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4"/>
  </p:notesMasterIdLst>
  <p:sldIdLst>
    <p:sldId id="256" r:id="rId2"/>
    <p:sldId id="267" r:id="rId3"/>
    <p:sldId id="257" r:id="rId4"/>
    <p:sldId id="268" r:id="rId5"/>
    <p:sldId id="283" r:id="rId6"/>
    <p:sldId id="284" r:id="rId7"/>
    <p:sldId id="274" r:id="rId8"/>
    <p:sldId id="276" r:id="rId9"/>
    <p:sldId id="278" r:id="rId10"/>
    <p:sldId id="261" r:id="rId11"/>
    <p:sldId id="260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2B1A-479E-4915-9F94-C99180EB403A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3103-14EB-432B-8829-EA4F32295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61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63103-14EB-432B-8829-EA4F322958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31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E06E3C-EA72-0086-57B7-DA723B7B4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97A52F-4BC2-A0A9-5A07-2526C27A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1C0A94-D2CC-FCB7-D818-18DD09FC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5FD316-94AE-230B-BFB5-F8A949CB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3F7305-5535-2714-E06B-05E9833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1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32BD3-6023-82D9-BDAE-A60CF366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A5463A-EC15-1A5B-C587-D9E25059D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B44C12-B077-54EA-045E-90C68592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984A14-D904-7E97-3B35-4243ADE6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E40AA0-FA4F-D797-729B-A67779D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AAC837D-667C-4437-9B85-527CF9C6F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6BC9FE-34F4-3D1D-08FE-4549208A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3BD23A-941A-993B-091A-CECC9422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B3E848-114B-5D38-D8C7-BA2BA9A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1DB9A5-849B-884B-2A28-50554F9C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16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C35E2-8D76-1F59-EBCB-051A3F6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E185A6-F886-F5D0-4E71-9CDE3833F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65E2FB-8622-1308-B72D-EC05D9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77CA0E-33FF-ABCC-4405-C0D8FAE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4F2B8-D41D-9ABD-C3C3-BFAF33CA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7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D58B0-EE82-2477-EA80-0A437CF6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BEC105-4EF0-4530-ADBB-FBE1AE48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D7DBE0-396E-2984-BA4D-4EA76E51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EF413-435F-3C88-392F-2E9D6F1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87E791-2E7A-3C79-8A49-3B2142BD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9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FC982-2B00-B0D8-FC2E-BB11C80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A92F7D-0EC9-2200-2D55-DA4F96A1A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4FF9C2-B9F9-6D38-9C29-FA89AAB3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C28F6E-3725-BF5F-EF02-1CE8B8B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1CC2A-19DA-75D9-1E3C-B936E816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543846-CF72-D24A-4C7D-66D97AB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7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0C2B7-6AD1-D691-B4FF-FE5139DA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ECEC01-B479-B6C1-52F2-0DFFFE0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CB4D26-FEA3-0DC5-7EF6-40658964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09FE84-8D48-D556-B470-B33498CE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75C98-F7FF-2779-08C5-D75151AB2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8BE0BC-030E-2E69-C802-063B9C02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30AD8F-80BC-FDB9-DE01-7E7F443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BD31E6-0076-231E-8E24-45C55624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9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0A47-E086-86AA-F300-DEE9185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2ADD85A-CB81-9203-1039-7827379E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404B59-10F8-B79D-70FD-6EEA347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3709F0-5532-D21D-000A-FCDBEC69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1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7134144-F5CE-89A0-CFD7-36E1944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A7E1FB0-322D-963B-4AC2-DFB5BF7F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AB4692-9E4F-ACC9-67C7-AE3BD10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3C25C5-DF62-8A1A-4891-513A15B6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06910F-84E6-E66D-AD1E-8C7FC477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4E5F28-8F6E-175B-8BDE-20EA5AC8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151558-CB0E-34AC-1D34-AFBB5D21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207415-7085-AD29-3BAB-AC32824B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EBCF5F-78FF-924F-B66F-9C4BE831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8F652-4A82-089D-D64C-54A7260D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24B7261-2D3A-F976-BD24-610FF3AA1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C7F9A9-7991-3219-2E68-51BDC4FC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B23BCF-21CF-41F3-1EF2-42C7F36C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98729A-C47A-9330-C61E-59ABA802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2E1448-055A-85DA-A8B1-49E9B1B6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F2E33-E8E2-9328-4E16-16AC015B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1C8001-4370-03C5-E1F3-6ECBA58B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B2444C-D5BA-169A-AF49-7CD57FD9F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F77631-C853-CD10-DF40-B44E1934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99717E-7B61-84C9-0575-2CF4D577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6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7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55359-BC66-22F1-9E7D-74DE8419512A}"/>
              </a:ext>
            </a:extLst>
          </p:cNvPr>
          <p:cNvSpPr txBox="1"/>
          <p:nvPr/>
        </p:nvSpPr>
        <p:spPr>
          <a:xfrm>
            <a:off x="4767773" y="6002864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FBDD73-5A6E-63CE-845A-92F0DC71733F}"/>
              </a:ext>
            </a:extLst>
          </p:cNvPr>
          <p:cNvSpPr txBox="1"/>
          <p:nvPr/>
        </p:nvSpPr>
        <p:spPr>
          <a:xfrm>
            <a:off x="1382561" y="2585636"/>
            <a:ext cx="9426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12.03.2024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РУССКОМУ ЯЗЫКУ, ИНФОРМАТИКЕ и ИКТ (КЕГЭ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8FCF79-17B9-CBD0-17C9-C554C5404886}"/>
              </a:ext>
            </a:extLst>
          </p:cNvPr>
          <p:cNvSpPr txBox="1"/>
          <p:nvPr/>
        </p:nvSpPr>
        <p:spPr>
          <a:xfrm>
            <a:off x="2183907" y="239697"/>
            <a:ext cx="823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Бюджетное учреждение Республики Калмыкия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ОЦЕНКИ И КАЧЕСТВА ОБРАЗОВАНИЯ»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Маленький логотип.png">
            <a:extLst>
              <a:ext uri="{FF2B5EF4-FFF2-40B4-BE49-F238E27FC236}">
                <a16:creationId xmlns:a16="http://schemas.microsoft.com/office/drawing/2014/main" xmlns="" id="{0F465B3F-1564-0379-833D-C080413A8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34" y="248736"/>
            <a:ext cx="3600309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EE33F3E-5EE1-DF5D-2A57-D53F2C7D9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xmlns="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8296" y="114704"/>
            <a:ext cx="3037667" cy="303766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8E386F-52B1-4F78-B95B-315B3F6D4671}"/>
              </a:ext>
            </a:extLst>
          </p:cNvPr>
          <p:cNvSpPr/>
          <p:nvPr/>
        </p:nvSpPr>
        <p:spPr>
          <a:xfrm>
            <a:off x="337351" y="670620"/>
            <a:ext cx="8424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A2609A-A2A8-7590-8712-8B481AF6E6E5}"/>
              </a:ext>
            </a:extLst>
          </p:cNvPr>
          <p:cNvSpPr/>
          <p:nvPr/>
        </p:nvSpPr>
        <p:spPr>
          <a:xfrm>
            <a:off x="617873" y="2550379"/>
            <a:ext cx="73351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769641-0463-1C68-FB7F-6B7A943DB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30" y="3208936"/>
            <a:ext cx="10208199" cy="3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71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251D7E-DFAE-2373-E4ED-C503FD984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48" y="36186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xmlns="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+7 999 259 90 00</a:t>
            </a:r>
          </a:p>
        </p:txBody>
      </p:sp>
    </p:spTree>
    <p:extLst>
      <p:ext uri="{BB962C8B-B14F-4D97-AF65-F5344CB8AC3E}">
        <p14:creationId xmlns:p14="http://schemas.microsoft.com/office/powerpoint/2010/main" xmlns="" val="268471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13A766-FD58-E259-5F48-2152AAC6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D1E63DB-3CCD-4AA6-5CCB-69C031327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24" y="0"/>
            <a:ext cx="12192000" cy="6858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xmlns="" id="{DE53AA30-E8EE-21BD-0129-299F4C38DB75}"/>
              </a:ext>
            </a:extLst>
          </p:cNvPr>
          <p:cNvSpPr txBox="1"/>
          <p:nvPr/>
        </p:nvSpPr>
        <p:spPr>
          <a:xfrm>
            <a:off x="422596" y="3068662"/>
            <a:ext cx="1132256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6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Спасибо за внимание</a:t>
            </a:r>
            <a:endParaRPr sz="6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F8041F-38EC-6179-4660-FB6C5DF5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96" y="80574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306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B15E177-527C-FB6F-3D5D-0359677339C2}"/>
              </a:ext>
            </a:extLst>
          </p:cNvPr>
          <p:cNvSpPr/>
          <p:nvPr/>
        </p:nvSpPr>
        <p:spPr>
          <a:xfrm>
            <a:off x="-247241" y="236929"/>
            <a:ext cx="126864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региональных тренировочных мероприятий в 2023-2024 учебном году, регламент проведения РТМ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333FD-9C86-4CAF-A51E-1DB34FBEB977}"/>
              </a:ext>
            </a:extLst>
          </p:cNvPr>
          <p:cNvSpPr txBox="1"/>
          <p:nvPr/>
        </p:nvSpPr>
        <p:spPr>
          <a:xfrm>
            <a:off x="767486" y="5745914"/>
            <a:ext cx="3261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ФГБУ «ФЦТ» № 10_874 от 29.12.2023</a:t>
            </a:r>
          </a:p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4394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проведении тренировочного мероприятия...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C63588-07F9-4F83-B07B-D68D26F6945E}"/>
              </a:ext>
            </a:extLst>
          </p:cNvPr>
          <p:cNvSpPr txBox="1"/>
          <p:nvPr/>
        </p:nvSpPr>
        <p:spPr>
          <a:xfrm>
            <a:off x="8391801" y="5808760"/>
            <a:ext cx="32610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Регламент проведения всероссийского тренировочного мероприятия 05 марта 2024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(доступен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сайте ФГБУ «ФЦТ»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разделе </a:t>
            </a: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тренировки и апробации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 так же на сайте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coko08.ru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F121EE-2F6F-4B66-82E5-325C0D736B1E}"/>
              </a:ext>
            </a:extLst>
          </p:cNvPr>
          <p:cNvSpPr txBox="1"/>
          <p:nvPr/>
        </p:nvSpPr>
        <p:spPr>
          <a:xfrm>
            <a:off x="4555852" y="5826934"/>
            <a:ext cx="3261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 242 от 27.02.2024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регионального тренировочного мероприятия по образовательным программам СОО с участием обучающихся 11 классов ОО РК 12.03.2024 года»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4640C9-73B5-F9E9-C9AD-346E2524E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5436" y="1263452"/>
            <a:ext cx="3245277" cy="4371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C4ABDE-C0F5-C50A-B8F4-39EC9510F2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98816" y="1263452"/>
            <a:ext cx="3261018" cy="43442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B56E9E-540C-9184-EA98-71BFEA3A0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8" r="6178"/>
          <a:stretch/>
        </p:blipFill>
        <p:spPr>
          <a:xfrm>
            <a:off x="8303278" y="1263452"/>
            <a:ext cx="3245277" cy="43442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726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ADDEB3-D2D3-DA3C-D595-8DC7C86A2F90}"/>
              </a:ext>
            </a:extLst>
          </p:cNvPr>
          <p:cNvSpPr txBox="1"/>
          <p:nvPr/>
        </p:nvSpPr>
        <p:spPr>
          <a:xfrm>
            <a:off x="923925" y="676274"/>
            <a:ext cx="101205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экзамена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Программного комплекса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xmlns="" val="17729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B17C3C-1E7D-9845-326C-3680EE063E59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12.03.2024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3D95EA-6DCC-DF43-E5E9-45A179981467}"/>
              </a:ext>
            </a:extLst>
          </p:cNvPr>
          <p:cNvSpPr txBox="1"/>
          <p:nvPr/>
        </p:nvSpPr>
        <p:spPr>
          <a:xfrm>
            <a:off x="324016" y="936636"/>
            <a:ext cx="1173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РУССКИЙ </a:t>
            </a:r>
            <a:r>
              <a:rPr lang="ru-RU" sz="2200" b="1" dirty="0" smtClean="0">
                <a:latin typeface="Century Gothic" panose="020B0502020202020204" pitchFamily="34" charset="0"/>
              </a:rPr>
              <a:t>ЯЗЫК: ППЭ 14, 68 аудиторий, участников 959  </a:t>
            </a:r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A99A1E5-A598-4FA3-9785-CA4B048B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286563"/>
              </p:ext>
            </p:extLst>
          </p:nvPr>
        </p:nvGraphicFramePr>
        <p:xfrm>
          <a:off x="855454" y="1458397"/>
          <a:ext cx="10554103" cy="4962822"/>
        </p:xfrm>
        <a:graphic>
          <a:graphicData uri="http://schemas.openxmlformats.org/drawingml/2006/table">
            <a:tbl>
              <a:tblPr/>
              <a:tblGrid>
                <a:gridCol w="587785">
                  <a:extLst>
                    <a:ext uri="{9D8B030D-6E8A-4147-A177-3AD203B41FA5}">
                      <a16:colId xmlns:a16="http://schemas.microsoft.com/office/drawing/2014/main" xmlns="" val="1962709164"/>
                    </a:ext>
                  </a:extLst>
                </a:gridCol>
                <a:gridCol w="5231990">
                  <a:extLst>
                    <a:ext uri="{9D8B030D-6E8A-4147-A177-3AD203B41FA5}">
                      <a16:colId xmlns:a16="http://schemas.microsoft.com/office/drawing/2014/main" xmlns="" val="4019544950"/>
                    </a:ext>
                  </a:extLst>
                </a:gridCol>
                <a:gridCol w="2707786">
                  <a:extLst>
                    <a:ext uri="{9D8B030D-6E8A-4147-A177-3AD203B41FA5}">
                      <a16:colId xmlns:a16="http://schemas.microsoft.com/office/drawing/2014/main" xmlns="" val="820083853"/>
                    </a:ext>
                  </a:extLst>
                </a:gridCol>
                <a:gridCol w="1035231">
                  <a:extLst>
                    <a:ext uri="{9D8B030D-6E8A-4147-A177-3AD203B41FA5}">
                      <a16:colId xmlns:a16="http://schemas.microsoft.com/office/drawing/2014/main" xmlns="" val="704684504"/>
                    </a:ext>
                  </a:extLst>
                </a:gridCol>
                <a:gridCol w="991311">
                  <a:extLst>
                    <a:ext uri="{9D8B030D-6E8A-4147-A177-3AD203B41FA5}">
                      <a16:colId xmlns:a16="http://schemas.microsoft.com/office/drawing/2014/main" xmlns="" val="10062965"/>
                    </a:ext>
                  </a:extLst>
                </a:gridCol>
              </a:tblGrid>
              <a:tr h="5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участников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5896647"/>
                  </a:ext>
                </a:extLst>
              </a:tr>
              <a:tr h="399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«КЭГ имени Зая-Пандиты»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0105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№18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. Городовикова»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173422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"БЦСОШ №1"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93508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МКОУ "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Цаганаманская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 СОШ №2"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64831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МКОУ "Комсомольская  гимназия им. </a:t>
                      </a:r>
                      <a:r>
                        <a:rPr kumimoji="0" lang="ru-RU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Б.Басангова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05909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"Садовская СОШ № 2 имени Д.А.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Маковкина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068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МОБУ "Троицкая СОШ"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64318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МКОУ"ЯСОШ им. В.А. Панченко"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2919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"Кетченеровская многопрофильная гимназия им. Х.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Косиева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3385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"Ики-Бурульская СОШ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им.А.Пюрбеева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67817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"Лаганская СОШ №4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Джамбинова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З.Э."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5562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"ГМГ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им.Б.Б.Городовикова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805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 МДГ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им.Б.Б.Бадмаева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5884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"Яшкульская СОШ им. гвардии майора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С.В.Санчирова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6922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675E29-5964-47DA-BF55-FAEA9D5F08A5}"/>
              </a:ext>
            </a:extLst>
          </p:cNvPr>
          <p:cNvSpPr txBox="1"/>
          <p:nvPr/>
        </p:nvSpPr>
        <p:spPr>
          <a:xfrm>
            <a:off x="8592408" y="606791"/>
            <a:ext cx="349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ЭКЗАМЕНА: 10:00</a:t>
            </a:r>
            <a:endParaRPr lang="ru-RU" sz="180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A1EEC-5816-908C-4E0C-B34067A0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979BB-51B0-A416-3B4A-55E9DFD8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5FA66E17-D4ED-F7EF-E469-1E408EE99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51CA19-3BCE-3307-42F1-187BD21CF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8B53B11-145C-3320-9873-7E8609FA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5CF8BB-7260-1CF1-0C96-22602D29C272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12.03.2024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6D7188-6556-5F52-A817-BF009E8182EC}"/>
              </a:ext>
            </a:extLst>
          </p:cNvPr>
          <p:cNvSpPr txBox="1"/>
          <p:nvPr/>
        </p:nvSpPr>
        <p:spPr>
          <a:xfrm>
            <a:off x="-112197" y="1177937"/>
            <a:ext cx="1230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ИКТ (КЕГЭ) – 3 </a:t>
            </a:r>
            <a:r>
              <a:rPr lang="ru-RU" sz="2200" b="1" dirty="0" smtClean="0">
                <a:latin typeface="Century Gothic" panose="020B0502020202020204" pitchFamily="34" charset="0"/>
              </a:rPr>
              <a:t>ППЭ, 34 аудиторий, 136 участников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ADA4AF4-48B2-C134-A95C-588A68AA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702073"/>
              </p:ext>
            </p:extLst>
          </p:nvPr>
        </p:nvGraphicFramePr>
        <p:xfrm>
          <a:off x="838198" y="1922669"/>
          <a:ext cx="10738283" cy="3102091"/>
        </p:xfrm>
        <a:graphic>
          <a:graphicData uri="http://schemas.openxmlformats.org/drawingml/2006/table">
            <a:tbl>
              <a:tblPr/>
              <a:tblGrid>
                <a:gridCol w="542079">
                  <a:extLst>
                    <a:ext uri="{9D8B030D-6E8A-4147-A177-3AD203B41FA5}">
                      <a16:colId xmlns:a16="http://schemas.microsoft.com/office/drawing/2014/main" xmlns="" val="1962709164"/>
                    </a:ext>
                  </a:extLst>
                </a:gridCol>
                <a:gridCol w="4227412">
                  <a:extLst>
                    <a:ext uri="{9D8B030D-6E8A-4147-A177-3AD203B41FA5}">
                      <a16:colId xmlns:a16="http://schemas.microsoft.com/office/drawing/2014/main" xmlns="" val="4019544950"/>
                    </a:ext>
                  </a:extLst>
                </a:gridCol>
                <a:gridCol w="2732699">
                  <a:extLst>
                    <a:ext uri="{9D8B030D-6E8A-4147-A177-3AD203B41FA5}">
                      <a16:colId xmlns:a16="http://schemas.microsoft.com/office/drawing/2014/main" xmlns="" val="820083853"/>
                    </a:ext>
                  </a:extLst>
                </a:gridCol>
                <a:gridCol w="1168589">
                  <a:extLst>
                    <a:ext uri="{9D8B030D-6E8A-4147-A177-3AD203B41FA5}">
                      <a16:colId xmlns:a16="http://schemas.microsoft.com/office/drawing/2014/main" xmlns="" val="704684504"/>
                    </a:ext>
                  </a:extLst>
                </a:gridCol>
                <a:gridCol w="1062635">
                  <a:extLst>
                    <a:ext uri="{9D8B030D-6E8A-4147-A177-3AD203B41FA5}">
                      <a16:colId xmlns:a16="http://schemas.microsoft.com/office/drawing/2014/main" xmlns="" val="10062965"/>
                    </a:ext>
                  </a:extLst>
                </a:gridCol>
                <a:gridCol w="1004869">
                  <a:extLst>
                    <a:ext uri="{9D8B030D-6E8A-4147-A177-3AD203B41FA5}">
                      <a16:colId xmlns:a16="http://schemas.microsoft.com/office/drawing/2014/main" xmlns="" val="206088343"/>
                    </a:ext>
                  </a:extLst>
                </a:gridCol>
              </a:tblGrid>
              <a:tr h="830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участников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5896647"/>
                  </a:ext>
                </a:extLst>
              </a:tr>
              <a:tr h="642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«РНГ им. преподобного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010560"/>
                  </a:ext>
                </a:extLst>
              </a:tr>
              <a:tr h="618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010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 21»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1734224"/>
                  </a:ext>
                </a:extLst>
              </a:tr>
              <a:tr h="101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№4»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9350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1A3DE9-0F33-35BB-1387-5D64B03A36C7}"/>
              </a:ext>
            </a:extLst>
          </p:cNvPr>
          <p:cNvSpPr txBox="1"/>
          <p:nvPr/>
        </p:nvSpPr>
        <p:spPr>
          <a:xfrm>
            <a:off x="8009230" y="750334"/>
            <a:ext cx="349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ЭКЗАМЕНА: 10:00</a:t>
            </a:r>
            <a:endParaRPr lang="ru-RU" sz="180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24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702CFA-61E7-487C-BB65-9F29439E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77BF2E-7D96-D388-C5EA-A204ACCC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166B6A-3D82-AB34-3B63-82066E701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FB49E0-EA29-C4B0-D7A3-DED5D97CB4DC}"/>
              </a:ext>
            </a:extLst>
          </p:cNvPr>
          <p:cNvSpPr txBox="1"/>
          <p:nvPr/>
        </p:nvSpPr>
        <p:spPr>
          <a:xfrm>
            <a:off x="1190624" y="619344"/>
            <a:ext cx="100107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Общее количество работников ППЭ: </a:t>
            </a:r>
            <a:r>
              <a:rPr lang="ru-RU" sz="3200" b="1" dirty="0" smtClean="0">
                <a:latin typeface="Century Gothic" panose="020B0502020202020204" pitchFamily="34" charset="0"/>
              </a:rPr>
              <a:t>504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Члены ГЭК </a:t>
            </a:r>
            <a:r>
              <a:rPr lang="ru-RU" sz="3200" b="1" dirty="0" smtClean="0">
                <a:latin typeface="Century Gothic" panose="020B0502020202020204" pitchFamily="34" charset="0"/>
              </a:rPr>
              <a:t>48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Руководитель ППЭ </a:t>
            </a:r>
            <a:r>
              <a:rPr lang="ru-RU" sz="3200" b="1" dirty="0" smtClean="0">
                <a:latin typeface="Century Gothic" panose="020B0502020202020204" pitchFamily="34" charset="0"/>
              </a:rPr>
              <a:t>17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sz="3200" b="1" dirty="0" smtClean="0">
                <a:latin typeface="Century Gothic" panose="020B0502020202020204" pitchFamily="34" charset="0"/>
              </a:rPr>
              <a:t>43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3200" b="1" dirty="0" smtClean="0">
                <a:latin typeface="Century Gothic" panose="020B0502020202020204" pitchFamily="34" charset="0"/>
              </a:rPr>
              <a:t>296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3200" b="1" dirty="0" smtClean="0">
                <a:latin typeface="Century Gothic" panose="020B0502020202020204" pitchFamily="34" charset="0"/>
              </a:rPr>
              <a:t>100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C8584C6-1FBF-541B-CB11-86F14933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049" y="5411129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071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20F2F-F6A2-45B8-A65E-F3A4CF4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43D668-D968-4153-A619-F859674BF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624BC5-8DDD-451E-A874-F1E35FA7AF00}"/>
              </a:ext>
            </a:extLst>
          </p:cNvPr>
          <p:cNvSpPr txBox="1"/>
          <p:nvPr/>
        </p:nvSpPr>
        <p:spPr>
          <a:xfrm>
            <a:off x="1723747" y="38157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95" dirty="0"/>
              <a:t>Основные</a:t>
            </a:r>
            <a:r>
              <a:rPr lang="ru-RU" sz="3600" b="1" spc="-25" dirty="0"/>
              <a:t> </a:t>
            </a:r>
            <a:r>
              <a:rPr lang="ru-RU" sz="3600" b="1" spc="105" dirty="0"/>
              <a:t>изменения</a:t>
            </a:r>
            <a:r>
              <a:rPr lang="ru-RU" sz="3600" b="1" spc="-55" dirty="0"/>
              <a:t> </a:t>
            </a:r>
            <a:r>
              <a:rPr lang="ru-RU" sz="3600" b="1" dirty="0"/>
              <a:t>в</a:t>
            </a:r>
            <a:r>
              <a:rPr lang="ru-RU" sz="3600" b="1" spc="-30" dirty="0"/>
              <a:t> </a:t>
            </a:r>
            <a:r>
              <a:rPr lang="ru-RU" sz="3600" b="1" dirty="0"/>
              <a:t>2024</a:t>
            </a:r>
            <a:r>
              <a:rPr lang="ru-RU" sz="3600" b="1" spc="-30" dirty="0"/>
              <a:t> </a:t>
            </a:r>
            <a:r>
              <a:rPr lang="ru-RU" sz="3600" b="1" spc="60" dirty="0"/>
              <a:t>году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A42430-E21A-70F0-7E3F-9D296217C757}"/>
              </a:ext>
            </a:extLst>
          </p:cNvPr>
          <p:cNvSpPr txBox="1"/>
          <p:nvPr/>
        </p:nvSpPr>
        <p:spPr>
          <a:xfrm>
            <a:off x="1066801" y="1952625"/>
            <a:ext cx="10642846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280"/>
              </a:spcBef>
              <a:buFont typeface="Wingdings"/>
              <a:buChar char=""/>
              <a:tabLst>
                <a:tab pos="393065" algn="l"/>
              </a:tabLst>
            </a:pPr>
            <a:r>
              <a:rPr lang="ru-RU" sz="4000" b="1" spc="65" dirty="0">
                <a:solidFill>
                  <a:srgbClr val="7C88AC"/>
                </a:solidFill>
              </a:rPr>
              <a:t>Отказ</a:t>
            </a:r>
            <a:r>
              <a:rPr lang="ru-RU" sz="4000" b="1" dirty="0">
                <a:solidFill>
                  <a:srgbClr val="7C88AC"/>
                </a:solidFill>
              </a:rPr>
              <a:t> </a:t>
            </a:r>
            <a:r>
              <a:rPr lang="ru-RU" sz="4000" b="1" spc="50" dirty="0">
                <a:solidFill>
                  <a:srgbClr val="7C88AC"/>
                </a:solidFill>
              </a:rPr>
              <a:t>от</a:t>
            </a:r>
            <a:r>
              <a:rPr lang="ru-RU" sz="4000" b="1" spc="-5" dirty="0">
                <a:solidFill>
                  <a:srgbClr val="7C88AC"/>
                </a:solidFill>
              </a:rPr>
              <a:t> </a:t>
            </a:r>
            <a:r>
              <a:rPr lang="ru-RU" sz="4000" b="1" spc="85" dirty="0">
                <a:solidFill>
                  <a:srgbClr val="7C88AC"/>
                </a:solidFill>
              </a:rPr>
              <a:t>станции</a:t>
            </a:r>
            <a:r>
              <a:rPr lang="ru-RU" sz="4000" b="1" spc="-30" dirty="0">
                <a:solidFill>
                  <a:srgbClr val="7C88AC"/>
                </a:solidFill>
              </a:rPr>
              <a:t> </a:t>
            </a:r>
            <a:r>
              <a:rPr lang="ru-RU" sz="4000" b="1" spc="75" dirty="0">
                <a:solidFill>
                  <a:srgbClr val="7C88AC"/>
                </a:solidFill>
              </a:rPr>
              <a:t>авторизации</a:t>
            </a:r>
          </a:p>
          <a:p>
            <a:pPr marL="393700" marR="5080" indent="-381000">
              <a:lnSpc>
                <a:spcPct val="120000"/>
              </a:lnSpc>
              <a:spcBef>
                <a:spcPts val="605"/>
              </a:spcBef>
              <a:buClr>
                <a:srgbClr val="7C88AC"/>
              </a:buClr>
              <a:buFont typeface="Wingdings"/>
              <a:buChar char=""/>
              <a:tabLst>
                <a:tab pos="393700" algn="l"/>
              </a:tabLst>
            </a:pPr>
            <a:r>
              <a:rPr lang="ru-RU" sz="4000" b="1" spc="80" dirty="0"/>
              <a:t>Передача</a:t>
            </a:r>
            <a:r>
              <a:rPr lang="ru-RU" sz="4000" b="1" spc="55" dirty="0"/>
              <a:t> </a:t>
            </a:r>
            <a:r>
              <a:rPr lang="ru-RU" sz="4000" b="1" spc="60" dirty="0"/>
              <a:t>материалов</a:t>
            </a:r>
            <a:r>
              <a:rPr lang="ru-RU" sz="4000" b="1" spc="65" dirty="0"/>
              <a:t> </a:t>
            </a:r>
            <a:r>
              <a:rPr lang="ru-RU" sz="4000" b="1" spc="100" dirty="0"/>
              <a:t>между</a:t>
            </a:r>
            <a:r>
              <a:rPr lang="ru-RU" sz="4000" b="1" spc="65" dirty="0"/>
              <a:t> </a:t>
            </a:r>
            <a:r>
              <a:rPr lang="ru-RU" sz="4000" b="1" spc="100" dirty="0"/>
              <a:t>ППЭ</a:t>
            </a:r>
            <a:r>
              <a:rPr lang="ru-RU" sz="4000" b="1" spc="70" dirty="0"/>
              <a:t> </a:t>
            </a:r>
            <a:r>
              <a:rPr lang="ru-RU" sz="4000" b="1" spc="140" dirty="0"/>
              <a:t>и</a:t>
            </a:r>
            <a:r>
              <a:rPr lang="ru-RU" sz="4000" b="1" spc="55" dirty="0"/>
              <a:t> </a:t>
            </a:r>
            <a:r>
              <a:rPr lang="ru-RU" sz="4000" b="1" spc="130" dirty="0"/>
              <a:t>РЦОИ</a:t>
            </a:r>
            <a:r>
              <a:rPr lang="ru-RU" sz="4000" b="1" spc="65" dirty="0"/>
              <a:t> </a:t>
            </a:r>
            <a:r>
              <a:rPr lang="ru-RU" sz="4000" b="1" spc="70" dirty="0"/>
              <a:t>через ЛК</a:t>
            </a:r>
            <a:r>
              <a:rPr lang="ru-RU" sz="4000" b="1" spc="-45" dirty="0"/>
              <a:t> </a:t>
            </a:r>
            <a:r>
              <a:rPr lang="ru-RU" sz="4000" b="1" spc="70" dirty="0"/>
              <a:t>ППЭ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D20AC17F-0CB6-41EB-6F27-680D377D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049" y="5411129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07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23434A-4EC5-432A-98FB-64DFAB8AE7AC}"/>
              </a:ext>
            </a:extLst>
          </p:cNvPr>
          <p:cNvSpPr txBox="1"/>
          <p:nvPr/>
        </p:nvSpPr>
        <p:spPr>
          <a:xfrm>
            <a:off x="606921" y="754699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руководителем ППЭ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ППЭ в соответствии с формой ППЭ-19 «Контроль изменения состава работников в день экзамена». Замена работников ППЭ проводится 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 работников, распределенных в данный ППЭ в день экзамена.</a:t>
            </a:r>
            <a:r>
              <a:rPr lang="ru-RU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9AF222-CC65-4A60-A840-4A99F944A6D3}"/>
              </a:ext>
            </a:extLst>
          </p:cNvPr>
          <p:cNvSpPr txBox="1"/>
          <p:nvPr/>
        </p:nvSpPr>
        <p:spPr>
          <a:xfrm>
            <a:off x="600612" y="2080531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F9D79A-FD50-485A-9A15-468385C6D8A0}"/>
              </a:ext>
            </a:extLst>
          </p:cNvPr>
          <p:cNvSpPr txBox="1"/>
          <p:nvPr/>
        </p:nvSpPr>
        <p:spPr>
          <a:xfrm>
            <a:off x="591987" y="3415830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Ответственный организатор в аудитории,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назначенный руководителем ППЭ,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распределяет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99CFFC-2EDD-4A79-8173-118CA7E557E8}"/>
              </a:ext>
            </a:extLst>
          </p:cNvPr>
          <p:cNvSpPr txBox="1"/>
          <p:nvPr/>
        </p:nvSpPr>
        <p:spPr>
          <a:xfrm>
            <a:off x="600611" y="504473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b="1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станциями ППЭ.</a:t>
            </a:r>
            <a:endParaRPr lang="ru-RU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16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534A27-C396-4F94-89B5-18A9A9EC6C4D}"/>
              </a:ext>
            </a:extLst>
          </p:cNvPr>
          <p:cNvSpPr txBox="1"/>
          <p:nvPr/>
        </p:nvSpPr>
        <p:spPr>
          <a:xfrm>
            <a:off x="607146" y="2253144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Штабе ППЭ руководитель ППЭ в присутствии членов ГЭК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ЭМ от ответственного организатора в аудитории.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заполнения руководителем ППЭ всех форм ППЭ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технический специалист получает от руководителя ППЭ для сканирования следующие формы ППЭ: ППЭ-07, ППЭ-14-01, ППЭ-13-02-МАШ, ППЭ-18-МАШ (при наличии), ППЭ-19 (при наличии), ППЭ-21, ППЭ-22 (при наличии).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E693D8-902E-4B22-80B9-38FD1425A9E4}"/>
              </a:ext>
            </a:extLst>
          </p:cNvPr>
          <p:cNvSpPr txBox="1"/>
          <p:nvPr/>
        </p:nvSpPr>
        <p:spPr>
          <a:xfrm>
            <a:off x="600615" y="264527"/>
            <a:ext cx="10990770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Формы ППЭ-05-02, ППЭ-12-02 (при наличии) и ППЭ-12-04-МАШ сканируются в аудиториях вместе с бланками ответов участников экзамена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организатор в аудитории передает запечатанный ВДП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 комплектами бланков участников (вместе с другими материалами (формами ППЭ, служебными записками, и пр.) калибровочным листом (листами) использованных в аудитории станций организатора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руководителю ППЭ в Штабе ППЭ в зоне видимости камер видеонаблюдения.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807CA7-6B5B-48C7-8D01-808BAD382263}"/>
              </a:ext>
            </a:extLst>
          </p:cNvPr>
          <p:cNvSpPr txBox="1"/>
          <p:nvPr/>
        </p:nvSpPr>
        <p:spPr>
          <a:xfrm>
            <a:off x="600615" y="3935294"/>
            <a:ext cx="1098423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ГЭК, руководитель ППЭ и технический специалист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ожидают в  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подтверждения от РЦОИ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факта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успешного получения и расшифровки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переданного пакета с электронными образами бланков и форм ППЭ (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статус пакета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электронными образами бланков и форм ППЭ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значение «подтвержден»).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C52174-34F0-47AA-8C35-0C2798FC4E24}"/>
              </a:ext>
            </a:extLst>
          </p:cNvPr>
          <p:cNvSpPr txBox="1"/>
          <p:nvPr/>
        </p:nvSpPr>
        <p:spPr>
          <a:xfrm>
            <a:off x="600614" y="5338395"/>
            <a:ext cx="1098423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 совместно с руководителем ППЭ ещё раз пересчитывают все ВДП с бланками ЕГЭ и упаковывают их для хранения и транспортировки в РЦОИ.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EBD28-3CB1-4E4C-8FC3-76EC659B4710}"/>
              </a:ext>
            </a:extLst>
          </p:cNvPr>
          <p:cNvSpPr txBox="1"/>
          <p:nvPr/>
        </p:nvSpPr>
        <p:spPr>
          <a:xfrm>
            <a:off x="703557" y="6128562"/>
            <a:ext cx="1127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заполнение в ППЭ и передача в РЦОИ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xmlns="" val="789237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746</Words>
  <Application>Microsoft Office PowerPoint</Application>
  <PresentationFormat>Произвольный</PresentationFormat>
  <Paragraphs>161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1</cp:lastModifiedBy>
  <cp:revision>45</cp:revision>
  <dcterms:created xsi:type="dcterms:W3CDTF">2023-02-21T19:03:34Z</dcterms:created>
  <dcterms:modified xsi:type="dcterms:W3CDTF">2024-03-06T10:15:41Z</dcterms:modified>
</cp:coreProperties>
</file>