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48" r:id="rId1"/>
  </p:sldMasterIdLst>
  <p:notesMasterIdLst>
    <p:notesMasterId r:id="rId16"/>
  </p:notesMasterIdLst>
  <p:sldIdLst>
    <p:sldId id="373" r:id="rId2"/>
    <p:sldId id="376" r:id="rId3"/>
    <p:sldId id="332" r:id="rId4"/>
    <p:sldId id="305" r:id="rId5"/>
    <p:sldId id="323" r:id="rId6"/>
    <p:sldId id="378" r:id="rId7"/>
    <p:sldId id="337" r:id="rId8"/>
    <p:sldId id="375" r:id="rId9"/>
    <p:sldId id="324" r:id="rId10"/>
    <p:sldId id="377" r:id="rId11"/>
    <p:sldId id="347" r:id="rId12"/>
    <p:sldId id="368" r:id="rId13"/>
    <p:sldId id="369" r:id="rId14"/>
    <p:sldId id="374" r:id="rId15"/>
  </p:sldIdLst>
  <p:sldSz cx="12192000" cy="6858000"/>
  <p:notesSz cx="6797675" cy="9928225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1" userDrawn="1">
          <p15:clr>
            <a:srgbClr val="A4A3A4"/>
          </p15:clr>
        </p15:guide>
        <p15:guide id="2" pos="22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4684"/>
    <a:srgbClr val="074187"/>
    <a:srgbClr val="993366"/>
    <a:srgbClr val="AED8F4"/>
    <a:srgbClr val="99CDF1"/>
    <a:srgbClr val="842C58"/>
    <a:srgbClr val="0A5BBE"/>
    <a:srgbClr val="BC3E7D"/>
    <a:srgbClr val="9E3469"/>
    <a:srgbClr val="D4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4" autoAdjust="0"/>
  </p:normalViewPr>
  <p:slideViewPr>
    <p:cSldViewPr>
      <p:cViewPr varScale="1">
        <p:scale>
          <a:sx n="84" d="100"/>
          <a:sy n="84" d="100"/>
        </p:scale>
        <p:origin x="114" y="534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1"/>
        <p:guide pos="22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1"/>
          <p:cNvSpPr>
            <a:spLocks noChangeArrowheads="1"/>
          </p:cNvSpPr>
          <p:nvPr/>
        </p:nvSpPr>
        <p:spPr bwMode="auto">
          <a:xfrm>
            <a:off x="1" y="0"/>
            <a:ext cx="6797675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3" name="AutoShape 2"/>
          <p:cNvSpPr>
            <a:spLocks noChangeArrowheads="1"/>
          </p:cNvSpPr>
          <p:nvPr/>
        </p:nvSpPr>
        <p:spPr bwMode="auto">
          <a:xfrm>
            <a:off x="1" y="0"/>
            <a:ext cx="6797675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4" name="AutoShape 3"/>
          <p:cNvSpPr>
            <a:spLocks noChangeArrowheads="1"/>
          </p:cNvSpPr>
          <p:nvPr/>
        </p:nvSpPr>
        <p:spPr bwMode="auto">
          <a:xfrm>
            <a:off x="1" y="0"/>
            <a:ext cx="6797675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5" name="AutoShape 4"/>
          <p:cNvSpPr>
            <a:spLocks noChangeArrowheads="1"/>
          </p:cNvSpPr>
          <p:nvPr/>
        </p:nvSpPr>
        <p:spPr bwMode="auto">
          <a:xfrm>
            <a:off x="1" y="0"/>
            <a:ext cx="6797675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6" name="AutoShape 5"/>
          <p:cNvSpPr>
            <a:spLocks noChangeArrowheads="1"/>
          </p:cNvSpPr>
          <p:nvPr/>
        </p:nvSpPr>
        <p:spPr bwMode="auto">
          <a:xfrm>
            <a:off x="1" y="0"/>
            <a:ext cx="6797675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7" name="AutoShape 6"/>
          <p:cNvSpPr>
            <a:spLocks noChangeArrowheads="1"/>
          </p:cNvSpPr>
          <p:nvPr/>
        </p:nvSpPr>
        <p:spPr bwMode="auto">
          <a:xfrm>
            <a:off x="1" y="0"/>
            <a:ext cx="6797675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8" name="AutoShape 7"/>
          <p:cNvSpPr>
            <a:spLocks noChangeArrowheads="1"/>
          </p:cNvSpPr>
          <p:nvPr/>
        </p:nvSpPr>
        <p:spPr bwMode="auto">
          <a:xfrm>
            <a:off x="1" y="0"/>
            <a:ext cx="6797675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9" name="AutoShape 8"/>
          <p:cNvSpPr>
            <a:spLocks noChangeArrowheads="1"/>
          </p:cNvSpPr>
          <p:nvPr/>
        </p:nvSpPr>
        <p:spPr bwMode="auto">
          <a:xfrm>
            <a:off x="1" y="0"/>
            <a:ext cx="6797675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30" name="AutoShape 9"/>
          <p:cNvSpPr>
            <a:spLocks noChangeArrowheads="1"/>
          </p:cNvSpPr>
          <p:nvPr/>
        </p:nvSpPr>
        <p:spPr bwMode="auto">
          <a:xfrm>
            <a:off x="1" y="0"/>
            <a:ext cx="6797675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31" name="Text Box 10"/>
          <p:cNvSpPr txBox="1">
            <a:spLocks noChangeArrowheads="1"/>
          </p:cNvSpPr>
          <p:nvPr/>
        </p:nvSpPr>
        <p:spPr bwMode="auto">
          <a:xfrm>
            <a:off x="0" y="0"/>
            <a:ext cx="2944257" cy="49680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32" name="Text Box 11"/>
          <p:cNvSpPr txBox="1">
            <a:spLocks noChangeArrowheads="1"/>
          </p:cNvSpPr>
          <p:nvPr/>
        </p:nvSpPr>
        <p:spPr bwMode="auto">
          <a:xfrm>
            <a:off x="3851801" y="0"/>
            <a:ext cx="2944257" cy="49680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13325" name="Rectangle 1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2075" y="744538"/>
            <a:ext cx="6596063" cy="3709987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5" name="Rectangle 13"/>
          <p:cNvSpPr>
            <a:spLocks noGrp="1" noChangeArrowheads="1"/>
          </p:cNvSpPr>
          <p:nvPr>
            <p:ph type="body"/>
          </p:nvPr>
        </p:nvSpPr>
        <p:spPr bwMode="auto">
          <a:xfrm>
            <a:off x="905925" y="4715709"/>
            <a:ext cx="4969647" cy="44553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693" tIns="47160" rIns="90693" bIns="4716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/>
          </a:p>
        </p:txBody>
      </p:sp>
      <p:sp>
        <p:nvSpPr>
          <p:cNvPr id="30735" name="Text Box 14"/>
          <p:cNvSpPr txBox="1">
            <a:spLocks noChangeArrowheads="1"/>
          </p:cNvSpPr>
          <p:nvPr/>
        </p:nvSpPr>
        <p:spPr bwMode="auto">
          <a:xfrm>
            <a:off x="0" y="9433004"/>
            <a:ext cx="2944257" cy="4968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sldNum"/>
          </p:nvPr>
        </p:nvSpPr>
        <p:spPr bwMode="auto">
          <a:xfrm>
            <a:off x="3851801" y="9433004"/>
            <a:ext cx="2929697" cy="48252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693" tIns="47160" rIns="90693" bIns="47160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0" algn="l"/>
                <a:tab pos="451122" algn="l"/>
                <a:tab pos="903844" algn="l"/>
                <a:tab pos="1356566" algn="l"/>
                <a:tab pos="1809288" algn="l"/>
                <a:tab pos="2262009" algn="l"/>
                <a:tab pos="2714732" algn="l"/>
                <a:tab pos="3167453" algn="l"/>
                <a:tab pos="3620175" algn="l"/>
                <a:tab pos="4072897" algn="l"/>
                <a:tab pos="4525619" algn="l"/>
                <a:tab pos="4978340" algn="l"/>
                <a:tab pos="5431063" algn="l"/>
                <a:tab pos="5883784" algn="l"/>
                <a:tab pos="6336506" algn="l"/>
                <a:tab pos="6789228" algn="l"/>
                <a:tab pos="7241950" algn="l"/>
                <a:tab pos="7694671" algn="l"/>
                <a:tab pos="8147394" algn="l"/>
                <a:tab pos="8600115" algn="l"/>
                <a:tab pos="9052837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12ACACC-B216-4766-BDD0-CF341F97EC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4625" algn="l"/>
                <a:tab pos="3167063" algn="l"/>
                <a:tab pos="3619500" algn="l"/>
                <a:tab pos="4071938" algn="l"/>
                <a:tab pos="4524375" algn="l"/>
                <a:tab pos="4976813" algn="l"/>
                <a:tab pos="5430838" algn="l"/>
                <a:tab pos="5883275" algn="l"/>
                <a:tab pos="6335713" algn="l"/>
                <a:tab pos="6788150" algn="l"/>
                <a:tab pos="7240588" algn="l"/>
                <a:tab pos="7694613" algn="l"/>
                <a:tab pos="8147050" algn="l"/>
                <a:tab pos="8599488" algn="l"/>
                <a:tab pos="9051925" algn="l"/>
              </a:tabLst>
            </a:pPr>
            <a:fld id="{59E56258-CA55-4F7D-BB90-FDF91237805D}" type="slidenum">
              <a:rPr lang="ru-RU" smtClean="0"/>
              <a:pPr>
                <a:tabLst>
                  <a:tab pos="0" algn="l"/>
                  <a:tab pos="450850" algn="l"/>
                  <a:tab pos="903288" algn="l"/>
                  <a:tab pos="1355725" algn="l"/>
                  <a:tab pos="1808163" algn="l"/>
                  <a:tab pos="2260600" algn="l"/>
                  <a:tab pos="2714625" algn="l"/>
                  <a:tab pos="3167063" algn="l"/>
                  <a:tab pos="3619500" algn="l"/>
                  <a:tab pos="4071938" algn="l"/>
                  <a:tab pos="4524375" algn="l"/>
                  <a:tab pos="4976813" algn="l"/>
                  <a:tab pos="5430838" algn="l"/>
                  <a:tab pos="5883275" algn="l"/>
                  <a:tab pos="6335713" algn="l"/>
                  <a:tab pos="6788150" algn="l"/>
                  <a:tab pos="7240588" algn="l"/>
                  <a:tab pos="7694613" algn="l"/>
                  <a:tab pos="8147050" algn="l"/>
                  <a:tab pos="8599488" algn="l"/>
                  <a:tab pos="9051925" algn="l"/>
                </a:tabLst>
              </a:pPr>
              <a:t>1</a:t>
            </a:fld>
            <a:endParaRPr lang="ru-RU"/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3851801" y="9433004"/>
            <a:ext cx="2931315" cy="4841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693" tIns="47160" rIns="90693" bIns="47160" anchor="b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9EC118C-3FCE-4D0D-A0CB-57FECC0EBADE}" type="slidenum">
              <a:rPr lang="ru-RU" sz="1200">
                <a:solidFill>
                  <a:srgbClr val="000000"/>
                </a:solidFill>
                <a:latin typeface="Times New Roman" pitchFamily="18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ru-RU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solidFill>
            <a:srgbClr val="FFFFFF"/>
          </a:solidFill>
          <a:ln/>
        </p:spPr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25" y="4715709"/>
            <a:ext cx="4971265" cy="4458574"/>
          </a:xfrm>
          <a:noFill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202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596063" cy="3709987"/>
          </a:xfrm>
          <a:ln/>
        </p:spPr>
      </p:sp>
      <p:sp>
        <p:nvSpPr>
          <p:cNvPr id="47106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/>
          </a:p>
        </p:txBody>
      </p:sp>
      <p:sp>
        <p:nvSpPr>
          <p:cNvPr id="47107" name="Номер слайда 3"/>
          <p:cNvSpPr>
            <a:spLocks noGrp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4625" algn="l"/>
                <a:tab pos="3167063" algn="l"/>
                <a:tab pos="3619500" algn="l"/>
                <a:tab pos="4071938" algn="l"/>
                <a:tab pos="4524375" algn="l"/>
                <a:tab pos="4976813" algn="l"/>
                <a:tab pos="5430838" algn="l"/>
                <a:tab pos="5883275" algn="l"/>
                <a:tab pos="6335713" algn="l"/>
                <a:tab pos="6788150" algn="l"/>
                <a:tab pos="7240588" algn="l"/>
                <a:tab pos="7694613" algn="l"/>
                <a:tab pos="8147050" algn="l"/>
                <a:tab pos="8599488" algn="l"/>
                <a:tab pos="9051925" algn="l"/>
              </a:tabLst>
            </a:pPr>
            <a:fld id="{56BF5696-0881-4F90-B799-939B9F84C4BC}" type="slidenum">
              <a:rPr lang="ru-RU" smtClean="0"/>
              <a:pPr>
                <a:tabLst>
                  <a:tab pos="0" algn="l"/>
                  <a:tab pos="450850" algn="l"/>
                  <a:tab pos="903288" algn="l"/>
                  <a:tab pos="1355725" algn="l"/>
                  <a:tab pos="1808163" algn="l"/>
                  <a:tab pos="2260600" algn="l"/>
                  <a:tab pos="2714625" algn="l"/>
                  <a:tab pos="3167063" algn="l"/>
                  <a:tab pos="3619500" algn="l"/>
                  <a:tab pos="4071938" algn="l"/>
                  <a:tab pos="4524375" algn="l"/>
                  <a:tab pos="4976813" algn="l"/>
                  <a:tab pos="5430838" algn="l"/>
                  <a:tab pos="5883275" algn="l"/>
                  <a:tab pos="6335713" algn="l"/>
                  <a:tab pos="6788150" algn="l"/>
                  <a:tab pos="7240588" algn="l"/>
                  <a:tab pos="7694613" algn="l"/>
                  <a:tab pos="8147050" algn="l"/>
                  <a:tab pos="8599488" algn="l"/>
                  <a:tab pos="9051925" algn="l"/>
                </a:tabLs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11/29/2024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92073D-1142-4173-8B3B-B2F88CFF55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11/29/2024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15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pPr/>
              <a:t>11/29/2024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56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pPr/>
              <a:t>11/29/2024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433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pPr/>
              <a:t>11/29/2024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18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11/29/2024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948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11/29/2024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38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pPr/>
              <a:t>11/29/2024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DCF83-4203-49A7-B1D6-8A5A407AB0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67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pPr/>
              <a:t>11/29/2024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06D20B-3938-4DE9-A35C-D0D39283EF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38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pPr/>
              <a:t>11/29/2024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474BF9-D796-4270-843C-40B8DD4B25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15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pPr/>
              <a:t>11/29/2024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9C109E-C295-4842-85FF-93A8210AEA7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07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pPr/>
              <a:t>11/29/2024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AE722A-CB3B-4EA8-8FFE-95A99B2E8FB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70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pPr/>
              <a:t>11/29/2024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B38ABC-F040-4716-AB46-3BFDA6F466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81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pPr/>
              <a:t>11/29/2024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6D0820-6EEE-4ADF-A3FA-B01E1C2549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66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pPr/>
              <a:t>11/29/2024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17A405-EF4F-47B2-B4A4-B502A6BE36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54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pPr/>
              <a:t>11/29/2024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1099A8-EDA0-4E3A-BAF6-025840DA0C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09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pPr/>
              <a:t>11/29/2024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45C7D1-331A-4354-AC83-B4437732EF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15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40000"/>
                <a:lumOff val="60000"/>
              </a:schemeClr>
            </a:gs>
            <a:gs pos="1400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BE451C3-0FF4-47C4-B829-773ADF60F88C}" type="datetimeFigureOut">
              <a:rPr lang="en-US" smtClean="0"/>
              <a:pPr/>
              <a:t>11/29/2024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8560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NUL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40000"/>
                <a:lumOff val="60000"/>
              </a:schemeClr>
            </a:gs>
            <a:gs pos="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P:\Молазаева Н.В\Баннеры\Образец баннера ЦОКО.png"/>
          <p:cNvPicPr>
            <a:picLocks noChangeAspect="1" noChangeArrowheads="1"/>
          </p:cNvPicPr>
          <p:nvPr/>
        </p:nvPicPr>
        <p:blipFill>
          <a:blip r:embed="rId3" cstate="print">
            <a:lum bright="-30000" contrast="20000"/>
          </a:blip>
          <a:srcRect l="17646" t="10099" r="1688" b="19206"/>
          <a:stretch>
            <a:fillRect/>
          </a:stretch>
        </p:blipFill>
        <p:spPr bwMode="auto">
          <a:xfrm>
            <a:off x="2927648" y="270371"/>
            <a:ext cx="5842939" cy="1142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532023" y="1556792"/>
            <a:ext cx="9433047" cy="4022725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Batang" panose="02030600000101010101" pitchFamily="18" charset="-127"/>
                <a:cs typeface="MoolBoran" panose="020B0100010101010101" pitchFamily="34" charset="0"/>
              </a:rPr>
              <a:t>ПРАВИЛА ЗАПОЛНЕНИЯ БЛАНКОВ  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Batang" panose="02030600000101010101" pitchFamily="18" charset="-127"/>
                <a:cs typeface="MoolBoran" panose="020B0100010101010101" pitchFamily="34" charset="0"/>
              </a:rPr>
              <a:t>ИТОГОВОГО СОЧИНЕНИЯ (ИЗЛОЖЕНИЯ)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Batang" panose="02030600000101010101" pitchFamily="18" charset="-127"/>
                <a:cs typeface="MoolBoran" panose="020B0100010101010101" pitchFamily="34" charset="0"/>
              </a:rPr>
              <a:t>в 2024-2025 учебном году</a:t>
            </a:r>
          </a:p>
        </p:txBody>
      </p:sp>
      <p:pic>
        <p:nvPicPr>
          <p:cNvPr id="5" name="Рисунок 7" descr="Маленький логотип.png">
            <a:extLst>
              <a:ext uri="{FF2B5EF4-FFF2-40B4-BE49-F238E27FC236}">
                <a16:creationId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71" y="188640"/>
            <a:ext cx="2420577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54CC32-493A-4E48-8E68-3B287CF82B91}"/>
              </a:ext>
            </a:extLst>
          </p:cNvPr>
          <p:cNvSpPr txBox="1"/>
          <p:nvPr/>
        </p:nvSpPr>
        <p:spPr>
          <a:xfrm>
            <a:off x="5231904" y="5707995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Элиста 2024</a:t>
            </a:r>
          </a:p>
        </p:txBody>
      </p:sp>
    </p:spTree>
    <p:extLst>
      <p:ext uri="{BB962C8B-B14F-4D97-AF65-F5344CB8AC3E}">
        <p14:creationId xmlns:p14="http://schemas.microsoft.com/office/powerpoint/2010/main" val="6898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63D4116-BE57-465A-B38E-2EE44257342D}"/>
              </a:ext>
            </a:extLst>
          </p:cNvPr>
          <p:cNvSpPr/>
          <p:nvPr/>
        </p:nvSpPr>
        <p:spPr>
          <a:xfrm>
            <a:off x="983432" y="1347585"/>
            <a:ext cx="957706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B3E77"/>
                </a:solidFill>
                <a:latin typeface="+mn-lt"/>
                <a:cs typeface="Times New Roman" pitchFamily="18" charset="0"/>
              </a:rPr>
              <a:t>Эксперт</a:t>
            </a:r>
            <a:r>
              <a:rPr lang="ru-RU" dirty="0">
                <a:solidFill>
                  <a:srgbClr val="1B3E77"/>
                </a:solidFill>
                <a:latin typeface="+mn-lt"/>
                <a:cs typeface="Times New Roman" pitchFamily="18" charset="0"/>
              </a:rPr>
              <a:t> по проверке работ итогового сочинения заполняет </a:t>
            </a:r>
            <a:r>
              <a:rPr lang="ru-RU" b="1" dirty="0">
                <a:solidFill>
                  <a:srgbClr val="1B3E77"/>
                </a:solidFill>
                <a:latin typeface="+mn-lt"/>
                <a:cs typeface="Times New Roman" pitchFamily="18" charset="0"/>
              </a:rPr>
              <a:t>копии бланков </a:t>
            </a:r>
            <a:r>
              <a:rPr lang="ru-RU" dirty="0">
                <a:solidFill>
                  <a:srgbClr val="1B3E77"/>
                </a:solidFill>
                <a:latin typeface="+mn-lt"/>
                <a:cs typeface="Times New Roman" pitchFamily="18" charset="0"/>
              </a:rPr>
              <a:t>регистрации итогового сочинения (изложения), а затем </a:t>
            </a:r>
            <a:r>
              <a:rPr lang="ru-RU" b="1" dirty="0">
                <a:solidFill>
                  <a:srgbClr val="1B3E77"/>
                </a:solidFill>
                <a:latin typeface="+mn-lt"/>
                <a:cs typeface="Times New Roman" pitchFamily="18" charset="0"/>
              </a:rPr>
              <a:t>переносит результаты проверки </a:t>
            </a:r>
            <a:r>
              <a:rPr lang="ru-RU" dirty="0">
                <a:solidFill>
                  <a:srgbClr val="1B3E77"/>
                </a:solidFill>
                <a:latin typeface="+mn-lt"/>
                <a:cs typeface="Times New Roman" pitchFamily="18" charset="0"/>
              </a:rPr>
              <a:t>из копий бланков регистрации в оригиналы бланков регистрации участников итогового сочинения (изложения). </a:t>
            </a:r>
            <a:r>
              <a:rPr lang="ru-RU" sz="1600" b="1" dirty="0">
                <a:solidFill>
                  <a:srgbClr val="1B3E77"/>
                </a:solidFill>
                <a:latin typeface="+mn-lt"/>
                <a:cs typeface="Times New Roman" pitchFamily="18" charset="0"/>
              </a:rPr>
              <a:t>(п. 5.1. МР ИС-11 2024-2025 гг.)</a:t>
            </a:r>
          </a:p>
          <a:p>
            <a:endParaRPr lang="ru-RU" sz="1600" b="1" dirty="0">
              <a:solidFill>
                <a:srgbClr val="1B3E77"/>
              </a:solidFill>
              <a:latin typeface="+mn-lt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b="1" dirty="0">
                <a:solidFill>
                  <a:srgbClr val="1B3E77"/>
                </a:solidFill>
                <a:latin typeface="+mn-lt"/>
                <a:cs typeface="Times New Roman" pitchFamily="18" charset="0"/>
              </a:rPr>
              <a:t>Если работа участника не соответствует требованию №1 или требованию №2, то выставляется «незачет» за всю работу в целом.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F8D24E-5CB7-4452-8D67-D7F9C76AAE5F}"/>
              </a:ext>
            </a:extLst>
          </p:cNvPr>
          <p:cNvSpPr txBox="1"/>
          <p:nvPr/>
        </p:nvSpPr>
        <p:spPr>
          <a:xfrm>
            <a:off x="731404" y="409421"/>
            <a:ext cx="107291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993366"/>
                </a:solidFill>
                <a:latin typeface="+mj-lt"/>
              </a:rPr>
              <a:t>Правила заполнения бланка регистрации ответственным лицом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19BB1B3-E616-4527-9AD8-C76F76DF9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303" y="3606617"/>
            <a:ext cx="5531321" cy="312115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AEEE1C2-B56A-45FD-AB62-26397FA5A7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76" y="3652416"/>
            <a:ext cx="5447893" cy="3029560"/>
          </a:xfrm>
          <a:prstGeom prst="rect">
            <a:avLst/>
          </a:prstGeom>
        </p:spPr>
      </p:pic>
      <p:sp>
        <p:nvSpPr>
          <p:cNvPr id="10" name="Овал 9">
            <a:extLst>
              <a:ext uri="{FF2B5EF4-FFF2-40B4-BE49-F238E27FC236}">
                <a16:creationId xmlns:a16="http://schemas.microsoft.com/office/drawing/2014/main" id="{38D99CA5-781A-42AA-822A-0CC4A6DAA071}"/>
              </a:ext>
            </a:extLst>
          </p:cNvPr>
          <p:cNvSpPr/>
          <p:nvPr/>
        </p:nvSpPr>
        <p:spPr>
          <a:xfrm>
            <a:off x="1919536" y="4653136"/>
            <a:ext cx="360040" cy="288032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D3FAE4B0-579E-43DA-BA47-9F4F4BD5FD3D}"/>
              </a:ext>
            </a:extLst>
          </p:cNvPr>
          <p:cNvCxnSpPr/>
          <p:nvPr/>
        </p:nvCxnSpPr>
        <p:spPr>
          <a:xfrm>
            <a:off x="2279576" y="4907344"/>
            <a:ext cx="3312368" cy="0"/>
          </a:xfrm>
          <a:prstGeom prst="straightConnector1">
            <a:avLst/>
          </a:prstGeom>
          <a:ln w="25400">
            <a:solidFill>
              <a:srgbClr val="FFC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>
            <a:extLst>
              <a:ext uri="{FF2B5EF4-FFF2-40B4-BE49-F238E27FC236}">
                <a16:creationId xmlns:a16="http://schemas.microsoft.com/office/drawing/2014/main" id="{DC77F92E-2FE3-45F1-AED0-49E755726CA7}"/>
              </a:ext>
            </a:extLst>
          </p:cNvPr>
          <p:cNvSpPr/>
          <p:nvPr/>
        </p:nvSpPr>
        <p:spPr>
          <a:xfrm>
            <a:off x="7968208" y="4642440"/>
            <a:ext cx="288032" cy="288032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C4F5F0CD-7163-42FD-B654-A6A9CD73E8C0}"/>
              </a:ext>
            </a:extLst>
          </p:cNvPr>
          <p:cNvCxnSpPr>
            <a:cxnSpLocks/>
          </p:cNvCxnSpPr>
          <p:nvPr/>
        </p:nvCxnSpPr>
        <p:spPr>
          <a:xfrm>
            <a:off x="8256240" y="4883616"/>
            <a:ext cx="3096344" cy="0"/>
          </a:xfrm>
          <a:prstGeom prst="straightConnector1">
            <a:avLst/>
          </a:prstGeom>
          <a:ln w="25400">
            <a:solidFill>
              <a:srgbClr val="FFC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DC104AC-932B-49C2-B9BA-AAB01256E8BF}"/>
              </a:ext>
            </a:extLst>
          </p:cNvPr>
          <p:cNvCxnSpPr/>
          <p:nvPr/>
        </p:nvCxnSpPr>
        <p:spPr>
          <a:xfrm>
            <a:off x="2423592" y="5589240"/>
            <a:ext cx="936104" cy="0"/>
          </a:xfrm>
          <a:prstGeom prst="line">
            <a:avLst/>
          </a:prstGeom>
          <a:ln w="25400">
            <a:solidFill>
              <a:srgbClr val="FFC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31EB1A8D-D825-4B35-A95A-B1D7A78321B2}"/>
              </a:ext>
            </a:extLst>
          </p:cNvPr>
          <p:cNvCxnSpPr/>
          <p:nvPr/>
        </p:nvCxnSpPr>
        <p:spPr>
          <a:xfrm>
            <a:off x="8184232" y="5589240"/>
            <a:ext cx="936104" cy="0"/>
          </a:xfrm>
          <a:prstGeom prst="line">
            <a:avLst/>
          </a:prstGeom>
          <a:ln w="25400">
            <a:solidFill>
              <a:srgbClr val="FFC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5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40000"/>
                <a:lumOff val="60000"/>
              </a:schemeClr>
            </a:gs>
            <a:gs pos="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3332" y="312516"/>
            <a:ext cx="10657184" cy="79181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bg2">
                    <a:lumMod val="75000"/>
                  </a:schemeClr>
                </a:solidFill>
              </a:rPr>
              <a:t>Область оценки 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585" y="1390981"/>
            <a:ext cx="5491225" cy="2201372"/>
          </a:xfrm>
        </p:spPr>
        <p:txBody>
          <a:bodyPr>
            <a:noAutofit/>
          </a:bodyPr>
          <a:lstStyle/>
          <a:p>
            <a:pPr marL="0" indent="0">
              <a:buClr>
                <a:srgbClr val="074187"/>
              </a:buClr>
              <a:buNone/>
            </a:pPr>
            <a:r>
              <a:rPr lang="ru-RU" b="1" dirty="0">
                <a:latin typeface="+mn-lt"/>
                <a:cs typeface="Times New Roman" pitchFamily="18" charset="0"/>
              </a:rPr>
              <a:t>1. Если по критерию №1 или критерию №2 выставлен «незачет», то работа по критериям №№3-5 не проверяется, соответственно в клетки по этим критериям выставляется «незачет».</a:t>
            </a:r>
          </a:p>
          <a:p>
            <a:pPr marL="0" indent="0">
              <a:buNone/>
              <a:defRPr/>
            </a:pPr>
            <a:endParaRPr lang="ru-RU" sz="1800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4" name="Рисунок 7" descr="Маленький логотип.png">
            <a:extLst>
              <a:ext uri="{FF2B5EF4-FFF2-40B4-BE49-F238E27FC236}">
                <a16:creationId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432" y="56526"/>
            <a:ext cx="1961276" cy="104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CEEE32E-46B1-4A27-AC44-BACE1B138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4097" y="3380821"/>
            <a:ext cx="5307853" cy="31063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1E6A0F7-D173-4CBB-B82C-FCF7517557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53" y="3380821"/>
            <a:ext cx="5527452" cy="31852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FD9FAB-8750-4170-8DA2-BCDE872542CD}"/>
              </a:ext>
            </a:extLst>
          </p:cNvPr>
          <p:cNvSpPr txBox="1"/>
          <p:nvPr/>
        </p:nvSpPr>
        <p:spPr>
          <a:xfrm>
            <a:off x="6171924" y="1390981"/>
            <a:ext cx="53285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74187"/>
              </a:buClr>
            </a:pP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+mn-lt"/>
                <a:cs typeface="Times New Roman" pitchFamily="18" charset="0"/>
              </a:rPr>
              <a:t>2. Во всех остальных случаях итоговое сочинение (изложение) проверяется по всем пяти критериям и оценивается по системе «зачет»/«незачет».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40000"/>
                <a:lumOff val="60000"/>
              </a:schemeClr>
            </a:gs>
            <a:gs pos="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>
          <a:xfrm>
            <a:off x="767408" y="188913"/>
            <a:ext cx="10729191" cy="10795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75000"/>
                  </a:schemeClr>
                </a:solidFill>
              </a:rPr>
              <a:t>Досрочное завершение написания итогового сочинения(изложения) по уважительной причине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191344" y="1268413"/>
            <a:ext cx="11792421" cy="4353790"/>
            <a:chOff x="336156" y="1164945"/>
            <a:chExt cx="11792421" cy="4353790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336156" y="1164945"/>
              <a:ext cx="3257932" cy="3780624"/>
            </a:xfrm>
            <a:prstGeom prst="roundRect">
              <a:avLst/>
            </a:prstGeom>
            <a:blipFill rotWithShape="1">
              <a:blip r:embed="rId2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Полилиния 3"/>
            <p:cNvSpPr/>
            <p:nvPr/>
          </p:nvSpPr>
          <p:spPr>
            <a:xfrm>
              <a:off x="538223" y="5052587"/>
              <a:ext cx="2689162" cy="466148"/>
            </a:xfrm>
            <a:custGeom>
              <a:avLst/>
              <a:gdLst>
                <a:gd name="connsiteX0" fmla="*/ 0 w 2689162"/>
                <a:gd name="connsiteY0" fmla="*/ 0 h 466148"/>
                <a:gd name="connsiteX1" fmla="*/ 2689162 w 2689162"/>
                <a:gd name="connsiteY1" fmla="*/ 0 h 466148"/>
                <a:gd name="connsiteX2" fmla="*/ 2689162 w 2689162"/>
                <a:gd name="connsiteY2" fmla="*/ 466148 h 466148"/>
                <a:gd name="connsiteX3" fmla="*/ 0 w 2689162"/>
                <a:gd name="connsiteY3" fmla="*/ 466148 h 466148"/>
                <a:gd name="connsiteX4" fmla="*/ 0 w 2689162"/>
                <a:gd name="connsiteY4" fmla="*/ 0 h 466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9162" h="466148">
                  <a:moveTo>
                    <a:pt x="0" y="0"/>
                  </a:moveTo>
                  <a:lnTo>
                    <a:pt x="2689162" y="0"/>
                  </a:lnTo>
                  <a:lnTo>
                    <a:pt x="2689162" y="466148"/>
                  </a:lnTo>
                  <a:lnTo>
                    <a:pt x="0" y="46614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142240" bIns="0" numCol="1" spcCol="1270" anchor="t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>
                  <a:solidFill>
                    <a:schemeClr val="bg1"/>
                  </a:solidFill>
                </a:rPr>
                <a:t>ИС-08</a:t>
              </a:r>
              <a:endParaRPr lang="ru-RU" sz="2000" b="1" kern="1200" dirty="0"/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3650304" y="1199760"/>
              <a:ext cx="4694531" cy="2929021"/>
            </a:xfrm>
            <a:prstGeom prst="roundRect">
              <a:avLst/>
            </a:prstGeom>
            <a:blipFill rotWithShape="1">
              <a:blip r:embed="rId3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Полилиния 6"/>
            <p:cNvSpPr/>
            <p:nvPr/>
          </p:nvSpPr>
          <p:spPr>
            <a:xfrm>
              <a:off x="4254078" y="4219987"/>
              <a:ext cx="3486984" cy="832600"/>
            </a:xfrm>
            <a:custGeom>
              <a:avLst/>
              <a:gdLst>
                <a:gd name="connsiteX0" fmla="*/ 0 w 3486984"/>
                <a:gd name="connsiteY0" fmla="*/ 0 h 1293671"/>
                <a:gd name="connsiteX1" fmla="*/ 3486984 w 3486984"/>
                <a:gd name="connsiteY1" fmla="*/ 0 h 1293671"/>
                <a:gd name="connsiteX2" fmla="*/ 3486984 w 3486984"/>
                <a:gd name="connsiteY2" fmla="*/ 1293671 h 1293671"/>
                <a:gd name="connsiteX3" fmla="*/ 0 w 3486984"/>
                <a:gd name="connsiteY3" fmla="*/ 1293671 h 1293671"/>
                <a:gd name="connsiteX4" fmla="*/ 0 w 3486984"/>
                <a:gd name="connsiteY4" fmla="*/ 0 h 1293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6984" h="1293671">
                  <a:moveTo>
                    <a:pt x="0" y="0"/>
                  </a:moveTo>
                  <a:lnTo>
                    <a:pt x="3486984" y="0"/>
                  </a:lnTo>
                  <a:lnTo>
                    <a:pt x="3486984" y="1293671"/>
                  </a:lnTo>
                  <a:lnTo>
                    <a:pt x="0" y="129367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142240" bIns="0" numCol="1" spcCol="1270" anchor="t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>
                  <a:solidFill>
                    <a:schemeClr val="bg1"/>
                  </a:solidFill>
                </a:rPr>
                <a:t>ИС-05</a:t>
              </a:r>
              <a:endParaRPr lang="ru-RU" sz="2000" b="1" kern="1200" dirty="0"/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8401052" y="1199760"/>
              <a:ext cx="3727525" cy="2035717"/>
            </a:xfrm>
            <a:prstGeom prst="roundRect">
              <a:avLst/>
            </a:prstGeom>
            <a:blipFill rotWithShape="1">
              <a:blip r:embed="rId4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Полилиния 8"/>
            <p:cNvSpPr/>
            <p:nvPr/>
          </p:nvSpPr>
          <p:spPr>
            <a:xfrm>
              <a:off x="8521322" y="3270292"/>
              <a:ext cx="3486984" cy="1293671"/>
            </a:xfrm>
            <a:custGeom>
              <a:avLst/>
              <a:gdLst>
                <a:gd name="connsiteX0" fmla="*/ 0 w 3486984"/>
                <a:gd name="connsiteY0" fmla="*/ 0 h 1293671"/>
                <a:gd name="connsiteX1" fmla="*/ 3486984 w 3486984"/>
                <a:gd name="connsiteY1" fmla="*/ 0 h 1293671"/>
                <a:gd name="connsiteX2" fmla="*/ 3486984 w 3486984"/>
                <a:gd name="connsiteY2" fmla="*/ 1293671 h 1293671"/>
                <a:gd name="connsiteX3" fmla="*/ 0 w 3486984"/>
                <a:gd name="connsiteY3" fmla="*/ 1293671 h 1293671"/>
                <a:gd name="connsiteX4" fmla="*/ 0 w 3486984"/>
                <a:gd name="connsiteY4" fmla="*/ 0 h 1293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6984" h="1293671">
                  <a:moveTo>
                    <a:pt x="0" y="0"/>
                  </a:moveTo>
                  <a:lnTo>
                    <a:pt x="3486984" y="0"/>
                  </a:lnTo>
                  <a:lnTo>
                    <a:pt x="3486984" y="1293671"/>
                  </a:lnTo>
                  <a:lnTo>
                    <a:pt x="0" y="129367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142240" bIns="0" numCol="1" spcCol="1270" anchor="t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>
                  <a:solidFill>
                    <a:schemeClr val="bg1"/>
                  </a:solidFill>
                </a:rPr>
                <a:t>Бланк регистрации</a:t>
              </a:r>
              <a:endParaRPr lang="ru-RU" sz="2000" kern="1200" dirty="0"/>
            </a:p>
          </p:txBody>
        </p:sp>
      </p:grpSp>
      <p:pic>
        <p:nvPicPr>
          <p:cNvPr id="5" name="Рисунок 7" descr="Маленький логотип.png">
            <a:extLst>
              <a:ext uri="{FF2B5EF4-FFF2-40B4-BE49-F238E27FC236}">
                <a16:creationId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0195"/>
            <a:ext cx="1961276" cy="104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935760" y="4965174"/>
            <a:ext cx="8009301" cy="1477328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indent="180975" algn="just" defTabSz="914400"/>
            <a:r>
              <a:rPr lang="ru-RU" dirty="0">
                <a:solidFill>
                  <a:srgbClr val="993366"/>
                </a:solidFill>
                <a:latin typeface="+mn-lt"/>
                <a:ea typeface="Calibri" pitchFamily="34" charset="0"/>
                <a:cs typeface="Times New Roman" pitchFamily="18" charset="0"/>
              </a:rPr>
              <a:t>Копирование бланков </a:t>
            </a:r>
            <a:r>
              <a:rPr lang="ru-RU" dirty="0">
                <a:latin typeface="+mn-lt"/>
                <a:ea typeface="Calibri" pitchFamily="34" charset="0"/>
                <a:cs typeface="Times New Roman" pitchFamily="18" charset="0"/>
              </a:rPr>
              <a:t>итогового сочинения (изложения) с внесенной в бланк регистрации </a:t>
            </a:r>
            <a:r>
              <a:rPr lang="ru-RU" u="sng" dirty="0">
                <a:latin typeface="+mn-lt"/>
                <a:ea typeface="Calibri" pitchFamily="34" charset="0"/>
                <a:cs typeface="Times New Roman" pitchFamily="18" charset="0"/>
              </a:rPr>
              <a:t>отметкой «Х» в поле «Не закончил», </a:t>
            </a:r>
            <a:r>
              <a:rPr lang="ru-RU" dirty="0">
                <a:latin typeface="+mn-lt"/>
                <a:ea typeface="Calibri" pitchFamily="34" charset="0"/>
                <a:cs typeface="Times New Roman" pitchFamily="18" charset="0"/>
              </a:rPr>
              <a:t>подтверждённой подписью члена комиссии по проведению итогового сочинения (изложения), </a:t>
            </a:r>
            <a:r>
              <a:rPr lang="ru-RU" dirty="0">
                <a:solidFill>
                  <a:srgbClr val="993366"/>
                </a:solidFill>
                <a:latin typeface="+mn-lt"/>
                <a:ea typeface="Calibri" pitchFamily="34" charset="0"/>
                <a:cs typeface="Times New Roman" pitchFamily="18" charset="0"/>
              </a:rPr>
              <a:t>не производится</a:t>
            </a:r>
            <a:r>
              <a:rPr lang="ru-RU" dirty="0">
                <a:latin typeface="+mn-lt"/>
                <a:ea typeface="Calibri" pitchFamily="34" charset="0"/>
                <a:cs typeface="Times New Roman" pitchFamily="18" charset="0"/>
              </a:rPr>
              <a:t>, проверка таких сочинений (изложений) не осуществляется.</a:t>
            </a:r>
            <a:endParaRPr lang="ru-RU" dirty="0">
              <a:latin typeface="+mn-lt"/>
              <a:cs typeface="Arial" pitchFamily="34" charset="0"/>
            </a:endParaRPr>
          </a:p>
        </p:txBody>
      </p:sp>
      <p:pic>
        <p:nvPicPr>
          <p:cNvPr id="13" name="Содержимое 3"/>
          <p:cNvPicPr>
            <a:picLocks/>
          </p:cNvPicPr>
          <p:nvPr/>
        </p:nvPicPr>
        <p:blipFill rotWithShape="1">
          <a:blip r:embed="rId6" cstate="print"/>
          <a:srcRect l="6135" t="67275" r="67021" b="3723"/>
          <a:stretch/>
        </p:blipFill>
        <p:spPr>
          <a:xfrm>
            <a:off x="8256239" y="1330161"/>
            <a:ext cx="3688822" cy="19981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5" name="Прямая соединительная линия 14"/>
          <p:cNvCxnSpPr>
            <a:cxnSpLocks/>
          </p:cNvCxnSpPr>
          <p:nvPr/>
        </p:nvCxnSpPr>
        <p:spPr>
          <a:xfrm>
            <a:off x="10920536" y="1988840"/>
            <a:ext cx="216024" cy="216024"/>
          </a:xfrm>
          <a:prstGeom prst="line">
            <a:avLst/>
          </a:prstGeom>
          <a:ln w="1905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cxnSpLocks/>
          </p:cNvCxnSpPr>
          <p:nvPr/>
        </p:nvCxnSpPr>
        <p:spPr>
          <a:xfrm flipV="1">
            <a:off x="10920536" y="1988840"/>
            <a:ext cx="216024" cy="216024"/>
          </a:xfrm>
          <a:prstGeom prst="line">
            <a:avLst/>
          </a:prstGeom>
          <a:ln w="1905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02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40000"/>
                <a:lumOff val="60000"/>
              </a:schemeClr>
            </a:gs>
            <a:gs pos="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>
          <a:xfrm>
            <a:off x="1343473" y="188913"/>
            <a:ext cx="9865096" cy="1079500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>
                <a:solidFill>
                  <a:schemeClr val="bg2">
                    <a:lumMod val="75000"/>
                  </a:schemeClr>
                </a:solidFill>
              </a:rPr>
              <a:t>Удаление участника с итогового сочинения(изложения) 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239339" y="1250401"/>
            <a:ext cx="11689310" cy="4919368"/>
            <a:chOff x="239339" y="1250401"/>
            <a:chExt cx="11689310" cy="4919368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39339" y="1271110"/>
              <a:ext cx="3077170" cy="3869939"/>
            </a:xfrm>
            <a:prstGeom prst="roundRect">
              <a:avLst/>
            </a:prstGeom>
            <a:blipFill rotWithShape="1">
              <a:blip r:embed="rId2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Полилиния 15"/>
            <p:cNvSpPr/>
            <p:nvPr/>
          </p:nvSpPr>
          <p:spPr>
            <a:xfrm>
              <a:off x="617912" y="5237907"/>
              <a:ext cx="2320025" cy="931862"/>
            </a:xfrm>
            <a:custGeom>
              <a:avLst/>
              <a:gdLst>
                <a:gd name="connsiteX0" fmla="*/ 0 w 1972288"/>
                <a:gd name="connsiteY0" fmla="*/ 0 h 731719"/>
                <a:gd name="connsiteX1" fmla="*/ 1972288 w 1972288"/>
                <a:gd name="connsiteY1" fmla="*/ 0 h 731719"/>
                <a:gd name="connsiteX2" fmla="*/ 1972288 w 1972288"/>
                <a:gd name="connsiteY2" fmla="*/ 731719 h 731719"/>
                <a:gd name="connsiteX3" fmla="*/ 0 w 1972288"/>
                <a:gd name="connsiteY3" fmla="*/ 731719 h 731719"/>
                <a:gd name="connsiteX4" fmla="*/ 0 w 1972288"/>
                <a:gd name="connsiteY4" fmla="*/ 0 h 73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2288" h="731719">
                  <a:moveTo>
                    <a:pt x="0" y="0"/>
                  </a:moveTo>
                  <a:lnTo>
                    <a:pt x="1972288" y="0"/>
                  </a:lnTo>
                  <a:lnTo>
                    <a:pt x="1972288" y="731719"/>
                  </a:lnTo>
                  <a:lnTo>
                    <a:pt x="0" y="73171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142240" bIns="0" numCol="1" spcCol="1270" anchor="t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>
                  <a:solidFill>
                    <a:schemeClr val="bg1"/>
                  </a:solidFill>
                </a:rPr>
                <a:t>ИС-09</a:t>
              </a: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3396548" y="1250401"/>
              <a:ext cx="4785102" cy="2861826"/>
            </a:xfrm>
            <a:prstGeom prst="roundRect">
              <a:avLst/>
            </a:prstGeom>
            <a:blipFill rotWithShape="1">
              <a:blip r:embed="rId3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Полилиния 17"/>
            <p:cNvSpPr/>
            <p:nvPr/>
          </p:nvSpPr>
          <p:spPr>
            <a:xfrm>
              <a:off x="3980103" y="3023903"/>
              <a:ext cx="2320025" cy="931862"/>
            </a:xfrm>
            <a:custGeom>
              <a:avLst/>
              <a:gdLst>
                <a:gd name="connsiteX0" fmla="*/ 0 w 1972288"/>
                <a:gd name="connsiteY0" fmla="*/ 0 h 731719"/>
                <a:gd name="connsiteX1" fmla="*/ 1972288 w 1972288"/>
                <a:gd name="connsiteY1" fmla="*/ 0 h 731719"/>
                <a:gd name="connsiteX2" fmla="*/ 1972288 w 1972288"/>
                <a:gd name="connsiteY2" fmla="*/ 731719 h 731719"/>
                <a:gd name="connsiteX3" fmla="*/ 0 w 1972288"/>
                <a:gd name="connsiteY3" fmla="*/ 731719 h 731719"/>
                <a:gd name="connsiteX4" fmla="*/ 0 w 1972288"/>
                <a:gd name="connsiteY4" fmla="*/ 0 h 73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2288" h="731719">
                  <a:moveTo>
                    <a:pt x="0" y="0"/>
                  </a:moveTo>
                  <a:lnTo>
                    <a:pt x="1972288" y="0"/>
                  </a:lnTo>
                  <a:lnTo>
                    <a:pt x="1972288" y="731719"/>
                  </a:lnTo>
                  <a:lnTo>
                    <a:pt x="0" y="73171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142240" bIns="0" numCol="1" spcCol="1270" anchor="t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kern="1200" dirty="0"/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8247039" y="1287254"/>
              <a:ext cx="3681610" cy="2011200"/>
            </a:xfrm>
            <a:prstGeom prst="roundRect">
              <a:avLst/>
            </a:prstGeom>
            <a:blipFill rotWithShape="1">
              <a:blip r:embed="rId4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Полилиния 19"/>
            <p:cNvSpPr/>
            <p:nvPr/>
          </p:nvSpPr>
          <p:spPr>
            <a:xfrm>
              <a:off x="8616280" y="3329693"/>
              <a:ext cx="2880319" cy="931862"/>
            </a:xfrm>
            <a:custGeom>
              <a:avLst/>
              <a:gdLst>
                <a:gd name="connsiteX0" fmla="*/ 0 w 1972288"/>
                <a:gd name="connsiteY0" fmla="*/ 0 h 731719"/>
                <a:gd name="connsiteX1" fmla="*/ 1972288 w 1972288"/>
                <a:gd name="connsiteY1" fmla="*/ 0 h 731719"/>
                <a:gd name="connsiteX2" fmla="*/ 1972288 w 1972288"/>
                <a:gd name="connsiteY2" fmla="*/ 731719 h 731719"/>
                <a:gd name="connsiteX3" fmla="*/ 0 w 1972288"/>
                <a:gd name="connsiteY3" fmla="*/ 731719 h 731719"/>
                <a:gd name="connsiteX4" fmla="*/ 0 w 1972288"/>
                <a:gd name="connsiteY4" fmla="*/ 0 h 73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2288" h="731719">
                  <a:moveTo>
                    <a:pt x="0" y="0"/>
                  </a:moveTo>
                  <a:lnTo>
                    <a:pt x="1972288" y="0"/>
                  </a:lnTo>
                  <a:lnTo>
                    <a:pt x="1972288" y="731719"/>
                  </a:lnTo>
                  <a:lnTo>
                    <a:pt x="0" y="73171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142240" bIns="0" numCol="1" spcCol="1270" anchor="t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>
                  <a:solidFill>
                    <a:schemeClr val="bg1"/>
                  </a:solidFill>
                </a:rPr>
                <a:t>Бланк регистрации</a:t>
              </a:r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4629086" y="4175833"/>
              <a:ext cx="2320025" cy="931862"/>
            </a:xfrm>
            <a:custGeom>
              <a:avLst/>
              <a:gdLst>
                <a:gd name="connsiteX0" fmla="*/ 0 w 1972288"/>
                <a:gd name="connsiteY0" fmla="*/ 0 h 731719"/>
                <a:gd name="connsiteX1" fmla="*/ 1972288 w 1972288"/>
                <a:gd name="connsiteY1" fmla="*/ 0 h 731719"/>
                <a:gd name="connsiteX2" fmla="*/ 1972288 w 1972288"/>
                <a:gd name="connsiteY2" fmla="*/ 731719 h 731719"/>
                <a:gd name="connsiteX3" fmla="*/ 0 w 1972288"/>
                <a:gd name="connsiteY3" fmla="*/ 731719 h 731719"/>
                <a:gd name="connsiteX4" fmla="*/ 0 w 1972288"/>
                <a:gd name="connsiteY4" fmla="*/ 0 h 73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2288" h="731719">
                  <a:moveTo>
                    <a:pt x="0" y="0"/>
                  </a:moveTo>
                  <a:lnTo>
                    <a:pt x="1972288" y="0"/>
                  </a:lnTo>
                  <a:lnTo>
                    <a:pt x="1972288" y="731719"/>
                  </a:lnTo>
                  <a:lnTo>
                    <a:pt x="0" y="73171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142240" bIns="0" numCol="1" spcCol="1270" anchor="t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>
                  <a:solidFill>
                    <a:schemeClr val="bg1"/>
                  </a:solidFill>
                </a:rPr>
                <a:t>ИС-05</a:t>
              </a: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3935760" y="4869160"/>
            <a:ext cx="8010640" cy="1477328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indent="180975" algn="just" defTabSz="914400"/>
            <a:r>
              <a:rPr lang="ru-RU" dirty="0">
                <a:solidFill>
                  <a:srgbClr val="993366"/>
                </a:solidFill>
                <a:latin typeface="+mn-lt"/>
                <a:ea typeface="Calibri" pitchFamily="34" charset="0"/>
                <a:cs typeface="Times New Roman" pitchFamily="18" charset="0"/>
              </a:rPr>
              <a:t>Копирование бланков </a:t>
            </a:r>
            <a:r>
              <a:rPr lang="ru-RU" dirty="0">
                <a:latin typeface="+mn-lt"/>
                <a:ea typeface="Calibri" pitchFamily="34" charset="0"/>
                <a:cs typeface="Times New Roman" pitchFamily="18" charset="0"/>
              </a:rPr>
              <a:t>итогового сочинения (изложения) с внесенной в бланк регистрации </a:t>
            </a:r>
            <a:r>
              <a:rPr lang="ru-RU" u="sng" dirty="0">
                <a:latin typeface="+mn-lt"/>
                <a:ea typeface="Calibri" pitchFamily="34" charset="0"/>
                <a:cs typeface="Times New Roman" pitchFamily="18" charset="0"/>
              </a:rPr>
              <a:t>отметкой «Х» в поле «Удален», </a:t>
            </a:r>
            <a:r>
              <a:rPr lang="ru-RU" dirty="0">
                <a:latin typeface="+mn-lt"/>
                <a:ea typeface="Calibri" pitchFamily="34" charset="0"/>
                <a:cs typeface="Times New Roman" pitchFamily="18" charset="0"/>
              </a:rPr>
              <a:t>подтверждённой подписью члена комиссии по проведению итогового сочинения (изложения), </a:t>
            </a:r>
            <a:r>
              <a:rPr lang="ru-RU" dirty="0">
                <a:solidFill>
                  <a:srgbClr val="993366"/>
                </a:solidFill>
                <a:latin typeface="+mn-lt"/>
                <a:ea typeface="Calibri" pitchFamily="34" charset="0"/>
                <a:cs typeface="Times New Roman" pitchFamily="18" charset="0"/>
              </a:rPr>
              <a:t>не производится</a:t>
            </a:r>
            <a:r>
              <a:rPr lang="ru-RU" dirty="0">
                <a:latin typeface="+mn-lt"/>
                <a:ea typeface="Calibri" pitchFamily="34" charset="0"/>
                <a:cs typeface="Times New Roman" pitchFamily="18" charset="0"/>
              </a:rPr>
              <a:t>, проверка таких сочинений (изложений) не осуществляется.</a:t>
            </a:r>
            <a:endParaRPr lang="ru-RU" dirty="0">
              <a:latin typeface="+mn-lt"/>
              <a:cs typeface="Arial" pitchFamily="34" charset="0"/>
            </a:endParaRPr>
          </a:p>
        </p:txBody>
      </p:sp>
      <p:pic>
        <p:nvPicPr>
          <p:cNvPr id="12" name="Рисунок 7" descr="Маленький логотип.png">
            <a:extLst>
              <a:ext uri="{FF2B5EF4-FFF2-40B4-BE49-F238E27FC236}">
                <a16:creationId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2717"/>
            <a:ext cx="1961276" cy="104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037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Маленький логотип.png">
            <a:extLst>
              <a:ext uri="{FF2B5EF4-FFF2-40B4-BE49-F238E27FC236}">
                <a16:creationId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404974"/>
            <a:ext cx="3907581" cy="208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19436" y="1724103"/>
            <a:ext cx="9865096" cy="1079500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>
                <a:solidFill>
                  <a:schemeClr val="bg2">
                    <a:lumMod val="75000"/>
                  </a:schemeClr>
                </a:solidFill>
              </a:rPr>
              <a:t>Контактная информация</a:t>
            </a:r>
            <a:endParaRPr lang="ru-RU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847528" y="3032956"/>
            <a:ext cx="8208912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</a:rPr>
              <a:t>ГОРЯЧАЯ ЛИНИЯ</a:t>
            </a:r>
            <a:r>
              <a:rPr kumimoji="0" lang="ru-RU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</a:rPr>
              <a:t> Б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</a:rPr>
              <a:t>У РК «ЦОКО»</a:t>
            </a:r>
            <a:r>
              <a:rPr kumimoji="0" lang="ru-RU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</a:rPr>
              <a:t>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</a:rPr>
              <a:t>РЦОИ: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</a:rPr>
              <a:t>Телефон: 8 (847) 22  3 – 90 – 90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Book Antiqua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</a:rPr>
              <a:t>E-mail:</a:t>
            </a:r>
            <a:r>
              <a:rPr kumimoji="0" lang="ru-RU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Book Antiqua" pitchFamily="18" charset="0"/>
              </a:rPr>
              <a:t> </a:t>
            </a:r>
            <a:r>
              <a:rPr kumimoji="0" lang="en-US" sz="2800" b="1" i="0" u="sng" strike="noStrike" kern="1200" cap="none" spc="0" normalizeH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Book Antiqua" pitchFamily="18" charset="0"/>
              </a:rPr>
              <a:t>coko08@mail.ru</a:t>
            </a:r>
            <a:endParaRPr kumimoji="0" lang="ru-RU" sz="3200" b="1" i="0" u="sng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5102192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C01CBB8-E856-4585-9C5E-588D0A70A0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2"/>
          <a:stretch/>
        </p:blipFill>
        <p:spPr>
          <a:xfrm>
            <a:off x="1415480" y="984519"/>
            <a:ext cx="4032448" cy="5674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6534B0C-7FF9-485F-9486-5576DD2BFD31}"/>
              </a:ext>
            </a:extLst>
          </p:cNvPr>
          <p:cNvSpPr txBox="1"/>
          <p:nvPr/>
        </p:nvSpPr>
        <p:spPr>
          <a:xfrm>
            <a:off x="2279576" y="209580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КОМПЛЕКТ БЛАНКОВ ИТОГОВОГО СОЧИНЕНИЯ (ИЗЛОЖЕНИЯ) СОСТОИТ ИЗ БЛАНКА РЕГИСТРАЦИИ И 2-Х ДВУСТОРОННИХ БЛАНКОВ ЗАПИСИ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6346DFA-2546-44BA-854C-C54A732128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87"/>
          <a:stretch/>
        </p:blipFill>
        <p:spPr>
          <a:xfrm>
            <a:off x="7152665" y="902519"/>
            <a:ext cx="3794513" cy="5426740"/>
          </a:xfrm>
          <a:prstGeom prst="foldedCorner">
            <a:avLst>
              <a:gd name="adj" fmla="val 24388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2E9D150-9347-4CE6-A72F-D2CA564FA7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87"/>
          <a:stretch/>
        </p:blipFill>
        <p:spPr>
          <a:xfrm rot="10800000" flipH="1" flipV="1">
            <a:off x="5771466" y="1268760"/>
            <a:ext cx="3825716" cy="5471364"/>
          </a:xfrm>
          <a:prstGeom prst="foldedCorner">
            <a:avLst>
              <a:gd name="adj" fmla="val 26484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794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40000"/>
                <a:lumOff val="60000"/>
              </a:schemeClr>
            </a:gs>
            <a:gs pos="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152" y="215080"/>
            <a:ext cx="9803431" cy="86518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b="1" kern="1200" dirty="0">
                <a:solidFill>
                  <a:schemeClr val="bg2">
                    <a:lumMod val="75000"/>
                  </a:schemeClr>
                </a:solidFill>
              </a:rPr>
              <a:t>Заполнение верхней части бланка регистрации</a:t>
            </a:r>
            <a:endParaRPr lang="ru-RU" sz="28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3257" y="2153137"/>
            <a:ext cx="2195513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kern="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На доске оформляется образец заполнения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99656" y="5522065"/>
            <a:ext cx="223202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rgbClr val="074187"/>
                </a:solidFill>
                <a:latin typeface="+mn-lt"/>
              </a:rPr>
              <a:t>20 -  СОЧИНЕНИЕ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rgbClr val="074187"/>
                </a:solidFill>
                <a:latin typeface="+mn-lt"/>
              </a:rPr>
              <a:t>21 -  ИЗЛОЖЕНИЕ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86214" y="4695338"/>
            <a:ext cx="4211637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Заполняется членом комиссии </a:t>
            </a:r>
            <a:r>
              <a:rPr lang="ru-RU" b="1" dirty="0">
                <a:solidFill>
                  <a:srgbClr val="074187"/>
                </a:solidFill>
                <a:latin typeface="+mn-lt"/>
              </a:rPr>
              <a:t>в аудитории </a:t>
            </a:r>
            <a:r>
              <a:rPr lang="ru-RU" dirty="0">
                <a:solidFill>
                  <a:srgbClr val="074187"/>
                </a:solidFill>
                <a:latin typeface="+mn-lt"/>
              </a:rPr>
              <a:t>по завершении итогового сочинения (изложения) в присутствии участника </a:t>
            </a:r>
            <a:r>
              <a:rPr lang="ru-RU" dirty="0">
                <a:solidFill>
                  <a:schemeClr val="bg1"/>
                </a:solidFill>
                <a:latin typeface="+mn-lt"/>
              </a:rPr>
              <a:t>(включая дополнительные бланки, если такие выдавались по запросу участника).</a:t>
            </a:r>
            <a:endParaRPr lang="ru-RU" dirty="0">
              <a:solidFill>
                <a:srgbClr val="074187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552384" y="4902281"/>
            <a:ext cx="2483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dirty="0">
                <a:solidFill>
                  <a:srgbClr val="074187"/>
                </a:solidFill>
                <a:latin typeface="+mn-lt"/>
              </a:rPr>
              <a:t>Заполняется автоматизировано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8770" y="1192558"/>
            <a:ext cx="888232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Овал 9"/>
          <p:cNvSpPr>
            <a:spLocks noChangeArrowheads="1"/>
          </p:cNvSpPr>
          <p:nvPr/>
        </p:nvSpPr>
        <p:spPr bwMode="auto">
          <a:xfrm>
            <a:off x="2855640" y="2132856"/>
            <a:ext cx="8532812" cy="1800200"/>
          </a:xfrm>
          <a:prstGeom prst="ellipse">
            <a:avLst/>
          </a:prstGeom>
          <a:noFill/>
          <a:ln w="31750" cap="rnd" algn="ctr">
            <a:solidFill>
              <a:srgbClr val="993366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23560" name="Овал 14"/>
          <p:cNvSpPr>
            <a:spLocks noChangeArrowheads="1"/>
          </p:cNvSpPr>
          <p:nvPr/>
        </p:nvSpPr>
        <p:spPr bwMode="auto">
          <a:xfrm>
            <a:off x="7536160" y="3356992"/>
            <a:ext cx="864096" cy="432048"/>
          </a:xfrm>
          <a:prstGeom prst="ellipse">
            <a:avLst/>
          </a:prstGeom>
          <a:noFill/>
          <a:ln w="25400" algn="ctr">
            <a:solidFill>
              <a:srgbClr val="993366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cxnSp>
        <p:nvCxnSpPr>
          <p:cNvPr id="23563" name="Прямая со стрелкой 11"/>
          <p:cNvCxnSpPr>
            <a:cxnSpLocks noChangeShapeType="1"/>
          </p:cNvCxnSpPr>
          <p:nvPr/>
        </p:nvCxnSpPr>
        <p:spPr bwMode="auto">
          <a:xfrm flipV="1">
            <a:off x="3287962" y="3717032"/>
            <a:ext cx="647798" cy="1799531"/>
          </a:xfrm>
          <a:prstGeom prst="straightConnector1">
            <a:avLst/>
          </a:prstGeom>
          <a:noFill/>
          <a:ln w="25400" algn="ctr">
            <a:solidFill>
              <a:srgbClr val="993366"/>
            </a:solidFill>
            <a:round/>
            <a:headEnd/>
            <a:tailEnd type="arrow" w="med" len="med"/>
          </a:ln>
        </p:spPr>
      </p:cxnSp>
      <p:cxnSp>
        <p:nvCxnSpPr>
          <p:cNvPr id="23562" name="Прямая со стрелкой 13"/>
          <p:cNvCxnSpPr>
            <a:cxnSpLocks noChangeShapeType="1"/>
          </p:cNvCxnSpPr>
          <p:nvPr/>
        </p:nvCxnSpPr>
        <p:spPr bwMode="auto">
          <a:xfrm flipV="1">
            <a:off x="4440240" y="3861048"/>
            <a:ext cx="719656" cy="1655517"/>
          </a:xfrm>
          <a:prstGeom prst="straightConnector1">
            <a:avLst/>
          </a:prstGeom>
          <a:noFill/>
          <a:ln w="25400" algn="ctr">
            <a:solidFill>
              <a:srgbClr val="993366"/>
            </a:solidFill>
            <a:round/>
            <a:headEnd/>
            <a:tailEnd type="arrow" w="med" len="med"/>
          </a:ln>
        </p:spPr>
      </p:cxnSp>
      <p:cxnSp>
        <p:nvCxnSpPr>
          <p:cNvPr id="23564" name="Прямая со стрелкой 16"/>
          <p:cNvCxnSpPr>
            <a:cxnSpLocks noChangeShapeType="1"/>
          </p:cNvCxnSpPr>
          <p:nvPr/>
        </p:nvCxnSpPr>
        <p:spPr bwMode="auto">
          <a:xfrm flipV="1">
            <a:off x="7608168" y="3933056"/>
            <a:ext cx="216024" cy="720080"/>
          </a:xfrm>
          <a:prstGeom prst="straightConnector1">
            <a:avLst/>
          </a:prstGeom>
          <a:noFill/>
          <a:ln w="25400" algn="ctr">
            <a:solidFill>
              <a:srgbClr val="993366"/>
            </a:solidFill>
            <a:round/>
            <a:headEnd/>
            <a:tailEnd type="arrow" w="med" len="med"/>
          </a:ln>
        </p:spPr>
      </p:cxnSp>
      <p:cxnSp>
        <p:nvCxnSpPr>
          <p:cNvPr id="23565" name="Прямая со стрелкой 19"/>
          <p:cNvCxnSpPr>
            <a:cxnSpLocks noChangeShapeType="1"/>
          </p:cNvCxnSpPr>
          <p:nvPr/>
        </p:nvCxnSpPr>
        <p:spPr bwMode="auto">
          <a:xfrm flipH="1" flipV="1">
            <a:off x="9777468" y="3861048"/>
            <a:ext cx="890533" cy="1041233"/>
          </a:xfrm>
          <a:prstGeom prst="straightConnector1">
            <a:avLst/>
          </a:prstGeom>
          <a:noFill/>
          <a:ln w="25400" algn="ctr">
            <a:solidFill>
              <a:srgbClr val="993366"/>
            </a:solidFill>
            <a:round/>
            <a:headEnd/>
            <a:tailEnd type="arrow" w="med" len="med"/>
          </a:ln>
        </p:spPr>
      </p:cxnSp>
      <p:pic>
        <p:nvPicPr>
          <p:cNvPr id="15" name="Рисунок 7" descr="Маленький логотип.png">
            <a:extLst>
              <a:ext uri="{FF2B5EF4-FFF2-40B4-BE49-F238E27FC236}">
                <a16:creationId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724" y="5810195"/>
            <a:ext cx="1961276" cy="104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40000"/>
                <a:lumOff val="60000"/>
              </a:schemeClr>
            </a:gs>
            <a:gs pos="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ъект 2"/>
          <p:cNvSpPr>
            <a:spLocks noGrp="1"/>
          </p:cNvSpPr>
          <p:nvPr>
            <p:ph idx="1"/>
          </p:nvPr>
        </p:nvSpPr>
        <p:spPr>
          <a:xfrm>
            <a:off x="388258" y="1790591"/>
            <a:ext cx="5328592" cy="1584176"/>
          </a:xfrm>
        </p:spPr>
        <p:txBody>
          <a:bodyPr>
            <a:normAutofit/>
          </a:bodyPr>
          <a:lstStyle/>
          <a:p>
            <a:pPr marL="0" indent="0" algn="just">
              <a:buFont typeface="Times New Roman" pitchFamily="18" charset="0"/>
              <a:buNone/>
            </a:pPr>
            <a:r>
              <a:rPr lang="ru-RU" sz="1800" b="1" dirty="0"/>
              <a:t>В средней части бланка регистрации расположены </a:t>
            </a:r>
            <a:r>
              <a:rPr lang="ru-RU" sz="1800" b="1" dirty="0">
                <a:solidFill>
                  <a:srgbClr val="842C58"/>
                </a:solidFill>
              </a:rPr>
              <a:t>поля для записи сведений об участнике</a:t>
            </a:r>
            <a:r>
              <a:rPr lang="ru-RU" sz="1800" b="1" dirty="0"/>
              <a:t>, заполняемые им самостоятельно.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55" y="3374767"/>
            <a:ext cx="5616624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Содержимое 6"/>
          <p:cNvPicPr>
            <a:picLocks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953" y="3655252"/>
            <a:ext cx="5544056" cy="12957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6012657" y="1772816"/>
            <a:ext cx="567544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284C6A"/>
                </a:solidFill>
                <a:latin typeface="+mn-lt"/>
              </a:rPr>
              <a:t>В средней части бланка регистрации также расположена </a:t>
            </a:r>
            <a:r>
              <a:rPr lang="ru-RU" b="1" dirty="0">
                <a:solidFill>
                  <a:srgbClr val="842C58"/>
                </a:solidFill>
                <a:latin typeface="+mn-lt"/>
              </a:rPr>
              <a:t>краткая инструкция </a:t>
            </a:r>
            <a:r>
              <a:rPr lang="ru-RU" b="1" dirty="0">
                <a:solidFill>
                  <a:srgbClr val="284C6A"/>
                </a:solidFill>
                <a:latin typeface="+mn-lt"/>
              </a:rPr>
              <a:t>по заполнению бланков и выполнению итогового сочинения (изложения), а также </a:t>
            </a:r>
            <a:r>
              <a:rPr lang="ru-RU" b="1" dirty="0">
                <a:solidFill>
                  <a:srgbClr val="842C58"/>
                </a:solidFill>
                <a:latin typeface="+mn-lt"/>
              </a:rPr>
              <a:t>поле для подписи участника.</a:t>
            </a:r>
          </a:p>
        </p:txBody>
      </p:sp>
      <p:pic>
        <p:nvPicPr>
          <p:cNvPr id="7" name="Рисунок 7" descr="Маленький логотип.png">
            <a:extLst>
              <a:ext uri="{FF2B5EF4-FFF2-40B4-BE49-F238E27FC236}">
                <a16:creationId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724" y="5810195"/>
            <a:ext cx="1961276" cy="104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52A5A76-4FF0-4EE5-AA1C-F21CA6E34539}"/>
              </a:ext>
            </a:extLst>
          </p:cNvPr>
          <p:cNvSpPr txBox="1">
            <a:spLocks/>
          </p:cNvSpPr>
          <p:nvPr/>
        </p:nvSpPr>
        <p:spPr>
          <a:xfrm>
            <a:off x="1372423" y="678026"/>
            <a:ext cx="9803431" cy="86518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2">
                    <a:lumMod val="75000"/>
                  </a:schemeClr>
                </a:solidFill>
              </a:rPr>
              <a:t>Заполнение средней части бланка регистрации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40000"/>
                <a:lumOff val="60000"/>
              </a:schemeClr>
            </a:gs>
            <a:gs pos="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0263" y="115889"/>
            <a:ext cx="8062912" cy="93662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b="1" kern="1200" dirty="0">
                <a:solidFill>
                  <a:schemeClr val="bg2">
                    <a:lumMod val="75000"/>
                  </a:schemeClr>
                </a:solidFill>
              </a:rPr>
              <a:t>Заполнение бланков записи</a:t>
            </a:r>
            <a:endParaRPr lang="ru-RU" sz="28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86999" y="1906115"/>
            <a:ext cx="574761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1600" dirty="0">
                <a:latin typeface="+mn-lt"/>
                <a:cs typeface="+mn-cs"/>
              </a:rPr>
              <a:t>Информация для заполнения полей о </a:t>
            </a:r>
            <a:r>
              <a:rPr lang="ru-RU" sz="1600" dirty="0">
                <a:solidFill>
                  <a:srgbClr val="074187"/>
                </a:solidFill>
                <a:latin typeface="+mn-lt"/>
                <a:cs typeface="+mn-cs"/>
              </a:rPr>
              <a:t>коде региона, коде и наименовании работы</a:t>
            </a:r>
            <a:r>
              <a:rPr lang="ru-RU" sz="1600" dirty="0">
                <a:latin typeface="+mn-lt"/>
                <a:cs typeface="+mn-cs"/>
              </a:rPr>
              <a:t>, а также </a:t>
            </a:r>
            <a:r>
              <a:rPr lang="ru-RU" sz="1600" dirty="0">
                <a:solidFill>
                  <a:srgbClr val="074187"/>
                </a:solidFill>
                <a:latin typeface="+mn-lt"/>
                <a:cs typeface="+mn-cs"/>
              </a:rPr>
              <a:t>номере темы </a:t>
            </a:r>
            <a:r>
              <a:rPr lang="ru-RU" sz="1600" dirty="0">
                <a:latin typeface="+mn-lt"/>
                <a:cs typeface="+mn-cs"/>
              </a:rPr>
              <a:t>должна быть </a:t>
            </a:r>
            <a:r>
              <a:rPr lang="ru-RU" sz="1600" u="sng" dirty="0">
                <a:latin typeface="+mn-lt"/>
                <a:cs typeface="+mn-cs"/>
              </a:rPr>
              <a:t>продублирована с бланка регистрации</a:t>
            </a:r>
            <a:r>
              <a:rPr lang="ru-RU" sz="1600" dirty="0">
                <a:latin typeface="+mn-lt"/>
                <a:cs typeface="+mn-cs"/>
              </a:rPr>
              <a:t>.</a:t>
            </a:r>
          </a:p>
          <a:p>
            <a:pPr marL="342900" indent="-342900" algn="just"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endParaRPr lang="ru-RU" sz="1600" dirty="0">
              <a:latin typeface="+mn-lt"/>
              <a:cs typeface="+mn-cs"/>
            </a:endParaRPr>
          </a:p>
          <a:p>
            <a:pPr marL="342900" indent="-342900" algn="just"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74187"/>
                </a:solidFill>
                <a:latin typeface="+mn-lt"/>
                <a:cs typeface="+mn-cs"/>
              </a:rPr>
              <a:t>«ФИО» </a:t>
            </a:r>
            <a:r>
              <a:rPr lang="ru-RU" sz="1600" dirty="0">
                <a:latin typeface="+mn-lt"/>
                <a:cs typeface="+mn-cs"/>
              </a:rPr>
              <a:t>участника </a:t>
            </a:r>
            <a:r>
              <a:rPr lang="ru-RU" sz="1600" dirty="0">
                <a:solidFill>
                  <a:srgbClr val="074187"/>
                </a:solidFill>
                <a:latin typeface="+mn-lt"/>
                <a:cs typeface="+mn-cs"/>
              </a:rPr>
              <a:t>заполняется </a:t>
            </a:r>
            <a:r>
              <a:rPr lang="ru-RU" sz="1600" b="1" dirty="0">
                <a:solidFill>
                  <a:srgbClr val="074187"/>
                </a:solidFill>
                <a:latin typeface="+mn-lt"/>
                <a:cs typeface="+mn-cs"/>
              </a:rPr>
              <a:t>прописью</a:t>
            </a:r>
            <a:r>
              <a:rPr lang="ru-RU" sz="1600" dirty="0">
                <a:latin typeface="+mn-lt"/>
                <a:cs typeface="+mn-cs"/>
              </a:rPr>
              <a:t>. При нехватке места в поле «ФИО участника» участник может внести только фамилию и инициалы.</a:t>
            </a:r>
          </a:p>
          <a:p>
            <a:pPr marL="342900" indent="-342900" algn="just"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endParaRPr lang="ru-RU" sz="1600" dirty="0">
              <a:latin typeface="+mn-lt"/>
              <a:cs typeface="+mn-cs"/>
            </a:endParaRPr>
          </a:p>
          <a:p>
            <a:pPr marL="342900" indent="-342900" algn="just"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1600" dirty="0">
                <a:latin typeface="+mn-lt"/>
              </a:rPr>
              <a:t>Поле «Лист №» заполняется членом комиссии в аудитории</a:t>
            </a:r>
            <a:endParaRPr lang="ru-RU" sz="1600" b="1" dirty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392" y="1234802"/>
            <a:ext cx="5112568" cy="1475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79376" y="5560484"/>
            <a:ext cx="55072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1600" dirty="0">
                <a:latin typeface="+mn-lt"/>
              </a:rPr>
              <a:t>Участники итогового сочинения (изложения) </a:t>
            </a:r>
            <a:r>
              <a:rPr lang="ru-RU" sz="1600" b="1" dirty="0">
                <a:uFill>
                  <a:solidFill>
                    <a:srgbClr val="FF0000"/>
                  </a:solidFill>
                </a:uFill>
                <a:latin typeface="+mn-lt"/>
              </a:rPr>
              <a:t>обязательно</a:t>
            </a:r>
            <a:r>
              <a:rPr lang="ru-RU" sz="1600" b="1" dirty="0">
                <a:latin typeface="+mn-lt"/>
              </a:rPr>
              <a:t> </a:t>
            </a:r>
            <a:r>
              <a:rPr lang="ru-RU" sz="1600" b="1" dirty="0">
                <a:solidFill>
                  <a:srgbClr val="074187"/>
                </a:solidFill>
                <a:latin typeface="+mn-lt"/>
              </a:rPr>
              <a:t>переписывают выбранные ими темы сочинения (текста изложения) </a:t>
            </a:r>
            <a:r>
              <a:rPr lang="ru-RU" sz="1600" dirty="0">
                <a:latin typeface="+mn-lt"/>
              </a:rPr>
              <a:t>в бланк записи.</a:t>
            </a:r>
          </a:p>
        </p:txBody>
      </p:sp>
      <p:pic>
        <p:nvPicPr>
          <p:cNvPr id="8" name="Рисунок 7" descr="Маленький логотип.png">
            <a:extLst>
              <a:ext uri="{FF2B5EF4-FFF2-40B4-BE49-F238E27FC236}">
                <a16:creationId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724" y="5810195"/>
            <a:ext cx="1961276" cy="104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3218968"/>
            <a:ext cx="5122675" cy="2286820"/>
          </a:xfrm>
          <a:prstGeom prst="rect">
            <a:avLst/>
          </a:prstGeom>
        </p:spPr>
      </p:pic>
      <p:sp>
        <p:nvSpPr>
          <p:cNvPr id="10" name="Овал 5"/>
          <p:cNvSpPr>
            <a:spLocks noChangeArrowheads="1"/>
          </p:cNvSpPr>
          <p:nvPr/>
        </p:nvSpPr>
        <p:spPr bwMode="auto">
          <a:xfrm>
            <a:off x="658112" y="4744617"/>
            <a:ext cx="3528392" cy="536304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9A5F00-9D7F-4A13-AAF7-4DF205B35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00" y="404664"/>
            <a:ext cx="4352040" cy="61926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36AEF2-DA98-44E0-A613-1D106D2FB19D}"/>
              </a:ext>
            </a:extLst>
          </p:cNvPr>
          <p:cNvSpPr txBox="1"/>
          <p:nvPr/>
        </p:nvSpPr>
        <p:spPr>
          <a:xfrm>
            <a:off x="6096000" y="1628800"/>
            <a:ext cx="4352040" cy="3365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 indent="457200" algn="just">
              <a:lnSpc>
                <a:spcPct val="150000"/>
              </a:lnSpc>
            </a:pPr>
            <a:r>
              <a:rPr lang="ru-RU" dirty="0">
                <a:solidFill>
                  <a:srgbClr val="074187"/>
                </a:solidFill>
              </a:rPr>
              <a:t>При недостатке места для оформления итогового сочинения (изложения) на лицевой стороне бланка записи участник может продолжить записи на оборотной стороне бланка, сделав внизу лицевой стороны пометку </a:t>
            </a:r>
            <a:r>
              <a:rPr lang="ru-RU" b="1" dirty="0">
                <a:solidFill>
                  <a:srgbClr val="074187"/>
                </a:solidFill>
              </a:rPr>
              <a:t>«смотри на обороте».</a:t>
            </a: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1EA40382-40ED-4BD4-AD55-FE2B34C3564F}"/>
              </a:ext>
            </a:extLst>
          </p:cNvPr>
          <p:cNvCxnSpPr/>
          <p:nvPr/>
        </p:nvCxnSpPr>
        <p:spPr>
          <a:xfrm flipH="1">
            <a:off x="4799856" y="4869160"/>
            <a:ext cx="1296144" cy="1296144"/>
          </a:xfrm>
          <a:prstGeom prst="straightConnector1">
            <a:avLst/>
          </a:prstGeom>
          <a:ln w="38100">
            <a:solidFill>
              <a:srgbClr val="C24684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74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40000"/>
                <a:lumOff val="60000"/>
              </a:schemeClr>
            </a:gs>
            <a:gs pos="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408" y="116632"/>
            <a:ext cx="10323191" cy="62068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kern="1200" dirty="0">
                <a:solidFill>
                  <a:schemeClr val="bg2">
                    <a:lumMod val="75000"/>
                  </a:schemeClr>
                </a:solidFill>
              </a:rPr>
              <a:t>Заполнение дополнительного бланка записи ответов</a:t>
            </a:r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672" y="792511"/>
            <a:ext cx="4653312" cy="606548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260824" y="3993450"/>
            <a:ext cx="25676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1B3E77"/>
                </a:solidFill>
                <a:latin typeface="+mn-lt"/>
              </a:rPr>
              <a:t>В случае </a:t>
            </a:r>
            <a:r>
              <a:rPr lang="ru-RU" sz="1600" dirty="0">
                <a:solidFill>
                  <a:srgbClr val="074187"/>
                </a:solidFill>
                <a:latin typeface="+mn-lt"/>
              </a:rPr>
              <a:t>заполнения дополнительного бланка записи </a:t>
            </a:r>
            <a:r>
              <a:rPr lang="ru-RU" sz="1600" u="sng" dirty="0">
                <a:solidFill>
                  <a:srgbClr val="074187"/>
                </a:solidFill>
                <a:latin typeface="+mn-lt"/>
              </a:rPr>
              <a:t>при не заполненном основном бланке записи</a:t>
            </a:r>
            <a:r>
              <a:rPr lang="ru-RU" sz="1600" dirty="0">
                <a:solidFill>
                  <a:srgbClr val="074187"/>
                </a:solidFill>
                <a:latin typeface="+mn-lt"/>
              </a:rPr>
              <a:t>, </a:t>
            </a:r>
            <a:r>
              <a:rPr lang="ru-RU" sz="1600" dirty="0">
                <a:solidFill>
                  <a:srgbClr val="1B3E77"/>
                </a:solidFill>
                <a:latin typeface="+mn-lt"/>
              </a:rPr>
              <a:t>ответы, внесенные в дополнительный бланк записи, </a:t>
            </a:r>
            <a:r>
              <a:rPr lang="ru-RU" sz="1600" dirty="0">
                <a:solidFill>
                  <a:srgbClr val="074187"/>
                </a:solidFill>
                <a:latin typeface="+mn-lt"/>
              </a:rPr>
              <a:t>оцениваться НЕ будут</a:t>
            </a:r>
            <a:r>
              <a:rPr lang="ru-RU" sz="1600" dirty="0">
                <a:solidFill>
                  <a:srgbClr val="1B3E77"/>
                </a:solidFill>
                <a:latin typeface="+mn-lt"/>
              </a:rPr>
              <a:t>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91344" y="1484784"/>
            <a:ext cx="2808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kern="0" dirty="0">
                <a:latin typeface="+mn-lt"/>
              </a:rPr>
              <a:t> Фамилия, имя, отчество заполняется участником </a:t>
            </a:r>
            <a:r>
              <a:rPr lang="ru-RU" sz="1600" b="1" i="1" kern="0" dirty="0">
                <a:latin typeface="+mn-lt"/>
              </a:rPr>
              <a:t>прописью</a:t>
            </a:r>
            <a:r>
              <a:rPr lang="ru-RU" sz="1600" b="1" kern="0" dirty="0">
                <a:latin typeface="+mn-lt"/>
              </a:rPr>
              <a:t>.</a:t>
            </a:r>
          </a:p>
        </p:txBody>
      </p:sp>
      <p:sp>
        <p:nvSpPr>
          <p:cNvPr id="46085" name="Овал 11"/>
          <p:cNvSpPr>
            <a:spLocks noChangeArrowheads="1"/>
          </p:cNvSpPr>
          <p:nvPr/>
        </p:nvSpPr>
        <p:spPr bwMode="auto">
          <a:xfrm>
            <a:off x="4151784" y="1412776"/>
            <a:ext cx="2462712" cy="249213"/>
          </a:xfrm>
          <a:prstGeom prst="ellipse">
            <a:avLst/>
          </a:prstGeom>
          <a:noFill/>
          <a:ln w="25400" algn="ctr">
            <a:solidFill>
              <a:srgbClr val="993366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cxnSp>
        <p:nvCxnSpPr>
          <p:cNvPr id="46086" name="Прямая со стрелкой 9"/>
          <p:cNvCxnSpPr>
            <a:cxnSpLocks noChangeShapeType="1"/>
          </p:cNvCxnSpPr>
          <p:nvPr/>
        </p:nvCxnSpPr>
        <p:spPr bwMode="auto">
          <a:xfrm flipV="1">
            <a:off x="3071664" y="1628800"/>
            <a:ext cx="1224136" cy="144016"/>
          </a:xfrm>
          <a:prstGeom prst="straightConnector1">
            <a:avLst/>
          </a:prstGeom>
          <a:noFill/>
          <a:ln w="25400" algn="ctr">
            <a:solidFill>
              <a:srgbClr val="993366"/>
            </a:solidFill>
            <a:round/>
            <a:headEnd/>
            <a:tailEnd type="arrow" w="med" len="med"/>
          </a:ln>
        </p:spPr>
      </p:cxnSp>
      <p:pic>
        <p:nvPicPr>
          <p:cNvPr id="10" name="Рисунок 7" descr="Маленький логотип.png">
            <a:extLst>
              <a:ext uri="{FF2B5EF4-FFF2-40B4-BE49-F238E27FC236}">
                <a16:creationId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440" y="5517232"/>
            <a:ext cx="1961276" cy="1161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1344" y="2492896"/>
            <a:ext cx="27836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1600" b="1" dirty="0">
                <a:latin typeface="+mn-lt"/>
              </a:rPr>
              <a:t> На дополнительном бланке «Код работы» должен совпадать с кодом работы на бланке регистрации.</a:t>
            </a:r>
          </a:p>
        </p:txBody>
      </p:sp>
      <p:sp>
        <p:nvSpPr>
          <p:cNvPr id="11" name="Овал 11"/>
          <p:cNvSpPr>
            <a:spLocks noChangeArrowheads="1"/>
          </p:cNvSpPr>
          <p:nvPr/>
        </p:nvSpPr>
        <p:spPr bwMode="auto">
          <a:xfrm>
            <a:off x="6240016" y="1772816"/>
            <a:ext cx="1296144" cy="184312"/>
          </a:xfrm>
          <a:prstGeom prst="ellipse">
            <a:avLst/>
          </a:prstGeom>
          <a:noFill/>
          <a:ln w="25400" algn="ctr">
            <a:solidFill>
              <a:srgbClr val="993366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cxnSp>
        <p:nvCxnSpPr>
          <p:cNvPr id="12" name="Прямая со стрелкой 9"/>
          <p:cNvCxnSpPr>
            <a:cxnSpLocks noChangeShapeType="1"/>
          </p:cNvCxnSpPr>
          <p:nvPr/>
        </p:nvCxnSpPr>
        <p:spPr bwMode="auto">
          <a:xfrm flipV="1">
            <a:off x="3215680" y="1916832"/>
            <a:ext cx="3096344" cy="1080120"/>
          </a:xfrm>
          <a:prstGeom prst="straightConnector1">
            <a:avLst/>
          </a:prstGeom>
          <a:noFill/>
          <a:ln w="25400" algn="ctr">
            <a:solidFill>
              <a:srgbClr val="993366"/>
            </a:solidFill>
            <a:round/>
            <a:headEnd/>
            <a:tailEnd type="arrow" w="med" len="med"/>
          </a:ln>
        </p:spPr>
      </p:cxnSp>
      <p:sp>
        <p:nvSpPr>
          <p:cNvPr id="13" name="Овал 11"/>
          <p:cNvSpPr>
            <a:spLocks noChangeArrowheads="1"/>
          </p:cNvSpPr>
          <p:nvPr/>
        </p:nvSpPr>
        <p:spPr bwMode="auto">
          <a:xfrm>
            <a:off x="6023992" y="1268760"/>
            <a:ext cx="432048" cy="152135"/>
          </a:xfrm>
          <a:prstGeom prst="ellipse">
            <a:avLst/>
          </a:prstGeom>
          <a:noFill/>
          <a:ln w="25400" algn="ctr">
            <a:solidFill>
              <a:srgbClr val="993366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8112224" y="1556792"/>
            <a:ext cx="38884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b="1" dirty="0">
                <a:latin typeface="+mn-lt"/>
              </a:rPr>
              <a:t> </a:t>
            </a:r>
            <a:r>
              <a:rPr lang="ru-RU" dirty="0">
                <a:latin typeface="+mn-lt"/>
              </a:rPr>
              <a:t>При выдаче дополнительного бланка записи член комиссии по проведению итогового сочинения (изложения</a:t>
            </a:r>
            <a:r>
              <a:rPr lang="ru-RU" b="1" dirty="0">
                <a:latin typeface="+mn-lt"/>
              </a:rPr>
              <a:t>) вносит порядковый номер листа работы участника</a:t>
            </a:r>
            <a:r>
              <a:rPr lang="ru-RU" dirty="0">
                <a:latin typeface="+mn-lt"/>
              </a:rPr>
              <a:t> </a:t>
            </a:r>
            <a:r>
              <a:rPr lang="ru-RU" b="1" dirty="0">
                <a:latin typeface="+mn-lt"/>
              </a:rPr>
              <a:t>в</a:t>
            </a:r>
            <a:r>
              <a:rPr lang="ru-RU" dirty="0">
                <a:latin typeface="+mn-lt"/>
              </a:rPr>
              <a:t> </a:t>
            </a:r>
            <a:r>
              <a:rPr lang="ru-RU" b="1" dirty="0">
                <a:latin typeface="+mn-lt"/>
              </a:rPr>
              <a:t>поле «Лист №» </a:t>
            </a:r>
            <a:r>
              <a:rPr lang="ru-RU" dirty="0">
                <a:latin typeface="+mn-lt"/>
              </a:rPr>
              <a:t>(при этом листом № 1 является основной бланк записи), </a:t>
            </a:r>
          </a:p>
          <a:p>
            <a:pPr algn="just"/>
            <a:r>
              <a:rPr lang="ru-RU" dirty="0">
                <a:latin typeface="+mn-lt"/>
              </a:rPr>
              <a:t>т.е. начиная с цифры 3.</a:t>
            </a:r>
          </a:p>
        </p:txBody>
      </p:sp>
      <p:cxnSp>
        <p:nvCxnSpPr>
          <p:cNvPr id="25" name="Прямая со стрелкой 9"/>
          <p:cNvCxnSpPr>
            <a:cxnSpLocks noChangeShapeType="1"/>
          </p:cNvCxnSpPr>
          <p:nvPr/>
        </p:nvCxnSpPr>
        <p:spPr bwMode="auto">
          <a:xfrm flipH="1" flipV="1">
            <a:off x="6528048" y="1340768"/>
            <a:ext cx="1503784" cy="495672"/>
          </a:xfrm>
          <a:prstGeom prst="straightConnector1">
            <a:avLst/>
          </a:prstGeom>
          <a:noFill/>
          <a:ln w="25400" algn="ctr">
            <a:solidFill>
              <a:srgbClr val="993366"/>
            </a:solidFill>
            <a:round/>
            <a:headEnd/>
            <a:tailEnd type="arrow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A4FDA-47BE-4DB2-A845-C5446F6BB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17019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bg2">
                    <a:lumMod val="75000"/>
                  </a:schemeClr>
                </a:solidFill>
              </a:rPr>
              <a:t>Завершение проведения ис-11</a:t>
            </a:r>
          </a:p>
        </p:txBody>
      </p:sp>
      <p:pic>
        <p:nvPicPr>
          <p:cNvPr id="5" name="Рисунок 7" descr="Маленький логотип.png">
            <a:extLst>
              <a:ext uri="{FF2B5EF4-FFF2-40B4-BE49-F238E27FC236}">
                <a16:creationId xmlns:a16="http://schemas.microsoft.com/office/drawing/2014/main" id="{BE161407-0E6E-457F-873C-726F03D0E3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440" y="5517232"/>
            <a:ext cx="1961276" cy="1161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B3C6CA-5DD6-4D5F-8C67-58FB901E8956}"/>
              </a:ext>
            </a:extLst>
          </p:cNvPr>
          <p:cNvSpPr txBox="1"/>
          <p:nvPr/>
        </p:nvSpPr>
        <p:spPr>
          <a:xfrm>
            <a:off x="5510985" y="2575220"/>
            <a:ext cx="552609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400"/>
            <a:r>
              <a:rPr lang="ru-RU" sz="1800" b="0" i="0" dirty="0">
                <a:solidFill>
                  <a:srgbClr val="000000"/>
                </a:solidFill>
                <a:effectLst/>
                <a:latin typeface="+mn-lt"/>
              </a:rPr>
              <a:t>По истечению времени 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написания итогового сочинения(изложения ) </a:t>
            </a:r>
            <a:r>
              <a:rPr lang="ru-RU" u="sng" dirty="0">
                <a:solidFill>
                  <a:srgbClr val="000000"/>
                </a:solidFill>
                <a:latin typeface="+mn-lt"/>
              </a:rPr>
              <a:t>ч</a:t>
            </a:r>
            <a:r>
              <a:rPr lang="ru-RU" sz="1800" b="0" i="0" u="sng" dirty="0">
                <a:solidFill>
                  <a:srgbClr val="000000"/>
                </a:solidFill>
                <a:effectLst/>
                <a:latin typeface="+mn-lt"/>
              </a:rPr>
              <a:t>лен комиссии по проведению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+mn-lt"/>
              </a:rPr>
              <a:t>ставит «Z»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 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+mn-lt"/>
              </a:rPr>
              <a:t>в области бланка записи (или дополнительного бланка записи),</a:t>
            </a:r>
            <a:r>
              <a:rPr lang="ru-RU" b="1" dirty="0">
                <a:latin typeface="+mn-lt"/>
              </a:rPr>
              <a:t> 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+mn-lt"/>
              </a:rPr>
              <a:t>оставшейся незаполненной.</a:t>
            </a:r>
            <a:endParaRPr lang="ru-RU" b="1" dirty="0">
              <a:latin typeface="+mn-lt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D10B5D5-A5BB-42BC-AF1C-A7A7770247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63" y="1196752"/>
            <a:ext cx="4104456" cy="5384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39E0E3F5-1A2C-440E-BED6-D35B75207B81}"/>
              </a:ext>
            </a:extLst>
          </p:cNvPr>
          <p:cNvCxnSpPr/>
          <p:nvPr/>
        </p:nvCxnSpPr>
        <p:spPr>
          <a:xfrm>
            <a:off x="1343472" y="1412776"/>
            <a:ext cx="3528392" cy="0"/>
          </a:xfrm>
          <a:prstGeom prst="line">
            <a:avLst/>
          </a:prstGeom>
          <a:ln w="381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FDCC816F-107C-41E5-ADCF-AA78CB0A85D4}"/>
              </a:ext>
            </a:extLst>
          </p:cNvPr>
          <p:cNvCxnSpPr>
            <a:cxnSpLocks/>
          </p:cNvCxnSpPr>
          <p:nvPr/>
        </p:nvCxnSpPr>
        <p:spPr>
          <a:xfrm flipV="1">
            <a:off x="1343472" y="1412776"/>
            <a:ext cx="3528392" cy="4608512"/>
          </a:xfrm>
          <a:prstGeom prst="line">
            <a:avLst/>
          </a:prstGeom>
          <a:ln w="381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CF6645B1-EF56-4250-871D-56230157B8FE}"/>
              </a:ext>
            </a:extLst>
          </p:cNvPr>
          <p:cNvCxnSpPr/>
          <p:nvPr/>
        </p:nvCxnSpPr>
        <p:spPr>
          <a:xfrm>
            <a:off x="1343472" y="6021288"/>
            <a:ext cx="3528392" cy="0"/>
          </a:xfrm>
          <a:prstGeom prst="line">
            <a:avLst/>
          </a:prstGeom>
          <a:ln w="381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9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40000"/>
                <a:lumOff val="60000"/>
              </a:schemeClr>
            </a:gs>
            <a:gs pos="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6780" y="425583"/>
            <a:ext cx="10801200" cy="1059333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ru-RU" sz="22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члены комиссии по проведению итогового сочинения (изложения) в аудитории собирают бланки строго по аудиториям.</a:t>
            </a:r>
          </a:p>
        </p:txBody>
      </p:sp>
      <p:pic>
        <p:nvPicPr>
          <p:cNvPr id="5" name="Рисунок 7" descr="Маленький логотип.png">
            <a:extLst>
              <a:ext uri="{FF2B5EF4-FFF2-40B4-BE49-F238E27FC236}">
                <a16:creationId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724" y="5810195"/>
            <a:ext cx="1961276" cy="104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86780" y="3172560"/>
            <a:ext cx="1072919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endParaRPr lang="ru-RU" dirty="0">
              <a:latin typeface="+mn-lt"/>
            </a:endParaRPr>
          </a:p>
          <a:p>
            <a:pPr marL="285750" indent="-285750" algn="just" defTabSz="914400">
              <a:buFont typeface="Wingdings" panose="05000000000000000000" pitchFamily="2" charset="2"/>
              <a:buChar char="q"/>
            </a:pPr>
            <a:r>
              <a:rPr lang="ru-RU" sz="1800" b="0" i="0" dirty="0">
                <a:solidFill>
                  <a:srgbClr val="000000"/>
                </a:solidFill>
                <a:effectLst/>
                <a:latin typeface="+mn-lt"/>
              </a:rPr>
              <a:t>Собранные бланки регистрации, бланки записи (дополнительные бланки записи), листы бумаги для черновиков, а также отчетные формы для проведения итогового сочинения (изложения) 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+mn-lt"/>
              </a:rPr>
              <a:t>члены комиссии по проведению итогового сочинения (изложения) передают руководителю образовательной организации места проведения.</a:t>
            </a:r>
          </a:p>
          <a:p>
            <a:pPr marL="285750" indent="-285750" algn="just" defTabSz="914400">
              <a:buFont typeface="Wingdings" panose="05000000000000000000" pitchFamily="2" charset="2"/>
              <a:buChar char="q"/>
            </a:pPr>
            <a:r>
              <a:rPr lang="ru-RU" dirty="0">
                <a:latin typeface="+mn-lt"/>
              </a:rPr>
              <a:t> Руководитель места проведения или лицо, уполномоченное на муниципальном/региональном уровне </a:t>
            </a:r>
            <a:r>
              <a:rPr lang="ru-RU" b="1" dirty="0">
                <a:latin typeface="+mn-lt"/>
              </a:rPr>
              <a:t>ответственен за передачу  материалов ИС (ИЗ) в РЦОИ. </a:t>
            </a:r>
          </a:p>
          <a:p>
            <a:pPr marL="285750" indent="-285750" algn="just" defTabSz="914400">
              <a:buFont typeface="Wingdings" panose="05000000000000000000" pitchFamily="2" charset="2"/>
              <a:buChar char="q"/>
            </a:pPr>
            <a:br>
              <a:rPr lang="ru-RU" dirty="0">
                <a:latin typeface="+mn-lt"/>
              </a:rPr>
            </a:br>
            <a:endParaRPr lang="ru-RU" dirty="0">
              <a:latin typeface="+mn-lt"/>
            </a:endParaRPr>
          </a:p>
          <a:p>
            <a:pPr marL="285750" indent="-285750" algn="just" defTabSz="914400">
              <a:buFont typeface="Wingdings" panose="05000000000000000000" pitchFamily="2" charset="2"/>
              <a:buChar char="q"/>
            </a:pPr>
            <a:endParaRPr lang="ru-RU" b="1" dirty="0">
              <a:latin typeface="+mn-lt"/>
            </a:endParaRPr>
          </a:p>
          <a:p>
            <a:pPr marL="285750" indent="-285750" algn="just" defTabSz="914400">
              <a:buFont typeface="Wingdings" panose="05000000000000000000" pitchFamily="2" charset="2"/>
              <a:buChar char="q"/>
            </a:pPr>
            <a:endParaRPr lang="ru-RU" b="1" dirty="0">
              <a:latin typeface="+mn-lt"/>
            </a:endParaRPr>
          </a:p>
          <a:p>
            <a:pPr marL="285750" indent="-285750" algn="just" defTabSz="914400">
              <a:buFont typeface="Wingdings" panose="05000000000000000000" pitchFamily="2" charset="2"/>
              <a:buChar char="q"/>
            </a:pPr>
            <a:endParaRPr lang="ru-RU" b="1" dirty="0">
              <a:latin typeface="+mn-lt"/>
            </a:endParaRPr>
          </a:p>
          <a:p>
            <a:pPr marL="285750" indent="-285750" algn="just" defTabSz="914400">
              <a:buFont typeface="Wingdings" panose="05000000000000000000" pitchFamily="2" charset="2"/>
              <a:buChar char="q"/>
            </a:pPr>
            <a:endParaRPr lang="ru-RU" b="1" dirty="0">
              <a:latin typeface="+mn-lt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86880" y="1641254"/>
            <a:ext cx="9001000" cy="1531306"/>
          </a:xfrm>
          <a:prstGeom prst="roundRect">
            <a:avLst/>
          </a:prstGeom>
          <a:solidFill>
            <a:schemeClr val="tx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ru-RU" dirty="0">
                <a:solidFill>
                  <a:srgbClr val="1B3E77"/>
                </a:solidFill>
              </a:rPr>
              <a:t>Бланки в аудитории собираются  </a:t>
            </a:r>
            <a:r>
              <a:rPr lang="ru-RU" b="1" dirty="0">
                <a:solidFill>
                  <a:srgbClr val="1B3E77"/>
                </a:solidFill>
              </a:rPr>
              <a:t>строго по порядку:</a:t>
            </a:r>
          </a:p>
          <a:p>
            <a:pPr marL="342900" indent="-342900" defTabSz="914400">
              <a:buFont typeface="+mj-lt"/>
              <a:buAutoNum type="arabicPeriod"/>
            </a:pPr>
            <a:r>
              <a:rPr lang="ru-RU" dirty="0">
                <a:solidFill>
                  <a:srgbClr val="1B3E77"/>
                </a:solidFill>
              </a:rPr>
              <a:t>Бланк регистрации;</a:t>
            </a:r>
          </a:p>
          <a:p>
            <a:pPr marL="342900" indent="-342900" defTabSz="914400">
              <a:buFont typeface="+mj-lt"/>
              <a:buAutoNum type="arabicPeriod"/>
            </a:pPr>
            <a:r>
              <a:rPr lang="ru-RU" dirty="0">
                <a:solidFill>
                  <a:srgbClr val="1B3E77"/>
                </a:solidFill>
              </a:rPr>
              <a:t>Бланк записи ответов;</a:t>
            </a:r>
          </a:p>
          <a:p>
            <a:pPr marL="342900" indent="-342900" defTabSz="914400">
              <a:buFont typeface="+mj-lt"/>
              <a:buAutoNum type="arabicPeriod"/>
            </a:pPr>
            <a:r>
              <a:rPr lang="ru-RU" dirty="0">
                <a:solidFill>
                  <a:srgbClr val="1B3E77"/>
                </a:solidFill>
              </a:rPr>
              <a:t>Дополнительный бланк записи ответов (при наличии).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Сектор">
  <a:themeElements>
    <a:clrScheme name="Другая 3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356A95"/>
      </a:hlink>
      <a:folHlink>
        <a:srgbClr val="76A7CE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14439</TotalTime>
  <Words>768</Words>
  <Application>Microsoft Office PowerPoint</Application>
  <PresentationFormat>Широкоэкранный</PresentationFormat>
  <Paragraphs>66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Book Antiqua</vt:lpstr>
      <vt:lpstr>Century Gothic</vt:lpstr>
      <vt:lpstr>Times New Roman</vt:lpstr>
      <vt:lpstr>Wingdings</vt:lpstr>
      <vt:lpstr>Wingdings 3</vt:lpstr>
      <vt:lpstr>Сектор</vt:lpstr>
      <vt:lpstr>Презентация PowerPoint</vt:lpstr>
      <vt:lpstr>Презентация PowerPoint</vt:lpstr>
      <vt:lpstr>Заполнение верхней части бланка регистрации</vt:lpstr>
      <vt:lpstr>Презентация PowerPoint</vt:lpstr>
      <vt:lpstr>Заполнение бланков записи</vt:lpstr>
      <vt:lpstr>Презентация PowerPoint</vt:lpstr>
      <vt:lpstr>Заполнение дополнительного бланка записи ответов</vt:lpstr>
      <vt:lpstr>Завершение проведения ис-11</vt:lpstr>
      <vt:lpstr>члены комиссии по проведению итогового сочинения (изложения) в аудитории собирают бланки строго по аудиториям.</vt:lpstr>
      <vt:lpstr>Презентация PowerPoint</vt:lpstr>
      <vt:lpstr>Область оценки работы</vt:lpstr>
      <vt:lpstr>Досрочное завершение написания итогового сочинения(изложения) по уважительной причине</vt:lpstr>
      <vt:lpstr>Удаление участника с итогового сочинения(изложения) </vt:lpstr>
      <vt:lpstr>Контактная информация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учебного курса</dc:title>
  <dc:creator>Berta</dc:creator>
  <cp:lastModifiedBy>1</cp:lastModifiedBy>
  <cp:revision>938</cp:revision>
  <cp:lastPrinted>2023-11-30T07:41:12Z</cp:lastPrinted>
  <dcterms:created xsi:type="dcterms:W3CDTF">2009-03-12T11:49:47Z</dcterms:created>
  <dcterms:modified xsi:type="dcterms:W3CDTF">2024-11-29T08:22:36Z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TC062561681049</vt:lpwstr>
  </property>
</Properties>
</file>