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media/image6.jpg" ContentType="image/jpg"/>
  <Override PartName="/ppt/media/image11.jpg" ContentType="image/jpg"/>
  <Override PartName="/ppt/media/image12.jpg" ContentType="image/jpg"/>
  <Override PartName="/ppt/media/image17.jpg" ContentType="image/jpg"/>
  <Override PartName="/ppt/media/image18.jpg" ContentType="image/jpg"/>
  <Override PartName="/ppt/media/image21.jpg" ContentType="image/jpg"/>
  <Override PartName="/ppt/media/image22.jpg" ContentType="image/jpg"/>
  <Override PartName="/ppt/media/image26.jpg" ContentType="image/jpg"/>
  <Override PartName="/ppt/media/image3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72" r:id="rId3"/>
    <p:sldId id="259" r:id="rId4"/>
    <p:sldId id="260" r:id="rId5"/>
    <p:sldId id="261" r:id="rId6"/>
    <p:sldId id="474" r:id="rId7"/>
    <p:sldId id="262" r:id="rId8"/>
    <p:sldId id="473" r:id="rId9"/>
    <p:sldId id="264" r:id="rId10"/>
    <p:sldId id="471" r:id="rId11"/>
    <p:sldId id="456" r:id="rId12"/>
    <p:sldId id="457" r:id="rId13"/>
    <p:sldId id="459" r:id="rId14"/>
    <p:sldId id="460" r:id="rId15"/>
    <p:sldId id="461" r:id="rId16"/>
    <p:sldId id="463" r:id="rId17"/>
    <p:sldId id="464" r:id="rId18"/>
    <p:sldId id="465" r:id="rId19"/>
    <p:sldId id="467" r:id="rId20"/>
    <p:sldId id="466" r:id="rId21"/>
    <p:sldId id="475" r:id="rId22"/>
    <p:sldId id="263" r:id="rId23"/>
    <p:sldId id="476" r:id="rId24"/>
    <p:sldId id="26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48" autoAdjust="0"/>
  </p:normalViewPr>
  <p:slideViewPr>
    <p:cSldViewPr snapToGrid="0">
      <p:cViewPr varScale="1">
        <p:scale>
          <a:sx n="120" d="100"/>
          <a:sy n="120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5837B-EB1B-42D5-BB6B-A5B93232FB6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ED7D0-6F7A-4ECD-9991-FA1FB8E2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0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8AD2B-066B-CF68-890A-9DFCD38BA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6F2FC4-30CD-4A8D-96F3-00F53F4DE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8C9F3-3549-7694-5E30-2409EE04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C2B1E-582E-AE0E-EA92-7734EB4F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35002A-825E-47DD-BF63-1DF9AB34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6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13C0B-5FF7-4E3E-3668-0CBD2BD8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F2F12B-7592-B3FE-3749-32361A82A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E05CD-2D45-D995-D3C7-19636D5E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46207-9434-B5B8-853B-4364ECA0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1A43-DB10-043E-D3E9-6D6CCEA3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9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05DDEA-1B81-B9BA-0AFD-D9058BD84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B9A67A-F609-5368-D2B6-BAFDD8279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7E8EBD-8135-2BDB-7D4E-222B2542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4F720-7B0E-185D-243F-59C50F18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09FB08-3D12-DEC2-4123-C772E67C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324" y="908380"/>
            <a:ext cx="865632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96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7"/>
                </a:lnTo>
                <a:lnTo>
                  <a:pt x="12188952" y="64007"/>
                </a:lnTo>
                <a:lnTo>
                  <a:pt x="1218895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612" y="1068435"/>
            <a:ext cx="7709624" cy="30920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74459-2527-96E9-6086-078F0E46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1AD6E-E20C-D0C8-B401-94F2B83DB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93DC89-6808-E03B-2BDF-30A899A8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2EEFE2-CF0C-B37C-11A6-D9B13110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02303-A574-DC3E-D180-433AE46C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3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36EC5-94E8-901F-2745-EAEE34C9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45ABA3-38C0-2789-7419-50B24A644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F3EC5-FE9F-E79B-66D2-8E4E980E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086D9-4778-4B6C-6BBD-FA5DF1DE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33FD0-DF45-90E6-4E77-E4E7C2E2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1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0B7AF-2EA2-CEB4-74C5-F36D1603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52100-D028-29C7-9D25-0D81A34A5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EB6DAD-21A0-7A57-C644-C585D5382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4401D9-9BF5-80E6-96BE-551A375F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F50D8-AA44-FC44-1CD5-98859A29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B4B40-BFAE-4EB7-578F-E94BF48B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5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6B4E1-F847-3F67-27A4-1BACA776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A0B7E-43CA-8434-D660-6380283B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B734FF-85A0-6B2C-3BE0-DF893F446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419E68-F970-2033-A0B8-27BC4F586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B6D60-3C50-D9ED-8A1F-EF9F8212E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009432-FACF-2DE5-D022-A4835A27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FDF02-4446-95DB-4540-5D50D47E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8F6CBC-3FA0-CCE1-C45E-5937B0E0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0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B3E67-36F3-43C2-DAF4-354C4D9A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B0DC81-236B-3436-EAB8-FDF20B2F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7E454A-A164-D25D-DBC7-00B1EB56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E0575E-9F02-7CE5-BFD2-EC723526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9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0301CF-BB76-317B-C785-847A79BF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386E1C-7E08-D386-6B7A-85D8F147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B68B19-67FC-2265-CBB4-155730FD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2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15BA4-F342-E326-6DD8-8082CE2C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260D6-D705-DD4F-6A69-251C3A5D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156C64-8322-1FE0-EA62-BE94941E3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BED5FA-5AF7-341D-308B-B74860981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2E1B8D-952B-0FC7-776D-F090E7FE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0B3E75-E2ED-34ED-0546-30C87F56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4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9D42C-D8DB-EE14-0F5E-9B709490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BCB266-00C3-0406-417B-27FE46D5F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248ABF-8C26-4544-7F64-D611392CF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0B388-ABEC-B6A8-A58B-ED7EF0E6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E1113C-EFD8-0EC5-B4A5-8F03D360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6C4910-FC18-BB2D-FF6B-48D5EDEC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6808C-FB89-4D13-1DC7-CCF6C7F3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05A21-BD8D-5085-23C2-41A9554B0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7D826-3182-9410-FE84-ABF76488F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DEC95-6B1A-4C1A-A6B0-AE3FB0176B36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6CF73-9AEB-85F1-66B3-1A7E98C95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4F246-14E5-288E-B85E-7D71263F4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is9.rustest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6ACD90F-D39C-D65F-DBE3-C26290C7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931" y="3095520"/>
            <a:ext cx="11314717" cy="191251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технического специалиста образовательной организации по подготовке и  проведению ИС-9 12.02.2025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B4ACF2-8D27-4253-8A1E-99D920D28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35" y="559558"/>
            <a:ext cx="4654164" cy="26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15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40FB-4DA2-919F-AFEE-BA084E03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день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67907-FCA5-9A0E-479A-142F90C1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07" y="1690688"/>
            <a:ext cx="10048875" cy="404812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необходимое кол-во рабочих мест в аудиториях проведения итогового собеседования, оборудованных средствами для записи ответов участников итогового собеседования (компьютер, оснащённый микрофоном, диктофон)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готовность оборудования для записи ответов участников итогового собеседования (произвести текстовую аудиозапись). Аудиозапись не должна содержать посторонних шумов/помех, голоса участников ИС и собеседника должны быть отчётливо слышны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75ACD-1ECA-4F08-AE71-849189A72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43526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51598A-AD23-D76B-3E06-8AB27CCF6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233" y="1423904"/>
            <a:ext cx="1064653" cy="10646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F5A304-4289-2324-8AF7-85228EFFF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335" y="3831220"/>
            <a:ext cx="1201005" cy="12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3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1D7A4-2D7B-AC62-F306-473BE0DD4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32120-4F85-1E8D-AF9E-866D36E8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54" y="52498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Итоговое собеседование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Вводим пароль тех. Специалиста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умолчанию 123456)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D5BCF2-757B-C677-76C0-96EB82EEA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ED3D8B1E-8542-4E34-BF52-1605C1C92E7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8343" y="136525"/>
            <a:ext cx="6584705" cy="4976812"/>
          </a:xfrm>
          <a:prstGeom prst="rect">
            <a:avLst/>
          </a:prstGeom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2E025CD0-CF37-4A40-3F1B-F5ECD5C7A05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1305" y="2403856"/>
            <a:ext cx="3599815" cy="15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0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108E4-0DEE-327E-1F79-9B974E7F4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F6D4E-EC47-EE16-4A23-63ABFA1B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78" y="5476875"/>
            <a:ext cx="7743825" cy="10477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окно станции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«код аудитории» вводим соответствующий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ЗАГРУЗКОЙ ЭКЗАМЕНА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7A919-9625-B8AA-95CD-BB1E95D6C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274BAF7F-CE0B-966C-0DF6-67897500C8F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0578" y="177207"/>
            <a:ext cx="8645894" cy="52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0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EF656-9F9D-AAF0-8A2B-837E5492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2B8DD-6B80-71F2-623D-0B1E2B2C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47" y="25003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экзамена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6DC68-35F9-1461-1180-384540F9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185C212-6B3C-8542-6114-120B56D2A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загрузки </a:t>
            </a:r>
            <a:r>
              <a:rPr lang="en-US" dirty="0"/>
              <a:t>b2p </a:t>
            </a:r>
            <a:r>
              <a:rPr lang="ru-RU" dirty="0"/>
              <a:t>файла с участниками экзамена, нажмите</a:t>
            </a:r>
          </a:p>
          <a:p>
            <a:r>
              <a:rPr lang="ru-RU" dirty="0"/>
              <a:t>Откроется окно «Обзор папок» - выберите папку с </a:t>
            </a:r>
            <a:r>
              <a:rPr lang="en-US" dirty="0"/>
              <a:t>b2p</a:t>
            </a:r>
            <a:r>
              <a:rPr lang="ru-RU" dirty="0"/>
              <a:t> файлом</a:t>
            </a:r>
          </a:p>
          <a:p>
            <a:pPr marL="0" indent="0">
              <a:buNone/>
            </a:pPr>
            <a:r>
              <a:rPr lang="ru-RU" dirty="0"/>
              <a:t>				и нажмите</a:t>
            </a:r>
            <a:r>
              <a:rPr lang="en-US" dirty="0"/>
              <a:t> </a:t>
            </a:r>
            <a:r>
              <a:rPr lang="ru-RU" dirty="0"/>
              <a:t>«ОК», затем нажмите </a:t>
            </a:r>
          </a:p>
          <a:p>
            <a:pPr marL="0" indent="0">
              <a:buNone/>
            </a:pPr>
            <a:r>
              <a:rPr lang="ru-RU" dirty="0"/>
              <a:t>				у нужного вам экзамена в списке</a:t>
            </a:r>
          </a:p>
          <a:p>
            <a:pPr marL="0" indent="0">
              <a:buNone/>
            </a:pPr>
            <a:r>
              <a:rPr lang="ru-RU" dirty="0"/>
              <a:t>				и нажмите «ОК»</a:t>
            </a:r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491A906D-FF6E-E87C-6C5D-DE741552F6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7487" y="1733550"/>
            <a:ext cx="1791288" cy="686081"/>
          </a:xfrm>
          <a:prstGeom prst="rect">
            <a:avLst/>
          </a:prstGeom>
        </p:spPr>
      </p:pic>
      <p:grpSp>
        <p:nvGrpSpPr>
          <p:cNvPr id="8" name="object 10">
            <a:extLst>
              <a:ext uri="{FF2B5EF4-FFF2-40B4-BE49-F238E27FC236}">
                <a16:creationId xmlns:a16="http://schemas.microsoft.com/office/drawing/2014/main" id="{8E3C44F0-D8B6-130F-1B1F-049A2A5F9F97}"/>
              </a:ext>
            </a:extLst>
          </p:cNvPr>
          <p:cNvGrpSpPr/>
          <p:nvPr/>
        </p:nvGrpSpPr>
        <p:grpSpPr>
          <a:xfrm>
            <a:off x="1003601" y="2832025"/>
            <a:ext cx="3406353" cy="3344938"/>
            <a:chOff x="3145726" y="6097968"/>
            <a:chExt cx="1818639" cy="1699895"/>
          </a:xfrm>
        </p:grpSpPr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E336E666-C20C-C8D1-20FF-B1D5223A841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5188" y="6107556"/>
              <a:ext cx="1799589" cy="1680590"/>
            </a:xfrm>
            <a:prstGeom prst="rect">
              <a:avLst/>
            </a:prstGeom>
          </p:spPr>
        </p:pic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376BB82A-6C25-D634-9AF0-F0668E98653C}"/>
                </a:ext>
              </a:extLst>
            </p:cNvPr>
            <p:cNvSpPr/>
            <p:nvPr/>
          </p:nvSpPr>
          <p:spPr>
            <a:xfrm>
              <a:off x="3150489" y="6102730"/>
              <a:ext cx="1809114" cy="1690370"/>
            </a:xfrm>
            <a:custGeom>
              <a:avLst/>
              <a:gdLst/>
              <a:ahLst/>
              <a:cxnLst/>
              <a:rect l="l" t="t" r="r" b="b"/>
              <a:pathLst>
                <a:path w="1809114" h="1690370">
                  <a:moveTo>
                    <a:pt x="0" y="1690115"/>
                  </a:moveTo>
                  <a:lnTo>
                    <a:pt x="1809114" y="1690115"/>
                  </a:lnTo>
                  <a:lnTo>
                    <a:pt x="1809114" y="0"/>
                  </a:lnTo>
                  <a:lnTo>
                    <a:pt x="0" y="0"/>
                  </a:lnTo>
                  <a:lnTo>
                    <a:pt x="0" y="16901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3">
            <a:extLst>
              <a:ext uri="{FF2B5EF4-FFF2-40B4-BE49-F238E27FC236}">
                <a16:creationId xmlns:a16="http://schemas.microsoft.com/office/drawing/2014/main" id="{F6638C3F-87AC-A820-5459-A482127CCDF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78235" y="2915621"/>
            <a:ext cx="375994" cy="32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9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97BE8-DF81-37A7-01F3-D554CD473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03E00-E207-4CBD-2B5F-DA884E8B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4" y="534886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экзамене, загруженные в систему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A6CD17-70AF-0BDD-F42D-11E4E88BB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22AD01A6-FFC5-2E58-D61C-710B1DFB41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84" y="183577"/>
            <a:ext cx="8531400" cy="54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1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F44E0-E3C3-5FB8-1E9B-02C833ADA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FB23E-9A94-9437-1DB3-3ABE4F8F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69" y="19283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подготовка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BEC44F-34EA-BF2B-B903-716E903EC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F2A72D4-4894-9D99-EC12-58F7E33D9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Накануне экзамена необходимо провести тех. подготовку. Нажмите </a:t>
            </a:r>
          </a:p>
          <a:p>
            <a:r>
              <a:rPr lang="ru-RU" dirty="0"/>
              <a:t>Выберите микрофон, нажав на </a:t>
            </a:r>
          </a:p>
          <a:p>
            <a:r>
              <a:rPr lang="ru-RU" dirty="0"/>
              <a:t>Проведите тех. подготовку, следуя инструкциям в правой части экрана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C8F2CA20-30CD-8423-DE19-78DFB8AC609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9249" y="2233045"/>
            <a:ext cx="1653384" cy="5564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7D4A4F-D95B-FBC1-0309-EC0B9EBF1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712" y="2701858"/>
            <a:ext cx="3443402" cy="5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F7C6C-68CF-DA8A-B6F4-ACECF8D6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36F97-0BCC-CC43-F5CE-80114FFC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69" y="19283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Возможная ошибка при записи!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85BB1C-44CC-AACF-ED37-F3C2E901A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EE8A27C-7DC4-20F4-44DA-B74E23CF2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981" y="1136805"/>
            <a:ext cx="10229850" cy="5528359"/>
          </a:xfrm>
        </p:spPr>
        <p:txBody>
          <a:bodyPr>
            <a:normAutofit/>
          </a:bodyPr>
          <a:lstStyle/>
          <a:p>
            <a:r>
              <a:rPr lang="ru-RU" sz="2400" dirty="0"/>
              <a:t>При начале записи может выйти окно ошибки. Это случается из-за  вмешательства антивируса.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На примере</a:t>
            </a:r>
            <a:r>
              <a:rPr lang="en-US" sz="2400" dirty="0"/>
              <a:t> Kaspersky:</a:t>
            </a:r>
            <a:r>
              <a:rPr lang="ru-RU" sz="2400" dirty="0"/>
              <a:t> зайдите в настройки </a:t>
            </a:r>
          </a:p>
          <a:p>
            <a:r>
              <a:rPr lang="ru-RU" sz="2400" dirty="0"/>
              <a:t>Предотвращение вторжений – Управление приложениями</a:t>
            </a:r>
          </a:p>
          <a:p>
            <a:r>
              <a:rPr lang="en-US" sz="2400" dirty="0" err="1"/>
              <a:t>DesktopRecordStation</a:t>
            </a:r>
            <a:r>
              <a:rPr lang="ru-RU" sz="2400" dirty="0"/>
              <a:t> – ПКМ – Ограничения - Доверенные</a:t>
            </a:r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1499CBBF-8126-EA68-89E9-D6583A121E5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9726" y="1867599"/>
            <a:ext cx="4057650" cy="22241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8788FA-D583-F8CD-DC8E-561E0CEB3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719" y="4091781"/>
            <a:ext cx="5524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8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5F673-4D83-6F87-DB39-90DDB2164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7A83A-BE8F-BAE3-E358-F594FD76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во время экзамена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B05396-212E-2935-A102-D43FFB77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5979"/>
            <a:ext cx="10515600" cy="497689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проведения экзамена, нажмите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устройства для записи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ответа выделенного участника осуществляется нажатием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ответа нажмите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Записанный экзамен участника рекомендуется прослушать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Прослушать можно только запись последнего участника!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проблем, можно повторно записать ответ участника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Первичная запись сотрётся!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A18CB0-7519-75CF-FD99-8AF435880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D8C3A312-F690-6F56-2EF8-31706FB36C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049" y="1354270"/>
            <a:ext cx="1586279" cy="4710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FBA09E-7D95-CEFD-0C29-B82730849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248" y="1852397"/>
            <a:ext cx="3173392" cy="471091"/>
          </a:xfrm>
          <a:prstGeom prst="rect">
            <a:avLst/>
          </a:prstGeom>
        </p:spPr>
      </p:pic>
      <p:pic>
        <p:nvPicPr>
          <p:cNvPr id="10" name="object 8">
            <a:extLst>
              <a:ext uri="{FF2B5EF4-FFF2-40B4-BE49-F238E27FC236}">
                <a16:creationId xmlns:a16="http://schemas.microsoft.com/office/drawing/2014/main" id="{DC14B1DB-B11A-22D0-9740-A526F98FDD0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6702" y="2203475"/>
            <a:ext cx="1713053" cy="453254"/>
          </a:xfrm>
          <a:prstGeom prst="rect">
            <a:avLst/>
          </a:prstGeom>
        </p:spPr>
      </p:pic>
      <p:pic>
        <p:nvPicPr>
          <p:cNvPr id="11" name="object 10">
            <a:extLst>
              <a:ext uri="{FF2B5EF4-FFF2-40B4-BE49-F238E27FC236}">
                <a16:creationId xmlns:a16="http://schemas.microsoft.com/office/drawing/2014/main" id="{173B6EB5-2E63-B3BC-78F7-17FBD16919D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23596" y="2654037"/>
            <a:ext cx="1372453" cy="453254"/>
          </a:xfrm>
          <a:prstGeom prst="rect">
            <a:avLst/>
          </a:prstGeom>
        </p:spPr>
      </p:pic>
      <p:pic>
        <p:nvPicPr>
          <p:cNvPr id="12" name="object 10">
            <a:extLst>
              <a:ext uri="{FF2B5EF4-FFF2-40B4-BE49-F238E27FC236}">
                <a16:creationId xmlns:a16="http://schemas.microsoft.com/office/drawing/2014/main" id="{CC5B3923-6DC5-0149-ED39-1AD58B6C92E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7584" y="3842382"/>
            <a:ext cx="1895709" cy="16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2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67AEF-9C54-E650-7E93-1500D0DB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AB680-395C-B52C-1BC9-E8D27F7D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файлов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44793-B988-84C6-00C1-B09E6DA5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5" y="2157413"/>
            <a:ext cx="10515600" cy="315604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выгрузкой проверьте правильность значения кода аудитории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кнопку			и выбираем папку для сохранения файлов экзамена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выгрузки потоковой записи нажимаем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собеседования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СТАНЦИЮ ЗАПИСИ НЕ УДАЛЯТЬ!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63BB38-9C05-A83E-1EAF-394D093BC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8">
            <a:extLst>
              <a:ext uri="{FF2B5EF4-FFF2-40B4-BE49-F238E27FC236}">
                <a16:creationId xmlns:a16="http://schemas.microsoft.com/office/drawing/2014/main" id="{842E0D0D-452E-D739-2E26-3AE8FBDDC6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8468" y="2523628"/>
            <a:ext cx="1693762" cy="486272"/>
          </a:xfrm>
          <a:prstGeom prst="rect">
            <a:avLst/>
          </a:prstGeom>
        </p:spPr>
      </p:pic>
      <p:pic>
        <p:nvPicPr>
          <p:cNvPr id="8" name="object 12">
            <a:extLst>
              <a:ext uri="{FF2B5EF4-FFF2-40B4-BE49-F238E27FC236}">
                <a16:creationId xmlns:a16="http://schemas.microsoft.com/office/drawing/2014/main" id="{C1232FE3-16DC-ADC7-6C61-5BBEB87137F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42524" y="3338120"/>
            <a:ext cx="1479675" cy="4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74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B7500D-612C-44A9-516E-ECFA13DD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файлов, которые выгружаются со станции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19CF8E7-D94A-5DC6-74A4-FF678E2C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каждой станции записи выгружаются: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Аудиозаписи участников в формате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.part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выгруженных аудиозаписей участников больше или равно их количеству.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экзамена в формате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.pdf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Потоковая аудиозапись в формате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потоковой аудиозаписи в формате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.pdf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Файл выгрузки КТГ копировать необязательно</a:t>
            </a:r>
          </a:p>
        </p:txBody>
      </p:sp>
    </p:spTree>
    <p:extLst>
      <p:ext uri="{BB962C8B-B14F-4D97-AF65-F5344CB8AC3E}">
        <p14:creationId xmlns:p14="http://schemas.microsoft.com/office/powerpoint/2010/main" val="39386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73987" y="1131395"/>
            <a:ext cx="10348926" cy="36811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роли учетных записей: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1)Технический специалист 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Функционал: заполнение формы оценивания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2)Руководитель ОО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Функционал: просмотр и закрытие экзамена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3)Администратор МСУ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Функционал: заполнение и закрытие экзамена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10" dirty="0">
                <a:uFill>
                  <a:solidFill>
                    <a:srgbClr val="6DAC1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https://is9.rustest.ru/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80"/>
              </a:lnSpc>
              <a:tabLst>
                <a:tab pos="27432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учетные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(логин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7375" y="4812531"/>
            <a:ext cx="3891489" cy="187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904681B-D19D-E056-E5DF-0410B1BA9B54}"/>
              </a:ext>
            </a:extLst>
          </p:cNvPr>
          <p:cNvSpPr txBox="1">
            <a:spLocks/>
          </p:cNvSpPr>
          <p:nvPr/>
        </p:nvSpPr>
        <p:spPr>
          <a:xfrm>
            <a:off x="1390650" y="-24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проведения ИС-9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67AEF-9C54-E650-7E93-1500D0DB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AB680-395C-B52C-1BC9-E8D27F7D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Кэш и ошибки приложения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44793-B988-84C6-00C1-B09E6DA5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581" y="2201424"/>
            <a:ext cx="10801519" cy="2601298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C:\Users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(Пользователи)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\user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(Имя пользователя)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AppData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\Local\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AudioTempData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выгружает экзамен в течении некоторого времени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потоковой аудиозаписи больше 4 КБ.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выгруженных аудиозаписей участников больше или равно их количеству.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63BB38-9C05-A83E-1EAF-394D093BC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989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867907-FCA5-9A0E-479A-142F90C1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1350"/>
            <a:ext cx="10515600" cy="290606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оборудование для записи ответов участников итогового собеседования (компьютер, оснащённый микрофоном, диктофон)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КТГ на Автономной станции записи ответов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аудитории в ЛК ИС-9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75ACD-1ECA-4F08-AE71-849189A72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F78FA2-FF4F-63D7-36CC-0A8F5803C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96" y="1808815"/>
            <a:ext cx="1325564" cy="132556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AC083BA-CBCB-E60B-2EAA-0AB08FC9FF5B}"/>
              </a:ext>
            </a:extLst>
          </p:cNvPr>
          <p:cNvSpPr txBox="1">
            <a:spLocks/>
          </p:cNvSpPr>
          <p:nvPr/>
        </p:nvSpPr>
        <p:spPr>
          <a:xfrm>
            <a:off x="970442" y="1839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день</a:t>
            </a:r>
          </a:p>
        </p:txBody>
      </p:sp>
    </p:spTree>
    <p:extLst>
      <p:ext uri="{BB962C8B-B14F-4D97-AF65-F5344CB8AC3E}">
        <p14:creationId xmlns:p14="http://schemas.microsoft.com/office/powerpoint/2010/main" val="1469232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40FB-4DA2-919F-AFEE-BA084E03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96" y="318888"/>
            <a:ext cx="10515600" cy="1325563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завершении проведения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67907-FCA5-9A0E-479A-142F90C1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724" y="1644451"/>
            <a:ext cx="9829352" cy="4344335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Выгрузить аудиозаписи участников ИС-9(Выгрузить экзамена)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Выгрузить потоковую аудиозапись(Выгрузить потоковую аудиозапись)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целостность выгруженных файлов(Слайд 20)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Скопировать выгруженные файлы со всех станций записи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-накопитель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у ответственного организатора ведомости учета проведения итогового собеседования в аудитории и черновики формы оценивания ответов участников экспертов (ИС-04).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ведомость учета проведения итогового собеседования в аудитории и черновики формы оценивания ответов участников экспертов (ИС-04)              в ЛК ИС-9 занести информацию в специализированную форму WEB для каждого участника итогового собеседования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данных участников ИС-9                                                                     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завершиться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17.02.2025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75ACD-1ECA-4F08-AE71-849189A72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9911AA-5D92-DB4F-65A3-E45C7F7E1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1169">
            <a:off x="10312122" y="1212725"/>
            <a:ext cx="1778556" cy="177855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3A5DD89-3003-26C2-F286-908513270AF5}"/>
              </a:ext>
            </a:extLst>
          </p:cNvPr>
          <p:cNvSpPr/>
          <p:nvPr/>
        </p:nvSpPr>
        <p:spPr>
          <a:xfrm>
            <a:off x="1057724" y="5313458"/>
            <a:ext cx="6428926" cy="6191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7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867907-FCA5-9A0E-479A-142F90C1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691" y="1509523"/>
            <a:ext cx="10515600" cy="5042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муниципальному координатору будут высланы: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облако(Станция записи, Руководство пользователя, МР)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Ключи станции записи для ОО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Логины и пароли для ЛК ИС-9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ОО должна иметь: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Станцию записи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для станции записи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Логин/пароль для учетных записей                                                                технического специалиста и руководителя ОО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75ACD-1ECA-4F08-AE71-849189A72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AC083BA-CBCB-E60B-2EAA-0AB08FC9FF5B}"/>
              </a:ext>
            </a:extLst>
          </p:cNvPr>
          <p:cNvSpPr txBox="1">
            <a:spLocks/>
          </p:cNvSpPr>
          <p:nvPr/>
        </p:nvSpPr>
        <p:spPr>
          <a:xfrm>
            <a:off x="492982" y="1839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</a:t>
            </a:r>
          </a:p>
        </p:txBody>
      </p:sp>
    </p:spTree>
    <p:extLst>
      <p:ext uri="{BB962C8B-B14F-4D97-AF65-F5344CB8AC3E}">
        <p14:creationId xmlns:p14="http://schemas.microsoft.com/office/powerpoint/2010/main" val="231135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91C9A-1D41-DB26-4BDE-0EFCEAD7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BC36E3-BA6E-3509-771C-730E1E59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290" y="1983075"/>
            <a:ext cx="7970135" cy="4351338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8(84722)39090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8999259900</a:t>
            </a:r>
          </a:p>
          <a:p>
            <a:pPr lvl="1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49BBBA-86DF-BF00-6B86-EFD048064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1E1A0-952C-1313-BAD8-D6EBB1F4F5D8}"/>
              </a:ext>
            </a:extLst>
          </p:cNvPr>
          <p:cNvSpPr txBox="1"/>
          <p:nvPr/>
        </p:nvSpPr>
        <p:spPr>
          <a:xfrm>
            <a:off x="1162290" y="1398300"/>
            <a:ext cx="6997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</p:spTree>
    <p:extLst>
      <p:ext uri="{BB962C8B-B14F-4D97-AF65-F5344CB8AC3E}">
        <p14:creationId xmlns:p14="http://schemas.microsoft.com/office/powerpoint/2010/main" val="126379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623266"/>
            <a:ext cx="111252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2CC84AF-CC0B-8D66-1E97-59F5B4518B1A}"/>
              </a:ext>
            </a:extLst>
          </p:cNvPr>
          <p:cNvSpPr txBox="1">
            <a:spLocks/>
          </p:cNvSpPr>
          <p:nvPr/>
        </p:nvSpPr>
        <p:spPr>
          <a:xfrm>
            <a:off x="132397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ИС-9 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476A172-43C0-0299-D858-CD1CC74DF2BF}"/>
              </a:ext>
            </a:extLst>
          </p:cNvPr>
          <p:cNvSpPr txBox="1"/>
          <p:nvPr/>
        </p:nvSpPr>
        <p:spPr>
          <a:xfrm>
            <a:off x="2576499" y="1325563"/>
            <a:ext cx="4538676" cy="2462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личного кабинета: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Рабочий стол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Оценивание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Аудитории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Отчеты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Документация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177603"/>
            <a:ext cx="8656320" cy="1935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4"/>
          <p:cNvSpPr txBox="1"/>
          <p:nvPr/>
        </p:nvSpPr>
        <p:spPr>
          <a:xfrm>
            <a:off x="1176323" y="1755775"/>
            <a:ext cx="1007560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аудиторий,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задействованных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4842632"/>
            <a:ext cx="8656320" cy="180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object 6"/>
          <p:cNvSpPr txBox="1"/>
          <p:nvPr/>
        </p:nvSpPr>
        <p:spPr>
          <a:xfrm>
            <a:off x="1176323" y="4317557"/>
            <a:ext cx="28798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ячейки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78CE08-BD17-DED2-A203-2124B71CF5A7}"/>
              </a:ext>
            </a:extLst>
          </p:cNvPr>
          <p:cNvSpPr txBox="1">
            <a:spLocks/>
          </p:cNvSpPr>
          <p:nvPr/>
        </p:nvSpPr>
        <p:spPr>
          <a:xfrm>
            <a:off x="132397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аудиторий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480282A-2EF1-96D1-E779-4492A106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795844"/>
            <a:ext cx="9014459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день до проведения экзамена: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7280" y="1823658"/>
            <a:ext cx="1014985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вкладку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«Оценивание»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«Заполнить». 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«Заполнить»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закрыт.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закрытия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изменится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«Просмотр».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" y="4016919"/>
            <a:ext cx="10149851" cy="212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C9BF148-F98F-43D2-01D7-9FA1A0943D54}"/>
              </a:ext>
            </a:extLst>
          </p:cNvPr>
          <p:cNvSpPr txBox="1">
            <a:spLocks/>
          </p:cNvSpPr>
          <p:nvPr/>
        </p:nvSpPr>
        <p:spPr>
          <a:xfrm>
            <a:off x="413004" y="3264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0149" y="1436150"/>
            <a:ext cx="1023382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ИС-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серии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документа.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вручную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серию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полях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карандаша.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текст, чек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983A438-3742-0B71-63DB-57DEFDAFC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9" y="2544407"/>
            <a:ext cx="10241095" cy="388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3548385-CF08-2108-A4E4-FACC3E0F2988}"/>
              </a:ext>
            </a:extLst>
          </p:cNvPr>
          <p:cNvSpPr txBox="1">
            <a:spLocks/>
          </p:cNvSpPr>
          <p:nvPr/>
        </p:nvSpPr>
        <p:spPr>
          <a:xfrm>
            <a:off x="758024" y="215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339516" y="1903290"/>
            <a:ext cx="10515600" cy="364651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27050" marR="5080" indent="-514350">
              <a:lnSpc>
                <a:spcPts val="2160"/>
              </a:lnSpc>
              <a:spcBef>
                <a:spcPts val="375"/>
              </a:spcBef>
              <a:buFont typeface="+mj-lt"/>
              <a:buAutoNum type="arabicParenR"/>
              <a:tabLst>
                <a:tab pos="469900" algn="l"/>
              </a:tabLst>
            </a:pP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фильтры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упрощения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ускорения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marR="5080" indent="-514350">
              <a:lnSpc>
                <a:spcPts val="2160"/>
              </a:lnSpc>
              <a:spcBef>
                <a:spcPts val="375"/>
              </a:spcBef>
              <a:buFont typeface="+mj-lt"/>
              <a:buAutoNum type="arabicParenR"/>
              <a:tabLst>
                <a:tab pos="469900" algn="l"/>
              </a:tabLst>
            </a:pPr>
            <a:endParaRPr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130"/>
              </a:spcBef>
              <a:buFont typeface="+mj-lt"/>
              <a:buAutoNum type="arabicParenR"/>
              <a:tabLst>
                <a:tab pos="469265" algn="l"/>
              </a:tabLst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56260" lvl="1" indent="-342900">
              <a:lnSpc>
                <a:spcPct val="100000"/>
              </a:lnSpc>
              <a:spcBef>
                <a:spcPts val="190"/>
              </a:spcBef>
              <a:buFont typeface="Wingdings" panose="05000000000000000000" pitchFamily="2" charset="2"/>
              <a:buChar char="Ø"/>
              <a:tabLst>
                <a:tab pos="395605" algn="l"/>
              </a:tabLst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lvl="1" indent="-342900">
              <a:lnSpc>
                <a:spcPct val="100000"/>
              </a:lnSpc>
              <a:spcBef>
                <a:spcPts val="385"/>
              </a:spcBef>
              <a:buFont typeface="Wingdings" panose="05000000000000000000" pitchFamily="2" charset="2"/>
              <a:buChar char="Ø"/>
              <a:tabLst>
                <a:tab pos="39560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lvl="1" indent="-342900">
              <a:lnSpc>
                <a:spcPct val="100000"/>
              </a:lnSpc>
              <a:spcBef>
                <a:spcPts val="385"/>
              </a:spcBef>
              <a:buFont typeface="Wingdings" panose="05000000000000000000" pitchFamily="2" charset="2"/>
              <a:buChar char="Ø"/>
              <a:tabLst>
                <a:tab pos="3956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неявка(если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явился)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lvl="1" indent="-342900">
              <a:lnSpc>
                <a:spcPct val="100000"/>
              </a:lnSpc>
              <a:spcBef>
                <a:spcPts val="385"/>
              </a:spcBef>
              <a:buFont typeface="Wingdings" panose="05000000000000000000" pitchFamily="2" charset="2"/>
              <a:buChar char="Ø"/>
              <a:tabLst>
                <a:tab pos="3956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lvl="1" indent="-342900">
              <a:lnSpc>
                <a:spcPct val="100000"/>
              </a:lnSpc>
              <a:spcBef>
                <a:spcPts val="385"/>
              </a:spcBef>
              <a:buFont typeface="Wingdings" panose="05000000000000000000" pitchFamily="2" charset="2"/>
              <a:buChar char="Ø"/>
              <a:tabLst>
                <a:tab pos="3956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удален(если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lvl="1" indent="-342900">
              <a:lnSpc>
                <a:spcPct val="100000"/>
              </a:lnSpc>
              <a:spcBef>
                <a:spcPts val="385"/>
              </a:spcBef>
              <a:buFont typeface="Wingdings" panose="05000000000000000000" pitchFamily="2" charset="2"/>
              <a:buChar char="Ø"/>
              <a:tabLst>
                <a:tab pos="39560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завершил(если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объективным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13FC6B-DC3E-DC12-76BD-BE425C656321}"/>
              </a:ext>
            </a:extLst>
          </p:cNvPr>
          <p:cNvSpPr txBox="1">
            <a:spLocks/>
          </p:cNvSpPr>
          <p:nvPr/>
        </p:nvSpPr>
        <p:spPr>
          <a:xfrm>
            <a:off x="1163775" y="95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оценивания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898" y="3122576"/>
            <a:ext cx="10010302" cy="315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4"/>
          <p:cNvSpPr txBox="1"/>
          <p:nvPr/>
        </p:nvSpPr>
        <p:spPr>
          <a:xfrm>
            <a:off x="1176323" y="1829180"/>
            <a:ext cx="10010301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</a:t>
            </a:r>
            <a:r>
              <a:rPr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«Резерв»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ячейке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свидетельствует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кандидатом</a:t>
            </a:r>
            <a:r>
              <a:rPr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(ОВЗ).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4CFF4E-DADB-2014-3881-3776F0E1F410}"/>
              </a:ext>
            </a:extLst>
          </p:cNvPr>
          <p:cNvSpPr txBox="1">
            <a:spLocks/>
          </p:cNvSpPr>
          <p:nvPr/>
        </p:nvSpPr>
        <p:spPr>
          <a:xfrm>
            <a:off x="1163775" y="95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оценивания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76324" y="1831975"/>
            <a:ext cx="10027482" cy="117820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выйти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учетной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технического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специалиста.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вместе с техническим специалистом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войдя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учетную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уководителя ОО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«Оценивание»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закрывает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6324" y="3240425"/>
            <a:ext cx="10515600" cy="252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DAB225-79F1-2815-C5B4-BEE8526BD1AD}"/>
              </a:ext>
            </a:extLst>
          </p:cNvPr>
          <p:cNvSpPr txBox="1">
            <a:spLocks/>
          </p:cNvSpPr>
          <p:nvPr/>
        </p:nvSpPr>
        <p:spPr>
          <a:xfrm>
            <a:off x="1163775" y="95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экзамена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980</Words>
  <Application>Microsoft Office PowerPoint</Application>
  <PresentationFormat>Широкоэкранный</PresentationFormat>
  <Paragraphs>139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Times New Roman</vt:lpstr>
      <vt:lpstr>Wingdings</vt:lpstr>
      <vt:lpstr>Тема Office</vt:lpstr>
      <vt:lpstr>Инструкция для технического специалиста образовательной организации по подготовке и  проведению ИС-9 12.02.2025</vt:lpstr>
      <vt:lpstr>Презентация PowerPoint</vt:lpstr>
      <vt:lpstr>Презентация PowerPoint</vt:lpstr>
      <vt:lpstr>Не позднее чем за день до проведения экзамена: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позднее чем за день</vt:lpstr>
      <vt:lpstr>Выбираем Итоговое собеседование Вводим пароль тех. Специалиста (по умолчанию 123456)</vt:lpstr>
      <vt:lpstr>Основное окно станции В поле «код аудитории» вводим соответствующий  номер ПЕРЕД ЗАГРУЗКОЙ ЭКЗАМЕНА</vt:lpstr>
      <vt:lpstr>Загрузка экзамена</vt:lpstr>
      <vt:lpstr>Данные об экзамене, загруженные в систему</vt:lpstr>
      <vt:lpstr>Техническая подготовка</vt:lpstr>
      <vt:lpstr>ВАЖНО! Возможная ошибка при записи!</vt:lpstr>
      <vt:lpstr>Запись во время экзамена</vt:lpstr>
      <vt:lpstr>Выгрузка файлов</vt:lpstr>
      <vt:lpstr>Перечень файлов, которые выгружаются со станции</vt:lpstr>
      <vt:lpstr>Кэш и ошибки приложения</vt:lpstr>
      <vt:lpstr>Презентация PowerPoint</vt:lpstr>
      <vt:lpstr>По завершении проведения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технического специалиста образовательной организации</dc:title>
  <dc:creator>user</dc:creator>
  <cp:lastModifiedBy>TavkhaevEV</cp:lastModifiedBy>
  <cp:revision>83</cp:revision>
  <dcterms:created xsi:type="dcterms:W3CDTF">2024-01-30T11:04:54Z</dcterms:created>
  <dcterms:modified xsi:type="dcterms:W3CDTF">2025-02-07T08:31:57Z</dcterms:modified>
</cp:coreProperties>
</file>