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10"/>
  </p:notesMasterIdLst>
  <p:sldIdLst>
    <p:sldId id="285" r:id="rId2"/>
    <p:sldId id="286" r:id="rId3"/>
    <p:sldId id="257" r:id="rId4"/>
    <p:sldId id="284" r:id="rId5"/>
    <p:sldId id="287" r:id="rId6"/>
    <p:sldId id="288" r:id="rId7"/>
    <p:sldId id="289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Титульный лист" id="{AC7C9A37-8C1F-4FC8-922B-64BC3F4224CA}">
          <p14:sldIdLst>
            <p14:sldId id="285"/>
            <p14:sldId id="286"/>
            <p14:sldId id="257"/>
            <p14:sldId id="284"/>
            <p14:sldId id="287"/>
            <p14:sldId id="288"/>
            <p14:sldId id="289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86" autoAdjust="0"/>
  </p:normalViewPr>
  <p:slideViewPr>
    <p:cSldViewPr snapToGrid="0">
      <p:cViewPr varScale="1">
        <p:scale>
          <a:sx n="107" d="100"/>
          <a:sy n="107" d="100"/>
        </p:scale>
        <p:origin x="7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40E86-86B7-4E3F-BACE-DCA378B2103A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1C484-043C-406D-9A30-2C0234C43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225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51C484-043C-406D-9A30-2C0234C43E6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301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5309D-AC48-79CF-F0C0-BAB0DC59B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998F1386-2481-96B1-03E8-28F40DE7A5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A990B7B-B002-0505-ABCE-B5A006470A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2CE522-A399-168C-2673-99462C53D4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51C484-043C-406D-9A30-2C0234C43E6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218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56176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86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01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860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02546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5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38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70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19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923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0325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0393720-C34C-4F37-8742-6DB963656C00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F533C8B-B990-4F41-B685-16102417774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913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2E95B0E-C626-6820-AB43-025D59EAE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4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329B6A3-B9C6-16AC-FBAE-CDD063ADD7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452" y="190344"/>
            <a:ext cx="1234485" cy="69893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196827F-CF9F-D971-3FBB-96716F272CB4}"/>
              </a:ext>
            </a:extLst>
          </p:cNvPr>
          <p:cNvSpPr txBox="1"/>
          <p:nvPr/>
        </p:nvSpPr>
        <p:spPr>
          <a:xfrm>
            <a:off x="1667937" y="198285"/>
            <a:ext cx="489255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/>
              <a:t>МИНИСТЕРСТВО ОБРАЗОВАНИЯ И НАУКИ РЕСПУБЛИКИ КАЛМЫКИЯ</a:t>
            </a:r>
          </a:p>
          <a:p>
            <a:r>
              <a:rPr lang="ru-RU" sz="2000" b="1" dirty="0"/>
              <a:t>ЦЕНТР ОЦЕНКИ КАЧЕСТВА ОБРАЗОВАНИЯ</a:t>
            </a:r>
          </a:p>
          <a:p>
            <a:r>
              <a:rPr lang="ru-RU" sz="1600" dirty="0"/>
              <a:t>РЕСПУБЛИКА КАЛМЫКИЯ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C9BFE0-6603-1A2B-155D-477E609672D9}"/>
              </a:ext>
            </a:extLst>
          </p:cNvPr>
          <p:cNvSpPr txBox="1"/>
          <p:nvPr/>
        </p:nvSpPr>
        <p:spPr>
          <a:xfrm>
            <a:off x="89288" y="2517898"/>
            <a:ext cx="1201342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ru-RU" sz="4400" b="1" i="0" u="none" strike="noStrike" kern="1200" cap="all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заполнение форм итогового  собеседования</a:t>
            </a:r>
            <a:br>
              <a:rPr kumimoji="0" lang="ru-RU" sz="4400" b="1" i="0" u="none" strike="noStrike" kern="1200" cap="all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4400" b="1" i="0" u="none" strike="noStrike" kern="1200" cap="all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русскому языку 2026 </a:t>
            </a:r>
            <a:r>
              <a:rPr kumimoji="0" lang="ru-RU" sz="2400" b="1" i="0" u="none" strike="noStrike" kern="1200" cap="all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</a:t>
            </a:r>
            <a:r>
              <a:rPr kumimoji="0" lang="ru-RU" sz="4400" b="1" i="0" u="none" strike="noStrike" kern="1200" cap="all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192355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54AB1E-9DD4-97E6-3318-F344E98BF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4480" y="329184"/>
            <a:ext cx="9601200" cy="1042416"/>
          </a:xfrm>
        </p:spPr>
        <p:txBody>
          <a:bodyPr>
            <a:noAutofit/>
          </a:bodyPr>
          <a:lstStyle/>
          <a:p>
            <a:pPr algn="ctr"/>
            <a:r>
              <a:rPr lang="ru-RU" sz="3600" b="1" i="1" kern="0" spc="-15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ФОРМЫ ИТОГОВОГО СОБЕСЕДОВАНИЯ ПО РУССКОМУ ЯЗЫКУ</a:t>
            </a:r>
            <a:endParaRPr lang="ru-RU" sz="3600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B15EE2-EDAF-DEEA-5F18-E632F144F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480" y="2171700"/>
            <a:ext cx="9601200" cy="4192524"/>
          </a:xfrm>
        </p:spPr>
        <p:txBody>
          <a:bodyPr/>
          <a:lstStyle/>
          <a:p>
            <a:pPr marL="354965" lvl="0" indent="-342900" algn="just"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И</a:t>
            </a:r>
            <a:r>
              <a:rPr lang="ru-RU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С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-</a:t>
            </a:r>
            <a:r>
              <a:rPr lang="ru-RU" b="1" spc="-5" dirty="0">
                <a:solidFill>
                  <a:prstClr val="black"/>
                </a:solidFill>
                <a:latin typeface="Times New Roman"/>
                <a:cs typeface="Times New Roman"/>
              </a:rPr>
              <a:t>0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1 «Список </a:t>
            </a:r>
            <a:r>
              <a:rPr lang="ru-RU" b="1" spc="-2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b="1" spc="15" dirty="0">
                <a:solidFill>
                  <a:prstClr val="black"/>
                </a:solidFill>
                <a:latin typeface="Times New Roman"/>
                <a:cs typeface="Times New Roman"/>
              </a:rPr>
              <a:t>у</a:t>
            </a:r>
            <a:r>
              <a:rPr lang="ru-RU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ч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ас</a:t>
            </a:r>
            <a:r>
              <a:rPr lang="ru-RU" b="1" spc="-15" dirty="0">
                <a:solidFill>
                  <a:prstClr val="black"/>
                </a:solidFill>
                <a:latin typeface="Times New Roman"/>
                <a:cs typeface="Times New Roman"/>
              </a:rPr>
              <a:t>т</a:t>
            </a:r>
            <a:r>
              <a:rPr lang="ru-RU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ни</a:t>
            </a:r>
            <a:r>
              <a:rPr lang="ru-RU" b="1" spc="-130" dirty="0">
                <a:solidFill>
                  <a:prstClr val="black"/>
                </a:solidFill>
                <a:latin typeface="Times New Roman"/>
                <a:cs typeface="Times New Roman"/>
              </a:rPr>
              <a:t>к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ов </a:t>
            </a:r>
            <a:r>
              <a:rPr lang="ru-RU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ИС-9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п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о </a:t>
            </a:r>
            <a:r>
              <a:rPr lang="ru-RU" b="1" spc="15" dirty="0">
                <a:solidFill>
                  <a:prstClr val="black"/>
                </a:solidFill>
                <a:latin typeface="Times New Roman"/>
                <a:cs typeface="Times New Roman"/>
              </a:rPr>
              <a:t>ОО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b="1" spc="10" dirty="0">
                <a:solidFill>
                  <a:prstClr val="black"/>
                </a:solidFill>
                <a:latin typeface="Times New Roman"/>
                <a:cs typeface="Times New Roman"/>
              </a:rPr>
              <a:t>(местам</a:t>
            </a:r>
            <a:r>
              <a:rPr lang="ru-RU" b="1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проведения)»</a:t>
            </a:r>
          </a:p>
          <a:p>
            <a:pPr marL="12065" lvl="0" indent="0" algn="just">
              <a:spcBef>
                <a:spcPts val="100"/>
              </a:spcBef>
              <a:buNone/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endParaRPr lang="ru-RU" b="1" spc="-1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4965" lvl="0" indent="-342900" algn="just"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b="1" spc="5" dirty="0">
                <a:solidFill>
                  <a:prstClr val="black"/>
                </a:solidFill>
                <a:latin typeface="Times New Roman"/>
                <a:cs typeface="Times New Roman"/>
              </a:rPr>
              <a:t>И</a:t>
            </a:r>
            <a:r>
              <a:rPr lang="ru-RU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С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-02 «В</a:t>
            </a:r>
            <a:r>
              <a:rPr lang="ru-RU" b="1" spc="-40" dirty="0">
                <a:solidFill>
                  <a:prstClr val="black"/>
                </a:solidFill>
                <a:latin typeface="Times New Roman"/>
                <a:cs typeface="Times New Roman"/>
              </a:rPr>
              <a:t>е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д</a:t>
            </a:r>
            <a:r>
              <a:rPr lang="ru-RU" b="1" spc="-50" dirty="0">
                <a:solidFill>
                  <a:prstClr val="black"/>
                </a:solidFill>
                <a:latin typeface="Times New Roman"/>
                <a:cs typeface="Times New Roman"/>
              </a:rPr>
              <a:t>о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м</a:t>
            </a:r>
            <a:r>
              <a:rPr lang="ru-RU" b="1" spc="60" dirty="0">
                <a:solidFill>
                  <a:prstClr val="black"/>
                </a:solidFill>
                <a:latin typeface="Times New Roman"/>
                <a:cs typeface="Times New Roman"/>
              </a:rPr>
              <a:t>о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сть </a:t>
            </a:r>
            <a:r>
              <a:rPr lang="ru-RU" b="1" spc="20" dirty="0">
                <a:solidFill>
                  <a:prstClr val="black"/>
                </a:solidFill>
                <a:latin typeface="Times New Roman"/>
                <a:cs typeface="Times New Roman"/>
              </a:rPr>
              <a:t>у</a:t>
            </a:r>
            <a:r>
              <a:rPr lang="ru-RU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ч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е</a:t>
            </a:r>
            <a:r>
              <a:rPr lang="ru-RU" b="1" spc="15" dirty="0">
                <a:solidFill>
                  <a:prstClr val="black"/>
                </a:solidFill>
                <a:latin typeface="Times New Roman"/>
                <a:cs typeface="Times New Roman"/>
              </a:rPr>
              <a:t>т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а </a:t>
            </a:r>
            <a:r>
              <a:rPr lang="ru-RU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про</a:t>
            </a:r>
            <a:r>
              <a:rPr lang="ru-RU" b="1" spc="-20" dirty="0">
                <a:solidFill>
                  <a:prstClr val="black"/>
                </a:solidFill>
                <a:latin typeface="Times New Roman"/>
                <a:cs typeface="Times New Roman"/>
              </a:rPr>
              <a:t>в</a:t>
            </a:r>
            <a:r>
              <a:rPr lang="ru-RU" b="1" spc="-35" dirty="0">
                <a:solidFill>
                  <a:prstClr val="black"/>
                </a:solidFill>
                <a:latin typeface="Times New Roman"/>
                <a:cs typeface="Times New Roman"/>
              </a:rPr>
              <a:t>е</a:t>
            </a:r>
            <a:r>
              <a:rPr lang="ru-RU" b="1" spc="10" dirty="0">
                <a:solidFill>
                  <a:prstClr val="black"/>
                </a:solidFill>
                <a:latin typeface="Times New Roman"/>
                <a:cs typeface="Times New Roman"/>
              </a:rPr>
              <a:t>д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ения </a:t>
            </a:r>
            <a:r>
              <a:rPr lang="ru-RU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ИС-9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 в</a:t>
            </a:r>
            <a:r>
              <a:rPr lang="ru-RU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b="1" spc="-30" dirty="0">
                <a:solidFill>
                  <a:prstClr val="black"/>
                </a:solidFill>
                <a:latin typeface="Times New Roman"/>
                <a:cs typeface="Times New Roman"/>
              </a:rPr>
              <a:t>аудитории»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</a:p>
          <a:p>
            <a:pPr marL="12065" lvl="0" indent="0" algn="just">
              <a:spcBef>
                <a:spcPts val="100"/>
              </a:spcBef>
              <a:buNone/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endParaRPr lang="ru-RU" b="1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4965" lvl="0" indent="-342900" algn="just"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b="1" spc="-30" dirty="0">
                <a:solidFill>
                  <a:prstClr val="black"/>
                </a:solidFill>
                <a:latin typeface="Times New Roman"/>
                <a:cs typeface="Times New Roman"/>
              </a:rPr>
              <a:t>ИС-04 «Форма черновика для внесения первичной информации по оцениванию ответов участников ИС экспертами»</a:t>
            </a:r>
          </a:p>
          <a:p>
            <a:pPr marL="12065" lvl="0" indent="0" algn="just">
              <a:spcBef>
                <a:spcPts val="100"/>
              </a:spcBef>
              <a:buNone/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endParaRPr lang="ru-RU" b="1" spc="-3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4965" lvl="0" indent="-342900" algn="just"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ИС-08 «Акт о досрочном завершении ИС-9 по русскому языку по уважительным причинам» </a:t>
            </a:r>
          </a:p>
          <a:p>
            <a:pPr marL="12065" lvl="0" indent="0" algn="just">
              <a:spcBef>
                <a:spcPts val="100"/>
              </a:spcBef>
              <a:buNone/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endParaRPr lang="ru-RU" b="1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4965" lvl="0" indent="-342900" algn="just"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ИС</a:t>
            </a:r>
            <a:r>
              <a:rPr lang="ru-RU" b="1" spc="-15" dirty="0">
                <a:solidFill>
                  <a:prstClr val="black"/>
                </a:solidFill>
                <a:latin typeface="Times New Roman"/>
                <a:cs typeface="Times New Roman"/>
              </a:rPr>
              <a:t>-09 «Акт об удалении участника итогового собеседования»</a:t>
            </a:r>
            <a:endParaRPr lang="ru-RU" sz="3200" b="1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312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E63D0-D1EA-E87C-6A56-37D2F921E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936" y="279734"/>
            <a:ext cx="11405108" cy="561019"/>
          </a:xfrm>
          <a:effectLst/>
        </p:spPr>
        <p:txBody>
          <a:bodyPr>
            <a:noAutofit/>
          </a:bodyPr>
          <a:lstStyle/>
          <a:p>
            <a:pPr marL="12065" lvl="0" algn="ctr">
              <a:spcBef>
                <a:spcPts val="100"/>
              </a:spcBef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И</a:t>
            </a:r>
            <a:r>
              <a:rPr lang="ru-RU" sz="3200" b="1" i="1" spc="-10" dirty="0">
                <a:solidFill>
                  <a:prstClr val="black"/>
                </a:solidFill>
                <a:latin typeface="Times New Roman"/>
                <a:cs typeface="Times New Roman"/>
              </a:rPr>
              <a:t>С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-</a:t>
            </a:r>
            <a:r>
              <a:rPr lang="ru-RU" sz="32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0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1 «Список </a:t>
            </a:r>
            <a:r>
              <a:rPr lang="ru-RU" sz="3200" b="1" i="1" spc="-2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3200" b="1" i="1" spc="15" dirty="0">
                <a:solidFill>
                  <a:prstClr val="black"/>
                </a:solidFill>
                <a:latin typeface="Times New Roman"/>
                <a:cs typeface="Times New Roman"/>
              </a:rPr>
              <a:t>у</a:t>
            </a:r>
            <a:r>
              <a:rPr lang="ru-RU" sz="3200" b="1" i="1" spc="-10" dirty="0">
                <a:solidFill>
                  <a:prstClr val="black"/>
                </a:solidFill>
                <a:latin typeface="Times New Roman"/>
                <a:cs typeface="Times New Roman"/>
              </a:rPr>
              <a:t>ч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ас</a:t>
            </a:r>
            <a:r>
              <a:rPr lang="ru-RU" sz="3200" b="1" i="1" spc="-15" dirty="0">
                <a:solidFill>
                  <a:prstClr val="black"/>
                </a:solidFill>
                <a:latin typeface="Times New Roman"/>
                <a:cs typeface="Times New Roman"/>
              </a:rPr>
              <a:t>т</a:t>
            </a:r>
            <a:r>
              <a:rPr lang="ru-RU" sz="32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ни</a:t>
            </a:r>
            <a:r>
              <a:rPr lang="ru-RU" sz="3200" b="1" i="1" spc="-130" dirty="0">
                <a:solidFill>
                  <a:prstClr val="black"/>
                </a:solidFill>
                <a:latin typeface="Times New Roman"/>
                <a:cs typeface="Times New Roman"/>
              </a:rPr>
              <a:t>к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ов </a:t>
            </a:r>
            <a:r>
              <a:rPr lang="ru-RU" sz="32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ИС-9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32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п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о </a:t>
            </a:r>
            <a:r>
              <a:rPr lang="ru-RU" sz="3200" b="1" i="1" spc="15" dirty="0">
                <a:solidFill>
                  <a:prstClr val="black"/>
                </a:solidFill>
                <a:latin typeface="Times New Roman"/>
                <a:cs typeface="Times New Roman"/>
              </a:rPr>
              <a:t>ОО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3200" b="1" i="1" spc="10" dirty="0">
                <a:solidFill>
                  <a:prstClr val="black"/>
                </a:solidFill>
                <a:latin typeface="Times New Roman"/>
                <a:cs typeface="Times New Roman"/>
              </a:rPr>
              <a:t>(местам</a:t>
            </a:r>
            <a:r>
              <a:rPr lang="ru-RU" sz="3200" b="1" i="1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3200" b="1" i="1" spc="-10" dirty="0">
                <a:solidFill>
                  <a:prstClr val="black"/>
                </a:solidFill>
                <a:latin typeface="Times New Roman"/>
                <a:cs typeface="Times New Roman"/>
              </a:rPr>
              <a:t>проведения)»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269E68E-4973-5448-DDA9-B1B962D456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792" y="1979973"/>
            <a:ext cx="6726913" cy="3961309"/>
          </a:xfrm>
          <a:prstGeom prst="rect">
            <a:avLst/>
          </a:prstGeom>
        </p:spPr>
      </p:pic>
      <p:sp>
        <p:nvSpPr>
          <p:cNvPr id="10" name="Блок-схема: альтернативный процесс 9">
            <a:extLst>
              <a:ext uri="{FF2B5EF4-FFF2-40B4-BE49-F238E27FC236}">
                <a16:creationId xmlns:a16="http://schemas.microsoft.com/office/drawing/2014/main" id="{DBE83CE2-1D2F-71F0-3BD2-A14011AA6CF2}"/>
              </a:ext>
            </a:extLst>
          </p:cNvPr>
          <p:cNvSpPr/>
          <p:nvPr/>
        </p:nvSpPr>
        <p:spPr>
          <a:xfrm>
            <a:off x="8035445" y="1844186"/>
            <a:ext cx="3651336" cy="1584813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Автоматически заполненные поля формы ИС-01:</a:t>
            </a: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«Субъект РФ», «Код МСУ», «Код ОО», «ФИО участника», «Серия и номер документа», «Класс»</a:t>
            </a:r>
            <a:endParaRPr lang="ru-RU" sz="1400" dirty="0">
              <a:solidFill>
                <a:schemeClr val="tx1"/>
              </a:solidFill>
            </a:endParaRPr>
          </a:p>
          <a:p>
            <a:pPr algn="ctr"/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ED8505AB-44BF-B45B-9C74-ED1E4E768868}"/>
              </a:ext>
            </a:extLst>
          </p:cNvPr>
          <p:cNvSpPr/>
          <p:nvPr/>
        </p:nvSpPr>
        <p:spPr>
          <a:xfrm>
            <a:off x="8035445" y="4538758"/>
            <a:ext cx="3651336" cy="1584813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08279" marR="203835" indent="1270" algn="ctr" defTabSz="914400">
              <a:spcBef>
                <a:spcPts val="300"/>
              </a:spcBef>
            </a:pPr>
            <a:r>
              <a:rPr lang="ru-RU" sz="14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Ответственный </a:t>
            </a:r>
            <a:r>
              <a:rPr lang="ru-RU" sz="1400" b="1" u="sng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400" b="1" u="sng" spc="-10" dirty="0">
                <a:solidFill>
                  <a:srgbClr val="FF0000"/>
                </a:solidFill>
                <a:latin typeface="Times New Roman"/>
                <a:cs typeface="Times New Roman"/>
              </a:rPr>
              <a:t>организатор</a:t>
            </a:r>
            <a:r>
              <a:rPr lang="ru-RU" sz="1400" b="1" u="sng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4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ОО </a:t>
            </a:r>
          </a:p>
          <a:p>
            <a:pPr marL="208279" marR="203835" indent="1270" algn="ctr" defTabSz="914400">
              <a:spcBef>
                <a:spcPts val="300"/>
              </a:spcBef>
            </a:pPr>
            <a:r>
              <a:rPr lang="ru-RU" sz="14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распределяет</a:t>
            </a:r>
            <a:r>
              <a:rPr lang="ru-RU" sz="1400" b="1" spc="-7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участников </a:t>
            </a:r>
            <a:r>
              <a:rPr lang="ru-RU" sz="1400" b="1" spc="-43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ИС</a:t>
            </a:r>
            <a:r>
              <a:rPr lang="ru-RU" sz="14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по</a:t>
            </a:r>
            <a:r>
              <a:rPr lang="ru-RU" sz="14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b="1" spc="-25" dirty="0">
                <a:solidFill>
                  <a:prstClr val="black"/>
                </a:solidFill>
                <a:latin typeface="Times New Roman"/>
                <a:cs typeface="Times New Roman"/>
              </a:rPr>
              <a:t>аудиториям</a:t>
            </a:r>
            <a:r>
              <a:rPr lang="ru-RU" sz="1400" b="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проведения </a:t>
            </a:r>
            <a:r>
              <a:rPr lang="ru-RU" sz="14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ИС, </a:t>
            </a:r>
            <a:r>
              <a:rPr lang="ru-RU" sz="1400" b="1" u="sng" spc="-10" dirty="0">
                <a:solidFill>
                  <a:prstClr val="black"/>
                </a:solidFill>
                <a:latin typeface="Times New Roman"/>
                <a:cs typeface="Times New Roman"/>
              </a:rPr>
              <a:t>заполняет </a:t>
            </a:r>
            <a:r>
              <a:rPr lang="ru-RU" sz="1400" b="1" u="sng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b="1" u="sng" spc="-10" dirty="0">
                <a:solidFill>
                  <a:prstClr val="black"/>
                </a:solidFill>
                <a:latin typeface="Times New Roman"/>
                <a:cs typeface="Times New Roman"/>
              </a:rPr>
              <a:t>«Номер </a:t>
            </a:r>
            <a:r>
              <a:rPr lang="ru-RU" sz="1400" b="1" u="sng" spc="-20" dirty="0">
                <a:solidFill>
                  <a:prstClr val="black"/>
                </a:solidFill>
                <a:latin typeface="Times New Roman"/>
                <a:cs typeface="Times New Roman"/>
              </a:rPr>
              <a:t>аудитории/отметка </a:t>
            </a:r>
            <a:r>
              <a:rPr lang="ru-RU" sz="1400" b="1" u="sng" dirty="0">
                <a:solidFill>
                  <a:prstClr val="black"/>
                </a:solidFill>
                <a:latin typeface="Times New Roman"/>
                <a:cs typeface="Times New Roman"/>
              </a:rPr>
              <a:t>о</a:t>
            </a:r>
            <a:r>
              <a:rPr lang="ru-RU" sz="1400" b="1" u="sng" spc="-5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b="1" u="sng" spc="-10" dirty="0">
                <a:solidFill>
                  <a:prstClr val="black"/>
                </a:solidFill>
                <a:latin typeface="Times New Roman"/>
                <a:cs typeface="Times New Roman"/>
              </a:rPr>
              <a:t>неявке»</a:t>
            </a:r>
            <a:endParaRPr lang="ru-RU" sz="1400" b="1" u="sng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82562CAB-262C-EF98-8A11-694049945F35}"/>
              </a:ext>
            </a:extLst>
          </p:cNvPr>
          <p:cNvCxnSpPr>
            <a:cxnSpLocks/>
          </p:cNvCxnSpPr>
          <p:nvPr/>
        </p:nvCxnSpPr>
        <p:spPr>
          <a:xfrm flipH="1" flipV="1">
            <a:off x="6778255" y="3880883"/>
            <a:ext cx="1047320" cy="765824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869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190B4-1635-88F4-7102-C3EBC0131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308760C-403E-B8E9-4923-5AEFE537790E}"/>
              </a:ext>
            </a:extLst>
          </p:cNvPr>
          <p:cNvSpPr txBox="1">
            <a:spLocks/>
          </p:cNvSpPr>
          <p:nvPr/>
        </p:nvSpPr>
        <p:spPr>
          <a:xfrm>
            <a:off x="1239864" y="186512"/>
            <a:ext cx="10554346" cy="561019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065" lvl="0" algn="ctr">
              <a:spcBef>
                <a:spcPts val="100"/>
              </a:spcBef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sz="3200" b="1" i="1" spc="5" dirty="0">
                <a:solidFill>
                  <a:prstClr val="black"/>
                </a:solidFill>
                <a:latin typeface="Times New Roman"/>
                <a:cs typeface="Times New Roman"/>
              </a:rPr>
              <a:t>И</a:t>
            </a:r>
            <a:r>
              <a:rPr lang="ru-RU" sz="3200" b="1" i="1" spc="-10" dirty="0">
                <a:solidFill>
                  <a:prstClr val="black"/>
                </a:solidFill>
                <a:latin typeface="Times New Roman"/>
                <a:cs typeface="Times New Roman"/>
              </a:rPr>
              <a:t>С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-02 «В</a:t>
            </a:r>
            <a:r>
              <a:rPr lang="ru-RU" sz="3200" b="1" i="1" spc="-40" dirty="0">
                <a:solidFill>
                  <a:prstClr val="black"/>
                </a:solidFill>
                <a:latin typeface="Times New Roman"/>
                <a:cs typeface="Times New Roman"/>
              </a:rPr>
              <a:t>е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д</a:t>
            </a:r>
            <a:r>
              <a:rPr lang="ru-RU" sz="3200" b="1" i="1" spc="-50" dirty="0">
                <a:solidFill>
                  <a:prstClr val="black"/>
                </a:solidFill>
                <a:latin typeface="Times New Roman"/>
                <a:cs typeface="Times New Roman"/>
              </a:rPr>
              <a:t>о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м</a:t>
            </a:r>
            <a:r>
              <a:rPr lang="ru-RU" sz="3200" b="1" i="1" spc="60" dirty="0">
                <a:solidFill>
                  <a:prstClr val="black"/>
                </a:solidFill>
                <a:latin typeface="Times New Roman"/>
                <a:cs typeface="Times New Roman"/>
              </a:rPr>
              <a:t>о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сть </a:t>
            </a:r>
            <a:r>
              <a:rPr lang="ru-RU" sz="3200" b="1" i="1" spc="20" dirty="0">
                <a:solidFill>
                  <a:prstClr val="black"/>
                </a:solidFill>
                <a:latin typeface="Times New Roman"/>
                <a:cs typeface="Times New Roman"/>
              </a:rPr>
              <a:t>у</a:t>
            </a:r>
            <a:r>
              <a:rPr lang="ru-RU" sz="3200" b="1" i="1" spc="-10" dirty="0">
                <a:solidFill>
                  <a:prstClr val="black"/>
                </a:solidFill>
                <a:latin typeface="Times New Roman"/>
                <a:cs typeface="Times New Roman"/>
              </a:rPr>
              <a:t>ч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е</a:t>
            </a:r>
            <a:r>
              <a:rPr lang="ru-RU" sz="3200" b="1" i="1" spc="15" dirty="0">
                <a:solidFill>
                  <a:prstClr val="black"/>
                </a:solidFill>
                <a:latin typeface="Times New Roman"/>
                <a:cs typeface="Times New Roman"/>
              </a:rPr>
              <a:t>т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а </a:t>
            </a:r>
            <a:r>
              <a:rPr lang="ru-RU" sz="32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про</a:t>
            </a:r>
            <a:r>
              <a:rPr lang="ru-RU" sz="3200" b="1" i="1" spc="-20" dirty="0">
                <a:solidFill>
                  <a:prstClr val="black"/>
                </a:solidFill>
                <a:latin typeface="Times New Roman"/>
                <a:cs typeface="Times New Roman"/>
              </a:rPr>
              <a:t>в</a:t>
            </a:r>
            <a:r>
              <a:rPr lang="ru-RU" sz="3200" b="1" i="1" spc="-35" dirty="0">
                <a:solidFill>
                  <a:prstClr val="black"/>
                </a:solidFill>
                <a:latin typeface="Times New Roman"/>
                <a:cs typeface="Times New Roman"/>
              </a:rPr>
              <a:t>е</a:t>
            </a:r>
            <a:r>
              <a:rPr lang="ru-RU" sz="3200" b="1" i="1" spc="10" dirty="0">
                <a:solidFill>
                  <a:prstClr val="black"/>
                </a:solidFill>
                <a:latin typeface="Times New Roman"/>
                <a:cs typeface="Times New Roman"/>
              </a:rPr>
              <a:t>д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ения </a:t>
            </a:r>
            <a:r>
              <a:rPr lang="ru-RU" sz="32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ИС-9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 в</a:t>
            </a:r>
            <a:r>
              <a:rPr lang="ru-RU" sz="3200" b="1" i="1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3200" b="1" i="1" spc="-30" dirty="0">
                <a:solidFill>
                  <a:prstClr val="black"/>
                </a:solidFill>
                <a:latin typeface="Times New Roman"/>
                <a:cs typeface="Times New Roman"/>
              </a:rPr>
              <a:t>аудитории»</a:t>
            </a: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1BEA1C14-C225-C70E-12B7-F62581543D4E}"/>
              </a:ext>
            </a:extLst>
          </p:cNvPr>
          <p:cNvSpPr/>
          <p:nvPr/>
        </p:nvSpPr>
        <p:spPr>
          <a:xfrm>
            <a:off x="1071316" y="1289221"/>
            <a:ext cx="3651336" cy="1262593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Автоматически заполненные поля формы ИС-02: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«Субъект РФ», «Код МСУ», «Код ОО</a:t>
            </a:r>
          </a:p>
          <a:p>
            <a:pPr algn="ctr"/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Блок-схема: альтернативный процесс 21">
            <a:extLst>
              <a:ext uri="{FF2B5EF4-FFF2-40B4-BE49-F238E27FC236}">
                <a16:creationId xmlns:a16="http://schemas.microsoft.com/office/drawing/2014/main" id="{806E99A3-99DF-1200-3DC7-89FC61CA8C00}"/>
              </a:ext>
            </a:extLst>
          </p:cNvPr>
          <p:cNvSpPr/>
          <p:nvPr/>
        </p:nvSpPr>
        <p:spPr>
          <a:xfrm>
            <a:off x="1071316" y="2724298"/>
            <a:ext cx="3651336" cy="1409404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Собеседником заполняется:</a:t>
            </a:r>
            <a:r>
              <a:rPr lang="ru-RU"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«ФИО участника», «Серия и номер документа», «Класс»</a:t>
            </a:r>
            <a:r>
              <a:rPr lang="ru-RU" sz="1400" b="1" dirty="0">
                <a:solidFill>
                  <a:prstClr val="black"/>
                </a:solidFill>
                <a:latin typeface="Times New Roman"/>
                <a:cs typeface="Times New Roman"/>
              </a:rPr>
              <a:t> «Аудитория», «Время начала и завершения ИС-9», «Не завершил по объективным причинам», «Удален за нарушения требований»</a:t>
            </a:r>
          </a:p>
        </p:txBody>
      </p:sp>
      <p:sp>
        <p:nvSpPr>
          <p:cNvPr id="25" name="Блок-схема: альтернативный процесс 24">
            <a:extLst>
              <a:ext uri="{FF2B5EF4-FFF2-40B4-BE49-F238E27FC236}">
                <a16:creationId xmlns:a16="http://schemas.microsoft.com/office/drawing/2014/main" id="{9F2066F5-BFCC-F6B2-5E04-042F1823C8FC}"/>
              </a:ext>
            </a:extLst>
          </p:cNvPr>
          <p:cNvSpPr/>
          <p:nvPr/>
        </p:nvSpPr>
        <p:spPr>
          <a:xfrm>
            <a:off x="1071316" y="4863788"/>
            <a:ext cx="3651336" cy="1075101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Участник</a:t>
            </a:r>
            <a:r>
              <a:rPr lang="ru-RU"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400" b="1" dirty="0">
                <a:solidFill>
                  <a:prstClr val="black"/>
                </a:solidFill>
                <a:latin typeface="Times New Roman"/>
                <a:cs typeface="Times New Roman"/>
              </a:rPr>
              <a:t>ИС-9 ставит подпись в поле «Подпись участника»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5987E59-4071-5B51-1F65-92A24FF7D7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0178" y="950403"/>
            <a:ext cx="6667500" cy="5410200"/>
          </a:xfrm>
          <a:prstGeom prst="rect">
            <a:avLst/>
          </a:prstGeom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01F769B-59D9-0724-A0B9-99BCA2D7F226}"/>
              </a:ext>
            </a:extLst>
          </p:cNvPr>
          <p:cNvCxnSpPr/>
          <p:nvPr/>
        </p:nvCxnSpPr>
        <p:spPr>
          <a:xfrm>
            <a:off x="4837814" y="5401339"/>
            <a:ext cx="64008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92AFDEB1-80AF-714B-55CD-9A0F95D24F4A}"/>
              </a:ext>
            </a:extLst>
          </p:cNvPr>
          <p:cNvCxnSpPr>
            <a:cxnSpLocks/>
          </p:cNvCxnSpPr>
          <p:nvPr/>
        </p:nvCxnSpPr>
        <p:spPr>
          <a:xfrm flipV="1">
            <a:off x="11238613" y="3157870"/>
            <a:ext cx="0" cy="2254102"/>
          </a:xfrm>
          <a:prstGeom prst="straightConnector1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83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50CDE8F-82CA-849A-2E47-C7C79C86C5C5}"/>
              </a:ext>
            </a:extLst>
          </p:cNvPr>
          <p:cNvSpPr txBox="1">
            <a:spLocks/>
          </p:cNvSpPr>
          <p:nvPr/>
        </p:nvSpPr>
        <p:spPr>
          <a:xfrm>
            <a:off x="1239864" y="186512"/>
            <a:ext cx="10554346" cy="561019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065" lvl="0" algn="ctr">
              <a:spcBef>
                <a:spcPts val="100"/>
              </a:spcBef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sz="3200" b="1" i="1" spc="-30" dirty="0">
                <a:solidFill>
                  <a:prstClr val="black"/>
                </a:solidFill>
                <a:latin typeface="Times New Roman"/>
                <a:cs typeface="Times New Roman"/>
              </a:rPr>
              <a:t>ИС-04 «Форма черновика для внесения первичной информации по оцениванию ответов участников ИС экспертами»</a:t>
            </a:r>
          </a:p>
        </p:txBody>
      </p:sp>
      <p:pic>
        <p:nvPicPr>
          <p:cNvPr id="7" name="Рисунок 6" descr="Изображение выглядит как текст, чек, диаграмма, линия">
            <a:extLst>
              <a:ext uri="{FF2B5EF4-FFF2-40B4-BE49-F238E27FC236}">
                <a16:creationId xmlns:a16="http://schemas.microsoft.com/office/drawing/2014/main" id="{26006712-BAF5-A85C-2F30-7B2B8BD4B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027" y="1703597"/>
            <a:ext cx="7762068" cy="4927527"/>
          </a:xfrm>
          <a:prstGeom prst="rect">
            <a:avLst/>
          </a:prstGeom>
        </p:spPr>
      </p:pic>
      <p:sp>
        <p:nvSpPr>
          <p:cNvPr id="8" name="Блок-схема: альтернативный процесс 7">
            <a:extLst>
              <a:ext uri="{FF2B5EF4-FFF2-40B4-BE49-F238E27FC236}">
                <a16:creationId xmlns:a16="http://schemas.microsoft.com/office/drawing/2014/main" id="{6BA37180-78DB-DBD9-BCF6-506F9A0B0C13}"/>
              </a:ext>
            </a:extLst>
          </p:cNvPr>
          <p:cNvSpPr/>
          <p:nvPr/>
        </p:nvSpPr>
        <p:spPr>
          <a:xfrm>
            <a:off x="8793125" y="1771985"/>
            <a:ext cx="3332666" cy="1689430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08279" marR="203835" indent="1270" algn="ctr" defTabSz="914400">
              <a:spcBef>
                <a:spcPts val="300"/>
              </a:spcBef>
            </a:pPr>
            <a:r>
              <a:rPr lang="ru-RU" sz="1400" b="1" dirty="0">
                <a:solidFill>
                  <a:prstClr val="black"/>
                </a:solidFill>
                <a:latin typeface="Times New Roman"/>
                <a:cs typeface="Times New Roman"/>
              </a:rPr>
              <a:t>«ИС-04 Форма черновика для внесения первичной информации по оцениванию ответов участников ИС экспертами» </a:t>
            </a:r>
          </a:p>
          <a:p>
            <a:pPr marL="208279" marR="203835" indent="1270" algn="ctr" defTabSz="914400">
              <a:spcBef>
                <a:spcPts val="300"/>
              </a:spcBef>
            </a:pPr>
            <a:r>
              <a:rPr lang="ru-RU" sz="1400" b="1" dirty="0">
                <a:solidFill>
                  <a:prstClr val="black"/>
                </a:solidFill>
                <a:latin typeface="Times New Roman"/>
                <a:cs typeface="Times New Roman"/>
              </a:rPr>
              <a:t>заполняется </a:t>
            </a:r>
            <a:r>
              <a:rPr lang="ru-RU" sz="14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ЭКСПЕРТОМ!</a:t>
            </a:r>
          </a:p>
        </p:txBody>
      </p:sp>
      <p:sp>
        <p:nvSpPr>
          <p:cNvPr id="9" name="Блок-схема: альтернативный процесс 8">
            <a:extLst>
              <a:ext uri="{FF2B5EF4-FFF2-40B4-BE49-F238E27FC236}">
                <a16:creationId xmlns:a16="http://schemas.microsoft.com/office/drawing/2014/main" id="{C7A580BB-C735-EB1A-4DAE-3BBE457246EC}"/>
              </a:ext>
            </a:extLst>
          </p:cNvPr>
          <p:cNvSpPr/>
          <p:nvPr/>
        </p:nvSpPr>
        <p:spPr>
          <a:xfrm>
            <a:off x="8793125" y="3971316"/>
            <a:ext cx="3332667" cy="1401261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08279" marR="203835" indent="1270" algn="ctr" defTabSz="914400">
              <a:spcBef>
                <a:spcPts val="300"/>
              </a:spcBef>
            </a:pPr>
            <a:r>
              <a:rPr lang="ru-RU" sz="1600" b="1" dirty="0">
                <a:solidFill>
                  <a:prstClr val="black"/>
                </a:solidFill>
                <a:latin typeface="Times New Roman"/>
                <a:cs typeface="Times New Roman"/>
              </a:rPr>
              <a:t>Ответы участников ИС оцениваются экспертом </a:t>
            </a:r>
          </a:p>
          <a:p>
            <a:pPr marL="208279" marR="203835" indent="1270" algn="ctr" defTabSz="914400">
              <a:spcBef>
                <a:spcPts val="300"/>
              </a:spcBef>
            </a:pPr>
            <a:r>
              <a:rPr lang="ru-RU" sz="16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по 13 критериям!</a:t>
            </a:r>
            <a:endParaRPr lang="ru-RU" sz="16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9B744884-7C6B-217B-CF63-003A899FC098}"/>
              </a:ext>
            </a:extLst>
          </p:cNvPr>
          <p:cNvSpPr/>
          <p:nvPr/>
        </p:nvSpPr>
        <p:spPr>
          <a:xfrm>
            <a:off x="4844387" y="3334397"/>
            <a:ext cx="1992348" cy="69008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08279" marR="203835" indent="1270" algn="ctr" defTabSz="914400">
              <a:spcBef>
                <a:spcPts val="300"/>
              </a:spcBef>
            </a:pPr>
            <a:r>
              <a:rPr lang="ru-RU" sz="1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Максимальный балл за оценивание диалога - 3 балла</a:t>
            </a:r>
            <a:endParaRPr lang="ru-RU" sz="1400" b="1" i="1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0557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2EFBD84-D921-F248-4C53-A587F1AE4F41}"/>
              </a:ext>
            </a:extLst>
          </p:cNvPr>
          <p:cNvSpPr txBox="1">
            <a:spLocks/>
          </p:cNvSpPr>
          <p:nvPr/>
        </p:nvSpPr>
        <p:spPr>
          <a:xfrm>
            <a:off x="1214634" y="166148"/>
            <a:ext cx="10554346" cy="561019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065" lvl="0" algn="ctr">
              <a:spcBef>
                <a:spcPts val="100"/>
              </a:spcBef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ИС-08 «Акт о досрочном завершении ИС-9 по русскому языку по уважительным причинам» </a:t>
            </a:r>
          </a:p>
        </p:txBody>
      </p:sp>
      <p:pic>
        <p:nvPicPr>
          <p:cNvPr id="5" name="object 14">
            <a:extLst>
              <a:ext uri="{FF2B5EF4-FFF2-40B4-BE49-F238E27FC236}">
                <a16:creationId xmlns:a16="http://schemas.microsoft.com/office/drawing/2014/main" id="{F3885A5B-452B-5846-1A5D-308444E5F46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6900" y="1286770"/>
            <a:ext cx="4744756" cy="5405082"/>
          </a:xfrm>
          <a:prstGeom prst="rect">
            <a:avLst/>
          </a:prstGeom>
          <a:ln w="22225">
            <a:solidFill>
              <a:schemeClr val="tx1"/>
            </a:solidFill>
          </a:ln>
        </p:spPr>
      </p:pic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4847A8BE-1CF3-1DF5-24A2-B3E41C06A582}"/>
              </a:ext>
            </a:extLst>
          </p:cNvPr>
          <p:cNvSpPr/>
          <p:nvPr/>
        </p:nvSpPr>
        <p:spPr>
          <a:xfrm>
            <a:off x="1214634" y="2320579"/>
            <a:ext cx="4122910" cy="2315216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52401" marR="147955" lvl="0" algn="ctr" defTabSz="914400">
              <a:spcBef>
                <a:spcPts val="309"/>
              </a:spcBef>
              <a:defRPr/>
            </a:pP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Заполняется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в случае, 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cs typeface="Times New Roman"/>
              </a:rPr>
              <a:t>если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участник </a:t>
            </a:r>
            <a:r>
              <a:rPr lang="ru-RU" sz="1600" b="1" spc="-38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по </a:t>
            </a: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состоянию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здоровья </a:t>
            </a: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или другим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объективным</a:t>
            </a:r>
            <a:r>
              <a:rPr lang="ru-RU" sz="1600" b="1" spc="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причинам</a:t>
            </a:r>
            <a:r>
              <a:rPr lang="ru-RU" sz="1600" b="1" spc="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не </a:t>
            </a:r>
            <a:r>
              <a:rPr lang="ru-RU" sz="1600" b="1" spc="-15" dirty="0">
                <a:solidFill>
                  <a:prstClr val="black"/>
                </a:solidFill>
                <a:latin typeface="Times New Roman"/>
                <a:cs typeface="Times New Roman"/>
              </a:rPr>
              <a:t>может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завершить</a:t>
            </a:r>
            <a:r>
              <a:rPr lang="ru-RU" sz="1600" b="1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ИС-9 !</a:t>
            </a:r>
          </a:p>
          <a:p>
            <a:pPr marL="152401" marR="147955" lvl="0" algn="ctr" defTabSz="914400">
              <a:spcBef>
                <a:spcPts val="309"/>
              </a:spcBef>
              <a:defRPr/>
            </a:pPr>
            <a:endParaRPr lang="ru-RU" sz="1600" b="1" spc="-1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52401" marR="147955" lvl="0" algn="ctr" defTabSz="914400">
              <a:spcBef>
                <a:spcPts val="309"/>
              </a:spcBef>
              <a:defRPr/>
            </a:pP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Экзаменатор-собеседник вносит соответствующую отметку «Х» в ведомость ИС-02</a:t>
            </a:r>
          </a:p>
        </p:txBody>
      </p:sp>
    </p:spTree>
    <p:extLst>
      <p:ext uri="{BB962C8B-B14F-4D97-AF65-F5344CB8AC3E}">
        <p14:creationId xmlns:p14="http://schemas.microsoft.com/office/powerpoint/2010/main" val="3452051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A27FBDE-B07B-FF40-00EE-D37F2462C1D7}"/>
              </a:ext>
            </a:extLst>
          </p:cNvPr>
          <p:cNvSpPr txBox="1">
            <a:spLocks/>
          </p:cNvSpPr>
          <p:nvPr/>
        </p:nvSpPr>
        <p:spPr>
          <a:xfrm>
            <a:off x="1193369" y="155515"/>
            <a:ext cx="10554346" cy="561019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065" lvl="0" algn="ctr">
              <a:spcBef>
                <a:spcPts val="100"/>
              </a:spcBef>
              <a:tabLst>
                <a:tab pos="372745" algn="l"/>
                <a:tab pos="1363980" algn="l"/>
                <a:tab pos="4202430" algn="l"/>
                <a:tab pos="5610860" algn="l"/>
                <a:tab pos="7640955" algn="l"/>
                <a:tab pos="8086090" algn="l"/>
              </a:tabLst>
              <a:defRPr/>
            </a:pPr>
            <a:r>
              <a:rPr lang="ru-RU" sz="3200" b="1" spc="-5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ИС</a:t>
            </a:r>
            <a:r>
              <a:rPr lang="ru-RU" sz="3200" b="1" spc="-15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-09 «Акт об удалении участника итогового собеседования»</a:t>
            </a:r>
            <a:endParaRPr lang="ru-RU" b="1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F2581E5-D47A-0327-89B7-57C8340591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107" y="1210968"/>
            <a:ext cx="3991577" cy="5491517"/>
          </a:xfrm>
          <a:prstGeom prst="rect">
            <a:avLst/>
          </a:prstGeom>
        </p:spPr>
      </p:pic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37E63C6B-E318-5248-E8C5-3CD6991875EB}"/>
              </a:ext>
            </a:extLst>
          </p:cNvPr>
          <p:cNvSpPr/>
          <p:nvPr/>
        </p:nvSpPr>
        <p:spPr>
          <a:xfrm>
            <a:off x="6862888" y="2211572"/>
            <a:ext cx="3991577" cy="267638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52401" marR="147955" lvl="0" algn="ctr" defTabSz="914400">
              <a:spcBef>
                <a:spcPts val="309"/>
              </a:spcBef>
              <a:defRPr/>
            </a:pP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Заполняется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в случае, 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cs typeface="Times New Roman"/>
              </a:rPr>
              <a:t>если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участник </a:t>
            </a:r>
            <a:r>
              <a:rPr lang="ru-RU" sz="1600" b="1" spc="-38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во время проведения ИС нарушил установленные требования Порядка </a:t>
            </a: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!</a:t>
            </a:r>
          </a:p>
          <a:p>
            <a:pPr marL="152401" marR="147955" lvl="0" algn="ctr" defTabSz="914400">
              <a:spcBef>
                <a:spcPts val="309"/>
              </a:spcBef>
              <a:defRPr/>
            </a:pPr>
            <a:endParaRPr lang="ru-RU" sz="1600" b="1" spc="-1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52401" marR="147955" lvl="0" algn="ctr" defTabSz="914400">
              <a:spcBef>
                <a:spcPts val="309"/>
              </a:spcBef>
              <a:defRPr/>
            </a:pPr>
            <a:r>
              <a:rPr lang="ru-RU" sz="1600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Экзаменатор-собеседник вносит соответствующую отметку «Х» в ведомость ИС-02 «Ведомость учета проведения ИС в аудитории»</a:t>
            </a:r>
          </a:p>
        </p:txBody>
      </p:sp>
    </p:spTree>
    <p:extLst>
      <p:ext uri="{BB962C8B-B14F-4D97-AF65-F5344CB8AC3E}">
        <p14:creationId xmlns:p14="http://schemas.microsoft.com/office/powerpoint/2010/main" val="716525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B64CD87-AAE4-8B52-816A-86418B510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0797" y="596773"/>
            <a:ext cx="7055893" cy="10287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Century Gothic" panose="020B0502020202020204" pitchFamily="34" charset="0"/>
              </a:rPr>
              <a:t>Контактная информация</a:t>
            </a:r>
          </a:p>
        </p:txBody>
      </p:sp>
      <p:sp>
        <p:nvSpPr>
          <p:cNvPr id="8" name="Google Shape;439;p37">
            <a:extLst>
              <a:ext uri="{FF2B5EF4-FFF2-40B4-BE49-F238E27FC236}">
                <a16:creationId xmlns:a16="http://schemas.microsoft.com/office/drawing/2014/main" id="{358ED3BE-6658-D0DF-010F-F641251BAAC4}"/>
              </a:ext>
            </a:extLst>
          </p:cNvPr>
          <p:cNvSpPr txBox="1">
            <a:spLocks/>
          </p:cNvSpPr>
          <p:nvPr/>
        </p:nvSpPr>
        <p:spPr>
          <a:xfrm>
            <a:off x="4773482" y="1947659"/>
            <a:ext cx="5146138" cy="325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187" marR="0" lvl="0" indent="-406389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Char char="▪"/>
              <a:defRPr sz="2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372" marR="0" lvl="1" indent="-4063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Char char="▫"/>
              <a:defRPr sz="2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558" marR="0" lvl="2" indent="-4063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Char char="■"/>
              <a:defRPr sz="2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744" marR="0" lvl="3" indent="-4063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Char char="●"/>
              <a:defRPr sz="2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5930" marR="0" lvl="4" indent="-4063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Char char="○"/>
              <a:defRPr sz="2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117" marR="0" lvl="5" indent="-4063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Char char="■"/>
              <a:defRPr sz="2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301" marR="0" lvl="6" indent="-4063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Char char="●"/>
              <a:defRPr sz="2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487" marR="0" lvl="7" indent="-4063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Char char="○"/>
              <a:defRPr sz="2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673" marR="0" lvl="8" indent="-4063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Char char="■"/>
              <a:defRPr sz="2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38099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SzPts val="2800"/>
              <a:buFont typeface="Nixie One"/>
              <a:buNone/>
              <a:tabLst/>
              <a:defRPr/>
            </a:pPr>
            <a:r>
              <a:rPr kumimoji="0" lang="ru-RU" sz="2200" b="0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сайт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:</a:t>
            </a:r>
            <a:r>
              <a:rPr kumimoji="0" lang="ru-RU" sz="2200" b="0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 </a:t>
            </a:r>
            <a:r>
              <a:rPr kumimoji="0" lang="en-US" sz="2200" b="0" i="0" u="sng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coko08.ru</a:t>
            </a:r>
            <a:endParaRPr kumimoji="0" lang="ru-RU" sz="2200" b="0" i="0" u="sng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sym typeface="Nixie One"/>
            </a:endParaRPr>
          </a:p>
          <a:p>
            <a:pPr marL="38099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SzPts val="2800"/>
              <a:buFont typeface="Nixie One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e-mail:</a:t>
            </a:r>
            <a:r>
              <a:rPr kumimoji="0" lang="ru-RU" sz="2200" b="0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 </a:t>
            </a:r>
            <a:r>
              <a:rPr kumimoji="0" lang="en-US" sz="2200" b="0" i="0" u="sng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coko08@mail.ru</a:t>
            </a:r>
          </a:p>
          <a:p>
            <a:pPr marL="38099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SzPts val="2800"/>
              <a:buFont typeface="Nixie One"/>
              <a:buNone/>
              <a:tabLst/>
              <a:defRPr/>
            </a:pPr>
            <a:r>
              <a:rPr kumimoji="0" lang="ru-RU" sz="2200" b="0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горячая линия: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 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+7(84722)3-90-90</a:t>
            </a: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18637B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sym typeface="Nixie One"/>
            </a:endParaRPr>
          </a:p>
          <a:p>
            <a:pPr marL="38099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SzPts val="2800"/>
              <a:buFont typeface="Nixie One"/>
              <a:buNone/>
              <a:tabLst/>
              <a:defRPr/>
            </a:pP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rgbClr val="18637B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sym typeface="Nixie One"/>
            </a:endParaRPr>
          </a:p>
          <a:p>
            <a:pPr marL="38099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None/>
              <a:tabLst/>
              <a:defRPr/>
            </a:pPr>
            <a:r>
              <a:rPr kumimoji="0" lang="ru-RU" sz="2200" b="0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358000, г. Элиста, </a:t>
            </a:r>
          </a:p>
          <a:p>
            <a:pPr marL="38099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14454"/>
              </a:buClr>
              <a:buSzPts val="2800"/>
              <a:buFont typeface="Nixie One"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18637B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sym typeface="Nixie One"/>
              </a:rPr>
              <a:t>ул. Чкалова, 23А</a:t>
            </a:r>
            <a:endParaRPr kumimoji="0" lang="ru-RU" sz="2200" b="0" i="0" u="none" strike="noStrike" kern="0" cap="none" spc="0" normalizeH="0" baseline="0" noProof="0" dirty="0">
              <a:ln>
                <a:noFill/>
              </a:ln>
              <a:solidFill>
                <a:srgbClr val="18637B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sym typeface="Nixie One"/>
            </a:endParaRPr>
          </a:p>
        </p:txBody>
      </p:sp>
      <p:sp>
        <p:nvSpPr>
          <p:cNvPr id="9" name="Google Shape;533;p39">
            <a:extLst>
              <a:ext uri="{FF2B5EF4-FFF2-40B4-BE49-F238E27FC236}">
                <a16:creationId xmlns:a16="http://schemas.microsoft.com/office/drawing/2014/main" id="{18304940-ABD2-0BD8-B40F-D1D0FF78140A}"/>
              </a:ext>
            </a:extLst>
          </p:cNvPr>
          <p:cNvSpPr/>
          <p:nvPr/>
        </p:nvSpPr>
        <p:spPr>
          <a:xfrm>
            <a:off x="4230797" y="2460312"/>
            <a:ext cx="300267" cy="284291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643"/>
          </a:p>
        </p:txBody>
      </p:sp>
      <p:grpSp>
        <p:nvGrpSpPr>
          <p:cNvPr id="10" name="Google Shape;411;p39">
            <a:extLst>
              <a:ext uri="{FF2B5EF4-FFF2-40B4-BE49-F238E27FC236}">
                <a16:creationId xmlns:a16="http://schemas.microsoft.com/office/drawing/2014/main" id="{C3AC88DD-A461-BBEF-B336-0927C15D0039}"/>
              </a:ext>
            </a:extLst>
          </p:cNvPr>
          <p:cNvGrpSpPr/>
          <p:nvPr/>
        </p:nvGrpSpPr>
        <p:grpSpPr>
          <a:xfrm>
            <a:off x="4230797" y="2977902"/>
            <a:ext cx="331221" cy="178419"/>
            <a:chOff x="559275" y="1683950"/>
            <a:chExt cx="466500" cy="327300"/>
          </a:xfrm>
          <a:solidFill>
            <a:schemeClr val="bg1">
              <a:lumMod val="85000"/>
            </a:schemeClr>
          </a:solidFill>
        </p:grpSpPr>
        <p:sp>
          <p:nvSpPr>
            <p:cNvPr id="11" name="Google Shape;412;p39">
              <a:extLst>
                <a:ext uri="{FF2B5EF4-FFF2-40B4-BE49-F238E27FC236}">
                  <a16:creationId xmlns:a16="http://schemas.microsoft.com/office/drawing/2014/main" id="{6F457B59-7DD2-D7A4-9364-1076ABC3902E}"/>
                </a:ext>
              </a:extLst>
            </p:cNvPr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l" t="t" r="r" b="b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1643"/>
            </a:p>
          </p:txBody>
        </p:sp>
        <p:sp>
          <p:nvSpPr>
            <p:cNvPr id="12" name="Google Shape;413;p39">
              <a:extLst>
                <a:ext uri="{FF2B5EF4-FFF2-40B4-BE49-F238E27FC236}">
                  <a16:creationId xmlns:a16="http://schemas.microsoft.com/office/drawing/2014/main" id="{57DB4F1C-2F6F-9428-19C4-2639488A07A8}"/>
                </a:ext>
              </a:extLst>
            </p:cNvPr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l" t="t" r="r" b="b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1643"/>
            </a:p>
          </p:txBody>
        </p:sp>
      </p:grpSp>
      <p:pic>
        <p:nvPicPr>
          <p:cNvPr id="13" name="Рисунок 12" descr="salonvcentre.png">
            <a:extLst>
              <a:ext uri="{FF2B5EF4-FFF2-40B4-BE49-F238E27FC236}">
                <a16:creationId xmlns:a16="http://schemas.microsoft.com/office/drawing/2014/main" id="{5E56313E-6D92-8D9A-20CA-1B9C8BE4B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7878" y="4186286"/>
            <a:ext cx="398516" cy="39851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B3B1372-242A-BDAE-DAA7-5272A461D4F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87" y="3451295"/>
            <a:ext cx="281039" cy="252705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089307C-A0FF-CD10-D8E8-22748D8A68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310" y="175975"/>
            <a:ext cx="2955038" cy="167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90748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2536</TotalTime>
  <Words>391</Words>
  <Application>Microsoft Office PowerPoint</Application>
  <PresentationFormat>Широкоэкранный</PresentationFormat>
  <Paragraphs>51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Calibri</vt:lpstr>
      <vt:lpstr>Century Gothic</vt:lpstr>
      <vt:lpstr>Franklin Gothic Book</vt:lpstr>
      <vt:lpstr>Nixie One</vt:lpstr>
      <vt:lpstr>Times New Roman</vt:lpstr>
      <vt:lpstr>Wingdings</vt:lpstr>
      <vt:lpstr>Уголки</vt:lpstr>
      <vt:lpstr>Презентация PowerPoint</vt:lpstr>
      <vt:lpstr>ФОРМЫ ИТОГОВОГО СОБЕСЕДОВАНИЯ ПО РУССКОМУ ЯЗЫКУ</vt:lpstr>
      <vt:lpstr>ИС-01 «Список  участников ИС-9 по ОО (местам проведения)»</vt:lpstr>
      <vt:lpstr>Презентация PowerPoint</vt:lpstr>
      <vt:lpstr>Презентация PowerPoint</vt:lpstr>
      <vt:lpstr>Презентация PowerPoint</vt:lpstr>
      <vt:lpstr>Презентация PowerPoint</vt:lpstr>
      <vt:lpstr>Контактная информация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39</cp:revision>
  <dcterms:created xsi:type="dcterms:W3CDTF">2025-07-30T09:20:01Z</dcterms:created>
  <dcterms:modified xsi:type="dcterms:W3CDTF">2026-02-06T07:47:39Z</dcterms:modified>
</cp:coreProperties>
</file>