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8" r:id="rId1"/>
  </p:sldMasterIdLst>
  <p:notesMasterIdLst>
    <p:notesMasterId r:id="rId18"/>
  </p:notesMasterIdLst>
  <p:sldIdLst>
    <p:sldId id="417" r:id="rId2"/>
    <p:sldId id="466" r:id="rId3"/>
    <p:sldId id="459" r:id="rId4"/>
    <p:sldId id="427" r:id="rId5"/>
    <p:sldId id="470" r:id="rId6"/>
    <p:sldId id="455" r:id="rId7"/>
    <p:sldId id="449" r:id="rId8"/>
    <p:sldId id="452" r:id="rId9"/>
    <p:sldId id="473" r:id="rId10"/>
    <p:sldId id="474" r:id="rId11"/>
    <p:sldId id="450" r:id="rId12"/>
    <p:sldId id="437" r:id="rId13"/>
    <p:sldId id="471" r:id="rId14"/>
    <p:sldId id="438" r:id="rId15"/>
    <p:sldId id="439" r:id="rId16"/>
    <p:sldId id="444" r:id="rId17"/>
  </p:sldIdLst>
  <p:sldSz cx="12192000" cy="6858000"/>
  <p:notesSz cx="6810375" cy="99425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5" userDrawn="1">
          <p15:clr>
            <a:srgbClr val="A4A3A4"/>
          </p15:clr>
        </p15:guide>
        <p15:guide id="2" pos="220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187"/>
    <a:srgbClr val="4AA8E7"/>
    <a:srgbClr val="FF0000"/>
    <a:srgbClr val="0A5BBE"/>
    <a:srgbClr val="AED8F4"/>
    <a:srgbClr val="C24684"/>
    <a:srgbClr val="99CDF1"/>
    <a:srgbClr val="842C58"/>
    <a:srgbClr val="993366"/>
    <a:srgbClr val="BC3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6374" autoAdjust="0"/>
  </p:normalViewPr>
  <p:slideViewPr>
    <p:cSldViewPr>
      <p:cViewPr varScale="1">
        <p:scale>
          <a:sx n="114" d="100"/>
          <a:sy n="114" d="100"/>
        </p:scale>
        <p:origin x="420" y="10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5"/>
        <p:guide pos="22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5T12:18:53.3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5T12:19:15.8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5T12:19:21.6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24575,'0'3'0,"4"3"0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2" y="0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301" tIns="46150" rIns="92301" bIns="4615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3" name="AutoShape 2"/>
          <p:cNvSpPr>
            <a:spLocks noChangeArrowheads="1"/>
          </p:cNvSpPr>
          <p:nvPr/>
        </p:nvSpPr>
        <p:spPr bwMode="auto">
          <a:xfrm>
            <a:off x="2" y="0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301" tIns="46150" rIns="92301" bIns="4615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>
            <a:off x="2" y="0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301" tIns="46150" rIns="92301" bIns="4615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2" y="0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301" tIns="46150" rIns="92301" bIns="4615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6" name="AutoShape 5"/>
          <p:cNvSpPr>
            <a:spLocks noChangeArrowheads="1"/>
          </p:cNvSpPr>
          <p:nvPr/>
        </p:nvSpPr>
        <p:spPr bwMode="auto">
          <a:xfrm>
            <a:off x="2" y="0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301" tIns="46150" rIns="92301" bIns="4615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7" name="AutoShape 6"/>
          <p:cNvSpPr>
            <a:spLocks noChangeArrowheads="1"/>
          </p:cNvSpPr>
          <p:nvPr/>
        </p:nvSpPr>
        <p:spPr bwMode="auto">
          <a:xfrm>
            <a:off x="2" y="0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301" tIns="46150" rIns="92301" bIns="4615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8" name="AutoShape 7"/>
          <p:cNvSpPr>
            <a:spLocks noChangeArrowheads="1"/>
          </p:cNvSpPr>
          <p:nvPr/>
        </p:nvSpPr>
        <p:spPr bwMode="auto">
          <a:xfrm>
            <a:off x="2" y="0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301" tIns="46150" rIns="92301" bIns="4615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9" name="AutoShape 8"/>
          <p:cNvSpPr>
            <a:spLocks noChangeArrowheads="1"/>
          </p:cNvSpPr>
          <p:nvPr/>
        </p:nvSpPr>
        <p:spPr bwMode="auto">
          <a:xfrm>
            <a:off x="2" y="0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301" tIns="46150" rIns="92301" bIns="4615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0" name="AutoShape 9"/>
          <p:cNvSpPr>
            <a:spLocks noChangeArrowheads="1"/>
          </p:cNvSpPr>
          <p:nvPr/>
        </p:nvSpPr>
        <p:spPr bwMode="auto">
          <a:xfrm>
            <a:off x="2" y="0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301" tIns="46150" rIns="92301" bIns="4615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1" name="Text Box 10"/>
          <p:cNvSpPr txBox="1">
            <a:spLocks noChangeArrowheads="1"/>
          </p:cNvSpPr>
          <p:nvPr/>
        </p:nvSpPr>
        <p:spPr bwMode="auto">
          <a:xfrm>
            <a:off x="0" y="1"/>
            <a:ext cx="2949758" cy="4975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301" tIns="46150" rIns="92301" bIns="4615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2" name="Text Box 11"/>
          <p:cNvSpPr txBox="1">
            <a:spLocks noChangeArrowheads="1"/>
          </p:cNvSpPr>
          <p:nvPr/>
        </p:nvSpPr>
        <p:spPr bwMode="auto">
          <a:xfrm>
            <a:off x="3858998" y="1"/>
            <a:ext cx="2949758" cy="4975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301" tIns="46150" rIns="92301" bIns="4615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13325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" y="746125"/>
            <a:ext cx="6602413" cy="371316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5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907618" y="4722496"/>
            <a:ext cx="4978932" cy="446181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847" tIns="47240" rIns="90847" bIns="4724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30735" name="Text Box 14"/>
          <p:cNvSpPr txBox="1">
            <a:spLocks noChangeArrowheads="1"/>
          </p:cNvSpPr>
          <p:nvPr/>
        </p:nvSpPr>
        <p:spPr bwMode="auto">
          <a:xfrm>
            <a:off x="0" y="9446580"/>
            <a:ext cx="2949758" cy="4975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301" tIns="46150" rIns="92301" bIns="4615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58998" y="9446579"/>
            <a:ext cx="2935171" cy="48321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847" tIns="47240" rIns="90847" bIns="4724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51889" algn="l"/>
                <a:tab pos="905381" algn="l"/>
                <a:tab pos="1358872" algn="l"/>
                <a:tab pos="1812364" algn="l"/>
                <a:tab pos="2265854" algn="l"/>
                <a:tab pos="2719347" algn="l"/>
                <a:tab pos="3172838" algn="l"/>
                <a:tab pos="3626329" algn="l"/>
                <a:tab pos="4079821" algn="l"/>
                <a:tab pos="4533313" algn="l"/>
                <a:tab pos="4986803" algn="l"/>
                <a:tab pos="5440296" algn="l"/>
                <a:tab pos="5893786" algn="l"/>
                <a:tab pos="6347278" algn="l"/>
                <a:tab pos="6800770" algn="l"/>
                <a:tab pos="7254261" algn="l"/>
                <a:tab pos="7707752" algn="l"/>
                <a:tab pos="8161245" algn="l"/>
                <a:tab pos="8614735" algn="l"/>
                <a:tab pos="906822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12ACACC-B216-4766-BDD0-CF341F97E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066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D12ACACC-B216-4766-BDD0-CF341F97ECD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830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D12ACACC-B216-4766-BDD0-CF341F97ECD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806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D12ACACC-B216-4766-BDD0-CF341F97ECD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2073D-1142-4173-8B3B-B2F88CFF55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2/6/2026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15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pPr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56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pPr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433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pPr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18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94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8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DCF83-4203-49A7-B1D6-8A5A407AB0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67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6D20B-3938-4DE9-A35C-D0D39283EF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38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74BF9-D796-4270-843C-40B8DD4B25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5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C109E-C295-4842-85FF-93A8210AEA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07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2/6/2026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E722A-CB3B-4EA8-8FFE-95A99B2E8F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2/6/2026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38ABC-F040-4716-AB46-3BFDA6F466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2/6/2026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D0820-6EEE-4ADF-A3FA-B01E1C2549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2/6/2026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7A405-EF4F-47B2-B4A4-B502A6BE36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2/6/2026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099A8-EDA0-4E3A-BAF6-025840DA0C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09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2/6/2026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5C7D1-331A-4354-AC83-B4437732EF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15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14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pPr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856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6.png"/><Relationship Id="rId7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26.png"/><Relationship Id="rId4" Type="http://schemas.openxmlformats.org/officeDocument/2006/relationships/customXml" Target="../ink/ink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desktopbl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636912"/>
            <a:ext cx="1219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Методические рекомендации</a:t>
            </a:r>
          </a:p>
          <a:p>
            <a:pPr algn="ctr"/>
            <a:r>
              <a:rPr lang="ru-RU" sz="5000" b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по организации и проведению итогового собеседования по русскому языку в 202</a:t>
            </a:r>
            <a:r>
              <a:rPr lang="en-US" sz="5000" b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5</a:t>
            </a:r>
            <a:r>
              <a:rPr lang="ru-RU" sz="5000" b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/202</a:t>
            </a:r>
            <a:r>
              <a:rPr lang="en-US" sz="5000" b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6</a:t>
            </a:r>
            <a:r>
              <a:rPr lang="ru-RU" sz="5000" b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учебном году</a:t>
            </a:r>
          </a:p>
        </p:txBody>
      </p:sp>
      <p:pic>
        <p:nvPicPr>
          <p:cNvPr id="7" name="Picture 4" descr="P:\Молазаева Н.В\Баннеры\Образец баннера ЦОКО.png"/>
          <p:cNvPicPr>
            <a:picLocks noChangeAspect="1" noChangeArrowheads="1"/>
          </p:cNvPicPr>
          <p:nvPr/>
        </p:nvPicPr>
        <p:blipFill>
          <a:blip r:embed="rId4" cstate="print">
            <a:lum bright="-30000" contrast="20000"/>
          </a:blip>
          <a:srcRect l="17646" t="10099" r="1688" b="19206"/>
          <a:stretch>
            <a:fillRect/>
          </a:stretch>
        </p:blipFill>
        <p:spPr bwMode="auto">
          <a:xfrm rot="342120">
            <a:off x="5455088" y="358530"/>
            <a:ext cx="445384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979">
            <a:off x="8503960" y="0"/>
            <a:ext cx="1342132" cy="71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74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46914" y="579210"/>
            <a:ext cx="10153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74187"/>
                </a:solidFill>
                <a:latin typeface="+mn-lt"/>
              </a:rPr>
              <a:t>В день проведения итогового собеседования ответственный организатор образовательной организации </a:t>
            </a:r>
            <a:r>
              <a:rPr lang="ru-RU" sz="2400" b="1" u="sng" dirty="0">
                <a:solidFill>
                  <a:srgbClr val="074187"/>
                </a:solidFill>
                <a:latin typeface="+mn-lt"/>
              </a:rPr>
              <a:t>выдает эксперту:</a:t>
            </a:r>
            <a:endParaRPr lang="ru-RU" sz="2400" b="1" u="sng" dirty="0">
              <a:solidFill>
                <a:srgbClr val="074187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20785" y="1754939"/>
            <a:ext cx="95616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74187"/>
                </a:solidFill>
                <a:latin typeface="+mn-lt"/>
              </a:rPr>
              <a:t>бланки протоколов эксперта по оцениванию ответов участников итогового собеседования (по одному бланку на каждого участника);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ru-RU" sz="2400" dirty="0">
              <a:solidFill>
                <a:srgbClr val="074187"/>
              </a:solidFill>
              <a:latin typeface="+mn-lt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74187"/>
                </a:solidFill>
                <a:latin typeface="+mn-lt"/>
              </a:rPr>
              <a:t>КИМ итогового собеседования;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ru-RU" sz="2400" dirty="0">
              <a:solidFill>
                <a:srgbClr val="074187"/>
              </a:solidFill>
              <a:latin typeface="+mn-lt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74187"/>
                </a:solidFill>
                <a:latin typeface="+mn-lt"/>
              </a:rPr>
              <a:t>доставочный пакет для упаковки протоколов эксперта по оцениванию ответов участников итогового собеседования.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183240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263352" y="188640"/>
            <a:ext cx="11665296" cy="12961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комиссии по проведению итогового собеседования по русскому языку: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263352" y="1794949"/>
            <a:ext cx="11665296" cy="4896544"/>
          </a:xfrm>
          <a:prstGeom prst="flowChartProcess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организатор ОО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обеспечивающий подготовку и проведение итогового собеседования;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проведения итогового собеседования, обеспечивающие передвижение участников итогового собеседования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собеседники, которые проводят собеседования, инструктаж участника итогового собеседования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выполнению заданий КИМ итогового собеседования, а также обеспечивают проверку документов, удостоверяющих личность участников итогового собеседования,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фиксируют время начала и время окончания проведения итогового собеседования для каждого участника итогового собеседования. </a:t>
            </a:r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*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Собеседником может являться педагогический работник, обладающий коммуникативными навыками,            грамотной речью (без предъявления требований к опыту работы);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специалист,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обеспечивающий получение КИМ итогового собеседования от РЦОИ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обеспечивающий подготовку технических средств для ведения аудиозаписи в аудиториях проведения итогового собеседования и для внесения информации в специализированную форму.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43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8745" y="151755"/>
            <a:ext cx="10090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+mj-lt"/>
              </a:rPr>
              <a:t>Проведение Итогового Собеседования по русскому языку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15480" y="1073442"/>
            <a:ext cx="946584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spc="-5" dirty="0">
                <a:solidFill>
                  <a:srgbClr val="002060"/>
                </a:solidFill>
                <a:latin typeface="+mn-lt"/>
                <a:cs typeface="Times New Roman"/>
              </a:rPr>
              <a:t>До начала итогового собеседования ответственный организатор образовательной организации распределяет участников итогового собеседования по аудиториям проведения итогового собеседования, заполняет в списке участников итогового собеседования поле «Аудитория».</a:t>
            </a:r>
          </a:p>
          <a:p>
            <a:pPr indent="457200" algn="just"/>
            <a:r>
              <a:rPr lang="ru-RU" sz="2000" b="1" spc="-5" dirty="0">
                <a:solidFill>
                  <a:srgbClr val="002060"/>
                </a:solidFill>
                <a:latin typeface="+mn-lt"/>
                <a:cs typeface="Times New Roman"/>
              </a:rPr>
              <a:t>Итоговое собеседование начинается в 09:00 по местному времени. </a:t>
            </a:r>
            <a:r>
              <a:rPr lang="ru-RU" sz="2000" spc="-5" dirty="0">
                <a:solidFill>
                  <a:srgbClr val="002060"/>
                </a:solidFill>
                <a:latin typeface="+mn-lt"/>
                <a:cs typeface="Times New Roman"/>
              </a:rPr>
              <a:t>Участники итогового собеседования ожидают своей очереди в аудитории ожидания.</a:t>
            </a:r>
          </a:p>
          <a:p>
            <a:pPr indent="457200" algn="just"/>
            <a:r>
              <a:rPr lang="ru-RU" sz="2000" b="1" spc="-5" dirty="0">
                <a:solidFill>
                  <a:srgbClr val="002060"/>
                </a:solidFill>
                <a:latin typeface="+mn-lt"/>
                <a:cs typeface="Times New Roman"/>
              </a:rPr>
              <a:t>Организатор проведения итогового собеседования приглашает участника итогового собеседования и сопровождает его в аудиторию проведения итогового собеседования согласно списку участников, </a:t>
            </a:r>
            <a:r>
              <a:rPr lang="ru-RU" sz="2000" spc="-5" dirty="0">
                <a:solidFill>
                  <a:srgbClr val="002060"/>
                </a:solidFill>
                <a:latin typeface="+mn-lt"/>
                <a:cs typeface="Times New Roman"/>
              </a:rPr>
              <a:t>полученному от ответственного организатора образовательной организации, а после окончания итогового собеседования для участника – в учебный кабинет для участников, прошедших итоговое собеседование. Затем в аудиторию проведения итогового собеседования приглашается новый участник итогового собеседования.</a:t>
            </a:r>
            <a:endParaRPr lang="ru-RU" dirty="0"/>
          </a:p>
        </p:txBody>
      </p:sp>
      <p:sp>
        <p:nvSpPr>
          <p:cNvPr id="9" name="Рамка 8">
            <a:extLst>
              <a:ext uri="{FF2B5EF4-FFF2-40B4-BE49-F238E27FC236}">
                <a16:creationId xmlns:a16="http://schemas.microsoft.com/office/drawing/2014/main" id="{71298EBC-7102-4573-AA79-354AB5B63E7D}"/>
              </a:ext>
            </a:extLst>
          </p:cNvPr>
          <p:cNvSpPr/>
          <p:nvPr/>
        </p:nvSpPr>
        <p:spPr>
          <a:xfrm>
            <a:off x="1415480" y="42497"/>
            <a:ext cx="9557454" cy="751718"/>
          </a:xfrm>
          <a:prstGeom prst="frame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5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07093" y="163367"/>
            <a:ext cx="9596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+mj-lt"/>
              </a:rPr>
              <a:t>Проведение итогового собеседования по русскому языку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07094" y="928327"/>
            <a:ext cx="941344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spc="-5" dirty="0">
                <a:solidFill>
                  <a:srgbClr val="002060"/>
                </a:solidFill>
                <a:latin typeface="+mn-lt"/>
                <a:cs typeface="Times New Roman"/>
              </a:rPr>
              <a:t>В случае выявления некачественной аудиозаписи ответа участника итогового собеседования ответственный организатор образовательной организации составляет </a:t>
            </a:r>
            <a:r>
              <a:rPr lang="ru-RU" sz="2000" b="1" spc="-5" dirty="0">
                <a:solidFill>
                  <a:srgbClr val="002060"/>
                </a:solidFill>
                <a:latin typeface="+mn-lt"/>
                <a:cs typeface="Times New Roman"/>
              </a:rPr>
              <a:t>«Акт о досрочном завершении итогового собеседования по русскому языку по уважительным причинам»</a:t>
            </a:r>
            <a:r>
              <a:rPr lang="ru-RU" sz="2000" spc="-5" dirty="0">
                <a:solidFill>
                  <a:srgbClr val="002060"/>
                </a:solidFill>
                <a:latin typeface="+mn-lt"/>
                <a:cs typeface="Times New Roman"/>
              </a:rPr>
              <a:t>, а собеседник вносит соответствующую отметку в форму </a:t>
            </a:r>
            <a:r>
              <a:rPr lang="ru-RU" sz="2000" b="1" spc="-5" dirty="0">
                <a:solidFill>
                  <a:srgbClr val="002060"/>
                </a:solidFill>
                <a:latin typeface="+mn-lt"/>
                <a:cs typeface="Times New Roman"/>
              </a:rPr>
              <a:t>ИС-02 «Ведомость учета проведения итогового собеседования в аудитории». </a:t>
            </a:r>
          </a:p>
          <a:p>
            <a:pPr indent="457200" algn="just"/>
            <a:r>
              <a:rPr lang="ru-RU" sz="2000" spc="-5" dirty="0">
                <a:solidFill>
                  <a:srgbClr val="002060"/>
                </a:solidFill>
                <a:latin typeface="+mn-lt"/>
                <a:cs typeface="Times New Roman"/>
              </a:rPr>
              <a:t>Такому участнику предоставляется возможность повторно пройти итоговое собеседование в дополнительные даты проведения итогового собеседования, предусмотренные Порядком, </a:t>
            </a:r>
            <a:r>
              <a:rPr lang="ru-RU" sz="2000" b="1" spc="-5" dirty="0">
                <a:solidFill>
                  <a:srgbClr val="002060"/>
                </a:solidFill>
                <a:latin typeface="+mn-lt"/>
                <a:cs typeface="Times New Roman"/>
              </a:rPr>
              <a:t>или в день проведения итогового собеседования с использованием другого варианта КИМ итогового собеседования (с которым участник не работал ранее)</a:t>
            </a:r>
            <a:r>
              <a:rPr lang="ru-RU" sz="2000" spc="-5" dirty="0">
                <a:solidFill>
                  <a:srgbClr val="002060"/>
                </a:solidFill>
                <a:latin typeface="+mn-lt"/>
                <a:cs typeface="Times New Roman"/>
              </a:rPr>
              <a:t> в случае согласия участника итогового собеседования и наличия технической возможности для повторного прохождения процедуры в день проведения итогового собеседования (участник может быть приглашен в другую аудиторию проведения для работы с другим КИМ итогового собеседования).</a:t>
            </a:r>
            <a:endParaRPr lang="ru-RU" dirty="0"/>
          </a:p>
        </p:txBody>
      </p:sp>
      <p:sp>
        <p:nvSpPr>
          <p:cNvPr id="7" name="Рамка 6">
            <a:extLst>
              <a:ext uri="{FF2B5EF4-FFF2-40B4-BE49-F238E27FC236}">
                <a16:creationId xmlns:a16="http://schemas.microsoft.com/office/drawing/2014/main" id="{0EFEF25E-1FA9-4DB5-88E3-8C3C691E7677}"/>
              </a:ext>
            </a:extLst>
          </p:cNvPr>
          <p:cNvSpPr/>
          <p:nvPr/>
        </p:nvSpPr>
        <p:spPr>
          <a:xfrm>
            <a:off x="1415480" y="24962"/>
            <a:ext cx="9505056" cy="751718"/>
          </a:xfrm>
          <a:prstGeom prst="frame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8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67205" y="1246871"/>
            <a:ext cx="1091019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Ответственный организатор ОО проставляет в случае неявки участника итогового собеседования в списках участников итогового собеседования в поле «Аудитория» рядом с номером аудитории букву «Н» на основании информации, полученной от организаторов проведения итогового собеседования.</a:t>
            </a:r>
          </a:p>
          <a:p>
            <a:pPr indent="361950" algn="just"/>
            <a:r>
              <a:rPr lang="ru-RU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В штабе принимает </a:t>
            </a:r>
            <a:r>
              <a:rPr lang="ru-RU" b="1" u="sng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от собеседника </a:t>
            </a:r>
            <a:r>
              <a:rPr lang="ru-RU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материалы, </a:t>
            </a:r>
            <a:r>
              <a:rPr lang="ru-RU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использованные для проведения итогового собеседования, запечатанные заполненные протоколы экспертов по оцениванию ответов участников итогового собеседования, КИМ итогового собеседования, выданный эксперту, ведомость учета проведения итогового собеседования в аудитории.</a:t>
            </a:r>
            <a:endParaRPr lang="ru-RU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indent="361950" algn="just"/>
            <a:r>
              <a:rPr lang="ru-RU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Принимает </a:t>
            </a:r>
            <a:r>
              <a:rPr lang="ru-RU" b="1" u="sng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от технического специалиста </a:t>
            </a:r>
            <a:r>
              <a:rPr lang="ru-RU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электронные носители информации с аудиозаписями ответов участников итогового собеседования из каждой аудитории проведения итогового собеседования.</a:t>
            </a:r>
          </a:p>
          <a:p>
            <a:pPr indent="361950" algn="just"/>
            <a:r>
              <a:rPr lang="ru-RU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Ответственный организатор ОО  передает техническому специалисту ведомости учета проведения итогового собеседования в аудитории и </a:t>
            </a:r>
            <a:r>
              <a:rPr lang="ru-RU" b="1" u="sng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форму ИС-04 (протоколы эксперта)</a:t>
            </a:r>
            <a:r>
              <a:rPr lang="ru-RU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для внесения в специализированную форму при помощи Личного кабинета ИС-9. </a:t>
            </a:r>
            <a:r>
              <a:rPr lang="ru-RU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После окончания работы технического специалиста с указанными документами ответственный организатор принимает их и вновь запечатывает протоколы экспертов по оцениванию ответов участников итогового собеседования.</a:t>
            </a:r>
          </a:p>
          <a:p>
            <a:pPr indent="361950" algn="just"/>
            <a:endParaRPr lang="ru-RU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Рамка 5">
            <a:extLst>
              <a:ext uri="{FF2B5EF4-FFF2-40B4-BE49-F238E27FC236}">
                <a16:creationId xmlns:a16="http://schemas.microsoft.com/office/drawing/2014/main" id="{48E4F9DC-26BA-451D-8C7B-972D44B0BAAE}"/>
              </a:ext>
            </a:extLst>
          </p:cNvPr>
          <p:cNvSpPr/>
          <p:nvPr/>
        </p:nvSpPr>
        <p:spPr>
          <a:xfrm>
            <a:off x="551383" y="198242"/>
            <a:ext cx="11640617" cy="710478"/>
          </a:xfrm>
          <a:prstGeom prst="frame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17A540-7A0D-41D7-AC88-AF0044DF3AA0}"/>
              </a:ext>
            </a:extLst>
          </p:cNvPr>
          <p:cNvSpPr txBox="1"/>
          <p:nvPr/>
        </p:nvSpPr>
        <p:spPr>
          <a:xfrm>
            <a:off x="767205" y="252390"/>
            <a:ext cx="11524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+mj-lt"/>
              </a:rPr>
              <a:t>Завершение проведения итогового собеседования по русскому языку</a:t>
            </a:r>
          </a:p>
        </p:txBody>
      </p:sp>
    </p:spTree>
    <p:extLst>
      <p:ext uri="{BB962C8B-B14F-4D97-AF65-F5344CB8AC3E}">
        <p14:creationId xmlns:p14="http://schemas.microsoft.com/office/powerpoint/2010/main" val="5499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2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35560" y="1484784"/>
            <a:ext cx="928903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Сроки ознакомление участников с результатами итогового собеседования по русскому языку не позднее:</a:t>
            </a:r>
          </a:p>
          <a:p>
            <a:pPr algn="just"/>
            <a:endParaRPr lang="ru-RU" sz="3200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3200" b="1" u="sng" dirty="0">
                <a:solidFill>
                  <a:srgbClr val="FF0000"/>
                </a:solidFill>
                <a:latin typeface="+mn-lt"/>
              </a:rPr>
              <a:t>23 февраля 2026 г.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rgbClr val="FF0000"/>
                </a:solidFill>
                <a:latin typeface="+mn-lt"/>
              </a:rPr>
              <a:t>23 марта 2026 г.;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rgbClr val="FF0000"/>
                </a:solidFill>
                <a:latin typeface="+mn-lt"/>
              </a:rPr>
              <a:t>28 апреля 2026 г.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896911A4-B56A-15FF-FDCA-5A31803A7822}"/>
                  </a:ext>
                </a:extLst>
              </p14:cNvPr>
              <p14:cNvContentPartPr/>
              <p14:nvPr/>
            </p14:nvContentPartPr>
            <p14:xfrm>
              <a:off x="8537067" y="5469187"/>
              <a:ext cx="360" cy="360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896911A4-B56A-15FF-FDCA-5A31803A78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30947" y="5463067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5E420091-B386-3F6D-9B36-CCAC9EEEF5FF}"/>
                  </a:ext>
                </a:extLst>
              </p14:cNvPr>
              <p14:cNvContentPartPr/>
              <p14:nvPr/>
            </p14:nvContentPartPr>
            <p14:xfrm>
              <a:off x="2657187" y="3400987"/>
              <a:ext cx="360" cy="36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5E420091-B386-3F6D-9B36-CCAC9EEEF5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51067" y="3394867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97E5410B-AE27-5D76-D70C-B95CE07AD5E8}"/>
                  </a:ext>
                </a:extLst>
              </p14:cNvPr>
              <p14:cNvContentPartPr/>
              <p14:nvPr/>
            </p14:nvContentPartPr>
            <p14:xfrm>
              <a:off x="4973427" y="4383787"/>
              <a:ext cx="1800" cy="360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97E5410B-AE27-5D76-D70C-B95CE07AD5E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67307" y="4377667"/>
                <a:ext cx="14040" cy="1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445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7" y="109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ject 4"/>
          <p:cNvSpPr txBox="1"/>
          <p:nvPr/>
        </p:nvSpPr>
        <p:spPr>
          <a:xfrm>
            <a:off x="808176" y="2651336"/>
            <a:ext cx="3744416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UEWPJC+Roboto Bold"/>
              </a:rPr>
              <a:t>Контакты РЦОИ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UEWPJC+Roboto Bold"/>
              </a:rPr>
              <a:t>Республики Калмыкия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FDA2DEC1-7514-4BA6-8756-DB867623CA4E}"/>
              </a:ext>
            </a:extLst>
          </p:cNvPr>
          <p:cNvSpPr txBox="1"/>
          <p:nvPr/>
        </p:nvSpPr>
        <p:spPr>
          <a:xfrm>
            <a:off x="5267329" y="1258404"/>
            <a:ext cx="6802787" cy="178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САЙТ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: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 </a:t>
            </a:r>
            <a:r>
              <a:rPr kumimoji="0" sz="2800" b="1" i="0" u="sng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COKO08.RU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419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ICSILK+Evolventa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ЭЛ.ПОЧТА:</a:t>
            </a:r>
            <a:r>
              <a:rPr kumimoji="0" lang="en-US" sz="2800" b="1" i="0" u="sng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COKO08@MAIL.RU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1" i="0" u="none" strike="noStrike" kern="1200" cap="none" spc="419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ICSILK+Evolventa Bold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882C4F43-D13B-4A38-BE63-9FA56A5E6F5F}"/>
              </a:ext>
            </a:extLst>
          </p:cNvPr>
          <p:cNvSpPr txBox="1"/>
          <p:nvPr/>
        </p:nvSpPr>
        <p:spPr>
          <a:xfrm>
            <a:off x="5323542" y="2644941"/>
            <a:ext cx="6462703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419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ICSILK+Evolventa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Горячая линия РЦОИ</a:t>
            </a:r>
            <a:r>
              <a:rPr kumimoji="0" sz="3200" b="0" i="0" u="none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: </a:t>
            </a:r>
            <a:r>
              <a:rPr kumimoji="0" sz="3200" b="1" i="0" u="none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8(84722)39090</a:t>
            </a:r>
            <a:endParaRPr kumimoji="0" lang="ru-RU" sz="3200" b="1" i="0" u="none" strike="noStrike" kern="1200" cap="none" spc="419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ICSILK+Evolventa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419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ICSILK+Evolventa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Техническая поддержка: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8-999-259-90-00</a:t>
            </a:r>
            <a:endParaRPr kumimoji="0" sz="3200" b="1" i="0" u="none" strike="noStrike" kern="1200" cap="none" spc="419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ICSILK+Evolventa Bold"/>
            </a:endParaRPr>
          </a:p>
        </p:txBody>
      </p:sp>
    </p:spTree>
    <p:extLst>
      <p:ext uri="{BB962C8B-B14F-4D97-AF65-F5344CB8AC3E}">
        <p14:creationId xmlns:p14="http://schemas.microsoft.com/office/powerpoint/2010/main" val="127587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6763" y="0"/>
            <a:ext cx="113935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accent1"/>
                </a:solidFill>
                <a:latin typeface="+mj-lt"/>
                <a:ea typeface="Cambria Math" panose="02040503050406030204" pitchFamily="18" charset="0"/>
                <a:cs typeface="Vrinda" panose="020B0502040204020203" pitchFamily="34" charset="0"/>
              </a:rPr>
              <a:t>Нормативно-правовые документы, регламентирующие проведения итогового сочинения (изложения)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2E09485-2D76-4BFC-831D-B26358B511D6}"/>
              </a:ext>
            </a:extLst>
          </p:cNvPr>
          <p:cNvGrpSpPr/>
          <p:nvPr/>
        </p:nvGrpSpPr>
        <p:grpSpPr>
          <a:xfrm>
            <a:off x="263352" y="5717907"/>
            <a:ext cx="5289827" cy="1268895"/>
            <a:chOff x="0" y="4449456"/>
            <a:chExt cx="5289827" cy="1268895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CE510CFB-ADAC-46B8-8932-0F52020928D2}"/>
                </a:ext>
              </a:extLst>
            </p:cNvPr>
            <p:cNvSpPr/>
            <p:nvPr/>
          </p:nvSpPr>
          <p:spPr>
            <a:xfrm>
              <a:off x="0" y="4449456"/>
              <a:ext cx="3270681" cy="96921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01FF07-F4C7-4C9D-BF20-CB137ED8CC86}"/>
                </a:ext>
              </a:extLst>
            </p:cNvPr>
            <p:cNvSpPr txBox="1"/>
            <p:nvPr/>
          </p:nvSpPr>
          <p:spPr>
            <a:xfrm>
              <a:off x="2019146" y="4749141"/>
              <a:ext cx="3270681" cy="9692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marL="0" lvl="0" indent="0" algn="l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050" kern="1200" dirty="0">
                  <a:solidFill>
                    <a:schemeClr val="accent1"/>
                  </a:solidFill>
                </a:rPr>
                <a:t>Порядок проведения государственной итоговой аттестации по образовательным программам основного общего образования (приказ Министерства просвещения РФ и Рособрнадзора от 04.04.2023 г. № 232/551)</a:t>
              </a: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C1DF511-AECD-430C-9D0E-EFE8AE5B8C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6978" y="1059094"/>
            <a:ext cx="3855761" cy="50105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15E8AB8-93E3-4E83-94C2-ECA3267A72A9}"/>
              </a:ext>
            </a:extLst>
          </p:cNvPr>
          <p:cNvSpPr txBox="1"/>
          <p:nvPr/>
        </p:nvSpPr>
        <p:spPr>
          <a:xfrm>
            <a:off x="6816080" y="6075272"/>
            <a:ext cx="3270681" cy="59453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lvl="0"/>
            <a:r>
              <a:rPr lang="ru-RU" sz="1050" dirty="0">
                <a:solidFill>
                  <a:schemeClr val="bg2">
                    <a:lumMod val="75000"/>
                  </a:schemeClr>
                </a:solidFill>
              </a:rPr>
              <a:t>Письмо Рособрнадзора от 17.10.2025 № 10-874 «О графике внесения сведений в ФИС и РИС на 2025-2026 учебный год»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4EC051-1321-455D-BC70-679246D913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7482" y="1037365"/>
            <a:ext cx="3535697" cy="495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9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6763" y="0"/>
            <a:ext cx="113935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accent1"/>
                </a:solidFill>
                <a:latin typeface="+mj-lt"/>
                <a:ea typeface="Cambria Math" panose="02040503050406030204" pitchFamily="18" charset="0"/>
                <a:cs typeface="Vrinda" panose="020B0502040204020203" pitchFamily="34" charset="0"/>
              </a:rPr>
              <a:t>Нормативно-правовые документы, регламентирующие проведения итогового сочинения (изложения)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F8D941B-6E3B-4319-B545-4B19223C18FE}"/>
              </a:ext>
            </a:extLst>
          </p:cNvPr>
          <p:cNvGrpSpPr/>
          <p:nvPr/>
        </p:nvGrpSpPr>
        <p:grpSpPr>
          <a:xfrm>
            <a:off x="-422955" y="3108155"/>
            <a:ext cx="6199907" cy="3605971"/>
            <a:chOff x="0" y="4536506"/>
            <a:chExt cx="6199907" cy="360597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932F149A-CA1A-431E-82C9-9A61D9CB85C5}"/>
                </a:ext>
              </a:extLst>
            </p:cNvPr>
            <p:cNvSpPr/>
            <p:nvPr/>
          </p:nvSpPr>
          <p:spPr>
            <a:xfrm>
              <a:off x="0" y="4536506"/>
              <a:ext cx="3875761" cy="64168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3FA0EA0-EEE5-4EDF-AF23-7EE4C7367506}"/>
                </a:ext>
              </a:extLst>
            </p:cNvPr>
            <p:cNvSpPr txBox="1"/>
            <p:nvPr/>
          </p:nvSpPr>
          <p:spPr>
            <a:xfrm>
              <a:off x="2324146" y="7500788"/>
              <a:ext cx="3875761" cy="6416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marL="0" lvl="0" indent="0" algn="just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050" kern="1200" dirty="0">
                  <a:solidFill>
                    <a:schemeClr val="accent1"/>
                  </a:solidFill>
                </a:rPr>
                <a:t>Методические рекомендации по организации и проведению Итогового Собеседования по русскому языку в 2026 учебном году (приложение № 1 к письму Рособрнадзора от </a:t>
              </a:r>
              <a:r>
                <a:rPr lang="ru-RU" sz="1050" dirty="0">
                  <a:solidFill>
                    <a:schemeClr val="accent1"/>
                  </a:solidFill>
                </a:rPr>
                <a:t>25</a:t>
              </a:r>
              <a:r>
                <a:rPr lang="ru-RU" sz="1050" kern="1200" dirty="0">
                  <a:solidFill>
                    <a:schemeClr val="accent1"/>
                  </a:solidFill>
                </a:rPr>
                <a:t>.11.2025 г. № 04-393</a:t>
              </a:r>
            </a:p>
            <a:p>
              <a:pPr marL="0" lvl="0" indent="0" algn="l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800" kern="12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4D45A0E-B7EE-4BE4-BACE-556430DE49AB}"/>
              </a:ext>
            </a:extLst>
          </p:cNvPr>
          <p:cNvSpPr txBox="1"/>
          <p:nvPr/>
        </p:nvSpPr>
        <p:spPr>
          <a:xfrm>
            <a:off x="6656011" y="6010753"/>
            <a:ext cx="3791301" cy="7772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lvl="0" algn="just"/>
            <a:r>
              <a:rPr lang="ru-RU" sz="1050" dirty="0">
                <a:solidFill>
                  <a:schemeClr val="accent1"/>
                </a:solidFill>
              </a:rPr>
              <a:t>Приказ Министерства образования и науки РК от 12.12.2025 г. № 1664 «Об организации и проведении итогового собеседования по русскому языку на территории Республики Калмыкия в 2025-2026 учебном году</a:t>
            </a:r>
            <a:endParaRPr lang="ru-RU" sz="1050" dirty="0">
              <a:solidFill>
                <a:srgbClr val="C00000"/>
              </a:solidFill>
            </a:endParaRPr>
          </a:p>
          <a:p>
            <a:pPr marL="0" lvl="0" indent="0" algn="l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1800" kern="1200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A9D6BE-2DAB-441C-B702-26831C8352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6641" y="1046531"/>
            <a:ext cx="3745856" cy="495873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BF7CD39-C070-4F6C-B4C7-9BDC789BE4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6149" y="1011072"/>
            <a:ext cx="3697555" cy="495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8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17892" y="836711"/>
            <a:ext cx="7882564" cy="19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 как условие допуска к ГИА по образовательным программам основного общего образования</a:t>
            </a: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2707967" y="4437112"/>
            <a:ext cx="7102414" cy="1512168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5827126" y="2912006"/>
            <a:ext cx="864096" cy="13687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52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119336" y="116632"/>
            <a:ext cx="11953328" cy="13681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итогового собеседования по русскому языку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2025-2026 учебном году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743606"/>
              </p:ext>
            </p:extLst>
          </p:nvPr>
        </p:nvGraphicFramePr>
        <p:xfrm>
          <a:off x="119337" y="1484784"/>
          <a:ext cx="11953326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algn="ctr"/>
                      <a:endParaRPr lang="ru-RU" sz="2000" b="1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11.02.2026г. </a:t>
                      </a:r>
                    </a:p>
                    <a:p>
                      <a:pPr algn="ctr"/>
                      <a:r>
                        <a:rPr lang="ru-RU" sz="20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(вторая среда февраля)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11.03.2026г. </a:t>
                      </a:r>
                    </a:p>
                    <a:p>
                      <a:pPr algn="ctr"/>
                      <a:r>
                        <a:rPr lang="ru-RU" sz="20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(вторая рабочая среда марта)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20.04.2026г. </a:t>
                      </a:r>
                    </a:p>
                    <a:p>
                      <a:pPr algn="ctr"/>
                      <a:r>
                        <a:rPr lang="ru-RU" sz="20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(третий понедельник апреля)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1775520" y="2913409"/>
            <a:ext cx="504056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9961832" y="2917344"/>
            <a:ext cx="504056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91344" y="3521459"/>
            <a:ext cx="11953328" cy="79208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итогового собеседования для каждого участника составляет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 15-16 минут. </a:t>
            </a: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24171" y="4840756"/>
            <a:ext cx="11953328" cy="9361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ОВЗ, детей-инвалидов, инвалидов продолжительность  итогового собеседования  увеличивается на 30 минут и составляет в среднем 45 минут.</a:t>
            </a:r>
          </a:p>
        </p:txBody>
      </p:sp>
    </p:spTree>
    <p:extLst>
      <p:ext uri="{BB962C8B-B14F-4D97-AF65-F5344CB8AC3E}">
        <p14:creationId xmlns:p14="http://schemas.microsoft.com/office/powerpoint/2010/main" val="163657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C158C2C-6B58-4745-8E34-CA85556BA4EF}"/>
              </a:ext>
            </a:extLst>
          </p:cNvPr>
          <p:cNvGrpSpPr/>
          <p:nvPr/>
        </p:nvGrpSpPr>
        <p:grpSpPr>
          <a:xfrm>
            <a:off x="1597150" y="706228"/>
            <a:ext cx="7450983" cy="5127008"/>
            <a:chOff x="1597150" y="706228"/>
            <a:chExt cx="7450983" cy="5127008"/>
          </a:xfrm>
        </p:grpSpPr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AD1CEDDF-260F-4CE0-9206-3E63BE765CAF}"/>
                </a:ext>
              </a:extLst>
            </p:cNvPr>
            <p:cNvSpPr/>
            <p:nvPr/>
          </p:nvSpPr>
          <p:spPr>
            <a:xfrm>
              <a:off x="6206789" y="1858629"/>
              <a:ext cx="1394314" cy="1509309"/>
            </a:xfrm>
            <a:custGeom>
              <a:avLst/>
              <a:gdLst>
                <a:gd name="connsiteX0" fmla="*/ 0 w 1509308"/>
                <a:gd name="connsiteY0" fmla="*/ 697157 h 1394313"/>
                <a:gd name="connsiteX1" fmla="*/ 348578 w 1509308"/>
                <a:gd name="connsiteY1" fmla="*/ 0 h 1394313"/>
                <a:gd name="connsiteX2" fmla="*/ 1160730 w 1509308"/>
                <a:gd name="connsiteY2" fmla="*/ 0 h 1394313"/>
                <a:gd name="connsiteX3" fmla="*/ 1509308 w 1509308"/>
                <a:gd name="connsiteY3" fmla="*/ 697157 h 1394313"/>
                <a:gd name="connsiteX4" fmla="*/ 1160730 w 1509308"/>
                <a:gd name="connsiteY4" fmla="*/ 1394313 h 1394313"/>
                <a:gd name="connsiteX5" fmla="*/ 348578 w 1509308"/>
                <a:gd name="connsiteY5" fmla="*/ 1394313 h 1394313"/>
                <a:gd name="connsiteX6" fmla="*/ 0 w 1509308"/>
                <a:gd name="connsiteY6" fmla="*/ 697157 h 139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308" h="1394313">
                  <a:moveTo>
                    <a:pt x="754653" y="0"/>
                  </a:moveTo>
                  <a:lnTo>
                    <a:pt x="1509307" y="322020"/>
                  </a:lnTo>
                  <a:lnTo>
                    <a:pt x="1509307" y="1072293"/>
                  </a:lnTo>
                  <a:lnTo>
                    <a:pt x="754653" y="1394313"/>
                  </a:lnTo>
                  <a:lnTo>
                    <a:pt x="1" y="1072293"/>
                  </a:lnTo>
                  <a:lnTo>
                    <a:pt x="1" y="322020"/>
                  </a:lnTo>
                  <a:lnTo>
                    <a:pt x="75465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2593" tIns="341029" rIns="322594" bIns="341028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600" kern="1200" dirty="0"/>
                <a:t>3407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4F3F9B1F-DE99-467E-B1CF-84E02EAD03C7}"/>
                </a:ext>
              </a:extLst>
            </p:cNvPr>
            <p:cNvSpPr/>
            <p:nvPr/>
          </p:nvSpPr>
          <p:spPr>
            <a:xfrm>
              <a:off x="1597150" y="3318527"/>
              <a:ext cx="1684388" cy="9055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6BBB79F7-F300-44F8-9E15-90F7ADF304C8}"/>
                </a:ext>
              </a:extLst>
            </p:cNvPr>
            <p:cNvSpPr/>
            <p:nvPr/>
          </p:nvSpPr>
          <p:spPr>
            <a:xfrm>
              <a:off x="4732050" y="706228"/>
              <a:ext cx="1380592" cy="1509309"/>
            </a:xfrm>
            <a:custGeom>
              <a:avLst/>
              <a:gdLst>
                <a:gd name="connsiteX0" fmla="*/ 0 w 1509308"/>
                <a:gd name="connsiteY0" fmla="*/ 690296 h 1380591"/>
                <a:gd name="connsiteX1" fmla="*/ 345148 w 1509308"/>
                <a:gd name="connsiteY1" fmla="*/ 0 h 1380591"/>
                <a:gd name="connsiteX2" fmla="*/ 1164160 w 1509308"/>
                <a:gd name="connsiteY2" fmla="*/ 0 h 1380591"/>
                <a:gd name="connsiteX3" fmla="*/ 1509308 w 1509308"/>
                <a:gd name="connsiteY3" fmla="*/ 690296 h 1380591"/>
                <a:gd name="connsiteX4" fmla="*/ 1164160 w 1509308"/>
                <a:gd name="connsiteY4" fmla="*/ 1380591 h 1380591"/>
                <a:gd name="connsiteX5" fmla="*/ 345148 w 1509308"/>
                <a:gd name="connsiteY5" fmla="*/ 1380591 h 1380591"/>
                <a:gd name="connsiteX6" fmla="*/ 0 w 1509308"/>
                <a:gd name="connsiteY6" fmla="*/ 690296 h 138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308" h="1380591">
                  <a:moveTo>
                    <a:pt x="754653" y="0"/>
                  </a:moveTo>
                  <a:lnTo>
                    <a:pt x="1509307" y="315713"/>
                  </a:lnTo>
                  <a:lnTo>
                    <a:pt x="1509307" y="1064878"/>
                  </a:lnTo>
                  <a:lnTo>
                    <a:pt x="754653" y="1380591"/>
                  </a:lnTo>
                  <a:lnTo>
                    <a:pt x="1" y="1064878"/>
                  </a:lnTo>
                  <a:lnTo>
                    <a:pt x="1" y="315713"/>
                  </a:lnTo>
                  <a:lnTo>
                    <a:pt x="75465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108501"/>
                <a:satOff val="-11751"/>
                <a:lumOff val="628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0287" tIns="240826" rIns="220288" bIns="240825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300" kern="1200" dirty="0"/>
                <a:t>3407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6591DAA1-141C-48AE-98A0-4E18BEB2231B}"/>
                </a:ext>
              </a:extLst>
            </p:cNvPr>
            <p:cNvSpPr/>
            <p:nvPr/>
          </p:nvSpPr>
          <p:spPr>
            <a:xfrm>
              <a:off x="3775289" y="2305862"/>
              <a:ext cx="1630052" cy="9055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FABAFA8B-2B86-4CC2-9106-6B8E33E4BE3E}"/>
                </a:ext>
              </a:extLst>
            </p:cNvPr>
            <p:cNvSpPr/>
            <p:nvPr/>
          </p:nvSpPr>
          <p:spPr>
            <a:xfrm>
              <a:off x="7695250" y="2410821"/>
              <a:ext cx="1352883" cy="404923"/>
            </a:xfrm>
            <a:custGeom>
              <a:avLst/>
              <a:gdLst>
                <a:gd name="connsiteX0" fmla="*/ 0 w 1352883"/>
                <a:gd name="connsiteY0" fmla="*/ 0 h 404923"/>
                <a:gd name="connsiteX1" fmla="*/ 1352883 w 1352883"/>
                <a:gd name="connsiteY1" fmla="*/ 0 h 404923"/>
                <a:gd name="connsiteX2" fmla="*/ 1352883 w 1352883"/>
                <a:gd name="connsiteY2" fmla="*/ 404923 h 404923"/>
                <a:gd name="connsiteX3" fmla="*/ 0 w 1352883"/>
                <a:gd name="connsiteY3" fmla="*/ 404923 h 404923"/>
                <a:gd name="connsiteX4" fmla="*/ 0 w 1352883"/>
                <a:gd name="connsiteY4" fmla="*/ 0 h 40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883" h="404923">
                  <a:moveTo>
                    <a:pt x="0" y="0"/>
                  </a:moveTo>
                  <a:lnTo>
                    <a:pt x="1352883" y="0"/>
                  </a:lnTo>
                  <a:lnTo>
                    <a:pt x="1352883" y="404923"/>
                  </a:lnTo>
                  <a:lnTo>
                    <a:pt x="0" y="4049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000" kern="1200" dirty="0">
                  <a:solidFill>
                    <a:schemeClr val="accent1">
                      <a:lumMod val="50000"/>
                    </a:schemeClr>
                  </a:solidFill>
                </a:rPr>
                <a:t>ВТГ</a:t>
              </a: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955859A1-A792-48EB-B7D6-3D491FE1E9B1}"/>
                </a:ext>
              </a:extLst>
            </p:cNvPr>
            <p:cNvSpPr/>
            <p:nvPr/>
          </p:nvSpPr>
          <p:spPr>
            <a:xfrm>
              <a:off x="3775289" y="4927652"/>
              <a:ext cx="1630052" cy="9055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7" name="TextBox 6"/>
          <p:cNvSpPr txBox="1"/>
          <p:nvPr/>
        </p:nvSpPr>
        <p:spPr>
          <a:xfrm>
            <a:off x="2302079" y="1189185"/>
            <a:ext cx="235376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900" dirty="0">
                <a:latin typeface="+mn-lt"/>
              </a:rPr>
              <a:t>Участники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92344" y="3159694"/>
            <a:ext cx="2373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EB8FB-9E85-2B36-F4D1-9327311ED4D0}"/>
              </a:ext>
            </a:extLst>
          </p:cNvPr>
          <p:cNvSpPr txBox="1"/>
          <p:nvPr/>
        </p:nvSpPr>
        <p:spPr>
          <a:xfrm>
            <a:off x="2999657" y="3645024"/>
            <a:ext cx="165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9B0EC3-44AB-442F-8607-B745A4500084}"/>
              </a:ext>
            </a:extLst>
          </p:cNvPr>
          <p:cNvSpPr txBox="1"/>
          <p:nvPr/>
        </p:nvSpPr>
        <p:spPr>
          <a:xfrm>
            <a:off x="784407" y="4082443"/>
            <a:ext cx="4604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52F61">
                    <a:lumMod val="50000"/>
                  </a:srgbClr>
                </a:solidFill>
                <a:latin typeface="Century Gothic"/>
                <a:cs typeface="+mn-cs"/>
              </a:rPr>
              <a:t>Пункт ППИС-9 на базе ОО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851B64-43C8-4BD7-B204-DDFE670C4EAD}"/>
              </a:ext>
            </a:extLst>
          </p:cNvPr>
          <p:cNvSpPr txBox="1"/>
          <p:nvPr/>
        </p:nvSpPr>
        <p:spPr>
          <a:xfrm>
            <a:off x="8217044" y="5041465"/>
            <a:ext cx="33842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rgbClr val="052F61">
                    <a:lumMod val="50000"/>
                  </a:srgbClr>
                </a:solidFill>
                <a:latin typeface="Century Gothic"/>
                <a:cs typeface="+mn-cs"/>
              </a:rPr>
              <a:t>ППИС-9 на дому</a:t>
            </a:r>
          </a:p>
        </p:txBody>
      </p:sp>
      <p:sp>
        <p:nvSpPr>
          <p:cNvPr id="15" name="Блок-схема: процесс 14">
            <a:extLst>
              <a:ext uri="{FF2B5EF4-FFF2-40B4-BE49-F238E27FC236}">
                <a16:creationId xmlns:a16="http://schemas.microsoft.com/office/drawing/2014/main" id="{C3B46473-A51C-4EBB-8FA3-C2F0D9D06847}"/>
              </a:ext>
            </a:extLst>
          </p:cNvPr>
          <p:cNvSpPr/>
          <p:nvPr/>
        </p:nvSpPr>
        <p:spPr>
          <a:xfrm>
            <a:off x="9032049" y="283874"/>
            <a:ext cx="2808312" cy="4028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+mj-lt"/>
              </a:rPr>
              <a:t>11.02.2026 г.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9D5B680-1A44-4910-B6FE-A4EBB7F07E5C}"/>
              </a:ext>
            </a:extLst>
          </p:cNvPr>
          <p:cNvGrpSpPr/>
          <p:nvPr/>
        </p:nvGrpSpPr>
        <p:grpSpPr>
          <a:xfrm>
            <a:off x="5286822" y="3524431"/>
            <a:ext cx="1313098" cy="1509308"/>
            <a:chOff x="5318327" y="1284335"/>
            <a:chExt cx="1313098" cy="1509308"/>
          </a:xfrm>
        </p:grpSpPr>
        <p:sp>
          <p:nvSpPr>
            <p:cNvPr id="30" name="Шестиугольник 29">
              <a:extLst>
                <a:ext uri="{FF2B5EF4-FFF2-40B4-BE49-F238E27FC236}">
                  <a16:creationId xmlns:a16="http://schemas.microsoft.com/office/drawing/2014/main" id="{87803C54-333A-49BD-8024-C2A64775116C}"/>
                </a:ext>
              </a:extLst>
            </p:cNvPr>
            <p:cNvSpPr/>
            <p:nvPr/>
          </p:nvSpPr>
          <p:spPr>
            <a:xfrm rot="5400000">
              <a:off x="5220222" y="1382440"/>
              <a:ext cx="1509308" cy="131309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25502"/>
                <a:satOff val="-35254"/>
                <a:lumOff val="18858"/>
                <a:alphaOff val="0"/>
              </a:schemeClr>
            </a:fillRef>
            <a:effectRef idx="0">
              <a:schemeClr val="accent1">
                <a:shade val="80000"/>
                <a:hueOff val="325502"/>
                <a:satOff val="-35254"/>
                <a:lumOff val="188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Шестиугольник 4">
              <a:extLst>
                <a:ext uri="{FF2B5EF4-FFF2-40B4-BE49-F238E27FC236}">
                  <a16:creationId xmlns:a16="http://schemas.microsoft.com/office/drawing/2014/main" id="{E841E677-619A-4214-B7AC-88A05EFB5F62}"/>
                </a:ext>
              </a:extLst>
            </p:cNvPr>
            <p:cNvSpPr txBox="1"/>
            <p:nvPr/>
          </p:nvSpPr>
          <p:spPr>
            <a:xfrm>
              <a:off x="5522951" y="1519537"/>
              <a:ext cx="903850" cy="10389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600" kern="1200" dirty="0"/>
                <a:t>149</a:t>
              </a: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C2576380-851E-44DE-AE5E-88472753B4C4}"/>
              </a:ext>
            </a:extLst>
          </p:cNvPr>
          <p:cNvGrpSpPr/>
          <p:nvPr/>
        </p:nvGrpSpPr>
        <p:grpSpPr>
          <a:xfrm>
            <a:off x="6903946" y="4563810"/>
            <a:ext cx="1313098" cy="1509308"/>
            <a:chOff x="5318327" y="1284335"/>
            <a:chExt cx="1313098" cy="1509308"/>
          </a:xfrm>
        </p:grpSpPr>
        <p:sp>
          <p:nvSpPr>
            <p:cNvPr id="51" name="Шестиугольник 50">
              <a:extLst>
                <a:ext uri="{FF2B5EF4-FFF2-40B4-BE49-F238E27FC236}">
                  <a16:creationId xmlns:a16="http://schemas.microsoft.com/office/drawing/2014/main" id="{FADC9F55-AF0E-46A3-B667-3FDE4A795D89}"/>
                </a:ext>
              </a:extLst>
            </p:cNvPr>
            <p:cNvSpPr/>
            <p:nvPr/>
          </p:nvSpPr>
          <p:spPr>
            <a:xfrm rot="5400000">
              <a:off x="5220222" y="1382440"/>
              <a:ext cx="1509308" cy="131309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25502"/>
                <a:satOff val="-35254"/>
                <a:lumOff val="18858"/>
                <a:alphaOff val="0"/>
              </a:schemeClr>
            </a:fillRef>
            <a:effectRef idx="0">
              <a:schemeClr val="accent1">
                <a:shade val="80000"/>
                <a:hueOff val="325502"/>
                <a:satOff val="-35254"/>
                <a:lumOff val="188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Шестиугольник 4">
              <a:extLst>
                <a:ext uri="{FF2B5EF4-FFF2-40B4-BE49-F238E27FC236}">
                  <a16:creationId xmlns:a16="http://schemas.microsoft.com/office/drawing/2014/main" id="{9589D174-1908-4651-9973-C0FD6A2AAB53}"/>
                </a:ext>
              </a:extLst>
            </p:cNvPr>
            <p:cNvSpPr txBox="1"/>
            <p:nvPr/>
          </p:nvSpPr>
          <p:spPr>
            <a:xfrm>
              <a:off x="5522951" y="1519537"/>
              <a:ext cx="903850" cy="10389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600" dirty="0"/>
                <a:t>1</a:t>
              </a:r>
              <a:endParaRPr lang="ru-RU" sz="3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1371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samburgint.ru/images/doks/egaigia/2021-2022/fc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C:\Users\1\Desktop\lAJ9DtMJh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2708920"/>
            <a:ext cx="4279175" cy="352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процесс 4">
            <a:extLst>
              <a:ext uri="{FF2B5EF4-FFF2-40B4-BE49-F238E27FC236}">
                <a16:creationId xmlns:a16="http://schemas.microsoft.com/office/drawing/2014/main" id="{2250A343-CDEF-4A26-BA43-A3E9218CF182}"/>
              </a:ext>
            </a:extLst>
          </p:cNvPr>
          <p:cNvSpPr/>
          <p:nvPr/>
        </p:nvSpPr>
        <p:spPr>
          <a:xfrm>
            <a:off x="1343472" y="908720"/>
            <a:ext cx="10153128" cy="118043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Полученный комплект материала для проведения итогового собеседования по русскому языку РЦОИ направляет в места проведения итогового собеседования по русскому языку не ранее 08.00 ч. по местному времени.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508A7F9-FACD-4290-8962-3D1D16FF81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2890517"/>
            <a:ext cx="5333321" cy="30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91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70719" y="326406"/>
            <a:ext cx="10153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74187"/>
                </a:solidFill>
                <a:latin typeface="+mn-lt"/>
              </a:rPr>
              <a:t>В день проведения итогового собеседования ответственный организатор образовательной организации </a:t>
            </a:r>
            <a:r>
              <a:rPr lang="ru-RU" sz="2400" b="1" u="sng" dirty="0">
                <a:solidFill>
                  <a:srgbClr val="074187"/>
                </a:solidFill>
                <a:latin typeface="+mn-lt"/>
              </a:rPr>
              <a:t>выдает собеседнику:</a:t>
            </a:r>
            <a:endParaRPr lang="ru-RU" sz="2400" b="1" u="sng" dirty="0">
              <a:solidFill>
                <a:srgbClr val="074187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70719" y="1624636"/>
            <a:ext cx="956165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74187"/>
                </a:solidFill>
                <a:latin typeface="+mn-lt"/>
              </a:rPr>
              <a:t>КИМ итогового собеседования;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ru-RU" sz="2400" dirty="0">
              <a:solidFill>
                <a:srgbClr val="074187"/>
              </a:solidFill>
              <a:latin typeface="+mn-lt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74187"/>
                </a:solidFill>
                <a:latin typeface="+mn-lt"/>
              </a:rPr>
              <a:t>карточки собеседника по каждой теме беседы – по 2 экземпляра на аудиторию проведения итогового собеседования;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ru-RU" sz="2400" dirty="0">
              <a:solidFill>
                <a:srgbClr val="074187"/>
              </a:solidFill>
              <a:latin typeface="+mn-lt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74187"/>
                </a:solidFill>
                <a:latin typeface="+mn-lt"/>
              </a:rPr>
              <a:t>ведомость учета проведения итогового собеседования в аудитории, в которой фиксируется время начала и окончания ответа каждого участника итогового собеседования.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ru-RU" sz="2400" dirty="0">
              <a:solidFill>
                <a:srgbClr val="074187"/>
              </a:solidFill>
              <a:latin typeface="+mn-lt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74187"/>
                </a:solidFill>
                <a:latin typeface="+mn-lt"/>
              </a:rPr>
              <a:t>инструкции для участников итогового сочинения (изложения)</a:t>
            </a:r>
          </a:p>
        </p:txBody>
      </p:sp>
    </p:spTree>
    <p:extLst>
      <p:ext uri="{BB962C8B-B14F-4D97-AF65-F5344CB8AC3E}">
        <p14:creationId xmlns:p14="http://schemas.microsoft.com/office/powerpoint/2010/main" val="308729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60111" y="386210"/>
            <a:ext cx="10153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74187"/>
                </a:solidFill>
                <a:latin typeface="+mn-lt"/>
              </a:rPr>
              <a:t>В день проведения итогового собеседования ответственный организатор образовательной организации </a:t>
            </a:r>
            <a:r>
              <a:rPr lang="ru-RU" sz="2400" b="1" u="sng" dirty="0">
                <a:solidFill>
                  <a:srgbClr val="074187"/>
                </a:solidFill>
                <a:latin typeface="+mn-lt"/>
              </a:rPr>
              <a:t>выдает участнику итогового собеседования:</a:t>
            </a:r>
            <a:endParaRPr lang="ru-RU" sz="2400" b="1" u="sng" dirty="0">
              <a:solidFill>
                <a:srgbClr val="074187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50214" y="1972749"/>
            <a:ext cx="95616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74187"/>
                </a:solidFill>
                <a:latin typeface="+mn-lt"/>
              </a:rPr>
              <a:t>КИМ итогового собеседования;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ru-RU" sz="2400" dirty="0">
              <a:solidFill>
                <a:srgbClr val="074187"/>
              </a:solidFill>
              <a:latin typeface="+mn-lt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74187"/>
                </a:solidFill>
                <a:latin typeface="+mn-lt"/>
              </a:rPr>
              <a:t>карточки с темами беседы на выбор и планами беседы – по 2 экземпляра каждого материала на аудиторию проведения итогового собеседования;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ru-RU" sz="2400" dirty="0">
              <a:solidFill>
                <a:srgbClr val="074187"/>
              </a:solidFill>
              <a:latin typeface="+mn-lt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400" i="1" dirty="0">
                <a:solidFill>
                  <a:srgbClr val="FF0000"/>
                </a:solidFill>
                <a:latin typeface="+mn-lt"/>
              </a:rPr>
              <a:t>*</a:t>
            </a:r>
            <a:r>
              <a:rPr lang="ru-RU" sz="2400" i="1" dirty="0">
                <a:solidFill>
                  <a:srgbClr val="074187"/>
                </a:solidFill>
                <a:latin typeface="+mn-lt"/>
              </a:rPr>
              <a:t>черновики (для участников итогового собеседования с ОВЗ, участников итогового собеседования – детей-инвалидов и инвалидов, которые проходят итоговое собеседование в письменной форме).</a:t>
            </a:r>
          </a:p>
        </p:txBody>
      </p:sp>
    </p:spTree>
    <p:extLst>
      <p:ext uri="{BB962C8B-B14F-4D97-AF65-F5344CB8AC3E}">
        <p14:creationId xmlns:p14="http://schemas.microsoft.com/office/powerpoint/2010/main" val="255759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Другая 3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356A95"/>
      </a:hlink>
      <a:folHlink>
        <a:srgbClr val="76A7CE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16759</TotalTime>
  <Words>1027</Words>
  <Application>Microsoft Office PowerPoint</Application>
  <PresentationFormat>Широкоэкранный</PresentationFormat>
  <Paragraphs>92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Batang</vt:lpstr>
      <vt:lpstr>Arial</vt:lpstr>
      <vt:lpstr>Century Gothic</vt:lpstr>
      <vt:lpstr>Courier New</vt:lpstr>
      <vt:lpstr>Times New Roman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учебного курса</dc:title>
  <dc:creator>YandonovaBA</dc:creator>
  <cp:lastModifiedBy>Пользователь</cp:lastModifiedBy>
  <cp:revision>1154</cp:revision>
  <cp:lastPrinted>2025-11-27T14:36:18Z</cp:lastPrinted>
  <dcterms:created xsi:type="dcterms:W3CDTF">2009-03-12T11:49:47Z</dcterms:created>
  <dcterms:modified xsi:type="dcterms:W3CDTF">2026-02-06T07:01:21Z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