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61" r:id="rId3"/>
    <p:sldId id="258" r:id="rId4"/>
    <p:sldId id="259" r:id="rId5"/>
    <p:sldId id="288" r:id="rId6"/>
    <p:sldId id="291" r:id="rId7"/>
    <p:sldId id="292" r:id="rId8"/>
    <p:sldId id="293" r:id="rId9"/>
    <p:sldId id="294" r:id="rId10"/>
    <p:sldId id="297" r:id="rId11"/>
    <p:sldId id="301" r:id="rId12"/>
    <p:sldId id="311" r:id="rId13"/>
    <p:sldId id="312" r:id="rId14"/>
    <p:sldId id="263" r:id="rId15"/>
    <p:sldId id="305" r:id="rId16"/>
    <p:sldId id="306" r:id="rId17"/>
    <p:sldId id="307" r:id="rId18"/>
    <p:sldId id="310" r:id="rId19"/>
    <p:sldId id="304" r:id="rId20"/>
    <p:sldId id="309" r:id="rId21"/>
    <p:sldId id="280" r:id="rId22"/>
  </p:sldIdLst>
  <p:sldSz cx="9144000" cy="5143500" type="screen16x9"/>
  <p:notesSz cx="9144000" cy="6858000"/>
  <p:embeddedFontLst>
    <p:embeddedFont>
      <p:font typeface="Arial Black" panose="020B0A04020102020204" pitchFamily="34" charset="0"/>
      <p:bold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Nixie One" panose="020B0604020202020204" charset="0"/>
      <p:regular r:id="rId29"/>
    </p:embeddedFont>
    <p:embeddedFont>
      <p:font typeface="Roboto Slab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000000"/>
    <a:srgbClr val="DE54A3"/>
    <a:srgbClr val="124057"/>
    <a:srgbClr val="18637B"/>
    <a:srgbClr val="DD55B9"/>
    <a:srgbClr val="D959CA"/>
    <a:srgbClr val="DC66CE"/>
    <a:srgbClr val="E07AD4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5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031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17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17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883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83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632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5699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495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40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70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17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1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1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" name="Google Shape;20;p3"/>
          <p:cNvSpPr/>
          <p:nvPr/>
        </p:nvSpPr>
        <p:spPr>
          <a:xfrm>
            <a:off x="1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" name="Google Shape;22;p3"/>
          <p:cNvSpPr/>
          <p:nvPr/>
        </p:nvSpPr>
        <p:spPr>
          <a:xfrm>
            <a:off x="1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" name="Google Shape;23;p3"/>
          <p:cNvSpPr/>
          <p:nvPr/>
        </p:nvSpPr>
        <p:spPr>
          <a:xfrm>
            <a:off x="1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7" name="Google Shape;37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cxnSp>
        <p:nvCxnSpPr>
          <p:cNvPr id="40" name="Google Shape;40;p5"/>
          <p:cNvCxnSpPr/>
          <p:nvPr/>
        </p:nvCxnSpPr>
        <p:spPr>
          <a:xfrm>
            <a:off x="1037451" y="809726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406389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372" lvl="1" indent="-406389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558" lvl="2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744" lvl="3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5930" lvl="4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117" lvl="5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301" lvl="6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487" lvl="7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673" lvl="8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1148251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5" name="Google Shape;95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6" name="Google Shape;96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47" name="Google Shape;47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48" name="Google Shape;48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49" name="Google Shape;49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cxnSp>
        <p:nvCxnSpPr>
          <p:cNvPr id="50" name="Google Shape;50;p6"/>
          <p:cNvCxnSpPr/>
          <p:nvPr/>
        </p:nvCxnSpPr>
        <p:spPr>
          <a:xfrm>
            <a:off x="1037451" y="809726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146026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35559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372" lvl="1" indent="-35559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558" lvl="2" indent="-35559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744" lvl="3" indent="-35559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5930" lvl="4" indent="-35559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117" lvl="5" indent="-35559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301" lvl="6" indent="-35559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487" lvl="7" indent="-35559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673" lvl="8" indent="-35559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35559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372" lvl="1" indent="-35559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558" lvl="2" indent="-35559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744" lvl="3" indent="-35559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5930" lvl="4" indent="-35559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117" lvl="5" indent="-35559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301" lvl="6" indent="-35559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487" lvl="7" indent="-35559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673" lvl="8" indent="-35559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994392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7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FA7B612-B238-4A2C-AF09-6C9271A8A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65837215217.23525.jpg">
            <a:extLst>
              <a:ext uri="{FF2B5EF4-FFF2-40B4-BE49-F238E27FC236}">
                <a16:creationId xmlns:a16="http://schemas.microsoft.com/office/drawing/2014/main" id="{B3281492-E227-4295-8755-9A2FFA6A4E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45" b="432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Загнутый угол 4">
            <a:extLst>
              <a:ext uri="{FF2B5EF4-FFF2-40B4-BE49-F238E27FC236}">
                <a16:creationId xmlns:a16="http://schemas.microsoft.com/office/drawing/2014/main" id="{64CAF555-4BC6-4F63-BD90-FA31C96386DF}"/>
              </a:ext>
            </a:extLst>
          </p:cNvPr>
          <p:cNvSpPr/>
          <p:nvPr/>
        </p:nvSpPr>
        <p:spPr>
          <a:xfrm>
            <a:off x="576870" y="742566"/>
            <a:ext cx="3332344" cy="3473492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Google Shape;109;p13">
            <a:extLst>
              <a:ext uri="{FF2B5EF4-FFF2-40B4-BE49-F238E27FC236}">
                <a16:creationId xmlns:a16="http://schemas.microsoft.com/office/drawing/2014/main" id="{85F5946C-908B-441A-8A0C-8AE1426B0AAF}"/>
              </a:ext>
            </a:extLst>
          </p:cNvPr>
          <p:cNvSpPr txBox="1">
            <a:spLocks/>
          </p:cNvSpPr>
          <p:nvPr/>
        </p:nvSpPr>
        <p:spPr>
          <a:xfrm>
            <a:off x="685800" y="794702"/>
            <a:ext cx="3450480" cy="2454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Slab"/>
              <a:buNone/>
              <a:defRPr sz="4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ru-RU" sz="3000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anose="020B0502020202020204" pitchFamily="34" charset="0"/>
              </a:rPr>
              <a:t>ПРАВИЛА ЗАПОЛНЕНИЯ БЛАНКОВ ЕГЭ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BEB5DD-506B-403F-A19C-C9DC89831B3C}"/>
              </a:ext>
            </a:extLst>
          </p:cNvPr>
          <p:cNvSpPr txBox="1"/>
          <p:nvPr/>
        </p:nvSpPr>
        <p:spPr>
          <a:xfrm>
            <a:off x="1554067" y="3703598"/>
            <a:ext cx="1377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г. Элиста 2023</a:t>
            </a:r>
          </a:p>
        </p:txBody>
      </p:sp>
      <p:pic>
        <p:nvPicPr>
          <p:cNvPr id="12" name="Рисунок 7" descr="Маленький логотип.png">
            <a:extLst>
              <a:ext uri="{FF2B5EF4-FFF2-40B4-BE49-F238E27FC236}">
                <a16:creationId xmlns:a16="http://schemas.microsoft.com/office/drawing/2014/main" id="{0DF7E253-54C5-466C-B8B4-8A270413C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9607"/>
            <a:ext cx="2597149" cy="1467954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512859" y="549925"/>
            <a:ext cx="6593700" cy="727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Бланк ответов №1</a:t>
            </a:r>
            <a:endParaRPr dirty="0"/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6" name="Рисунок 5" descr="бо 1.PNG"/>
          <p:cNvPicPr>
            <a:picLocks noChangeAspect="1"/>
          </p:cNvPicPr>
          <p:nvPr/>
        </p:nvPicPr>
        <p:blipFill>
          <a:blip r:embed="rId3"/>
          <a:srcRect l="1131" t="1551" r="964" b="1685"/>
          <a:stretch>
            <a:fillRect/>
          </a:stretch>
        </p:blipFill>
        <p:spPr>
          <a:xfrm>
            <a:off x="3549450" y="198056"/>
            <a:ext cx="3540999" cy="4783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156390-D66D-4069-9EA7-F802E922A126}"/>
              </a:ext>
            </a:extLst>
          </p:cNvPr>
          <p:cNvSpPr txBox="1"/>
          <p:nvPr/>
        </p:nvSpPr>
        <p:spPr>
          <a:xfrm>
            <a:off x="453590" y="1778000"/>
            <a:ext cx="3079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Заполнение ответов условных участников тренировочного экзамена не предусмотрено.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500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576525" y="2712664"/>
            <a:ext cx="84963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После выполнения экзаменационной работы участником экзамена ответственный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аудитории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должен проверить бланк ответов № 1 участника ЕГЭ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 наличие замены ошибочных ответов на задания с кратким ответом.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если участник экзамена осуществлял во время выполнения экзаменационной работы замену ошибочных ответов, организатору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необходимо посчитать количество замен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ошибочных ответов, в поле «Количество заполненных полей «Замена ошибочных ответов» поставить соответствующее цифровое значение, а также поставить подпись в специально отведенном месте.</a:t>
            </a:r>
          </a:p>
          <a:p>
            <a:pPr marL="171445" indent="-171445">
              <a:buFont typeface="Courier New" panose="02070309020205020404" pitchFamily="49" charset="0"/>
              <a:buChar char="o"/>
            </a:pP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если</a:t>
            </a:r>
            <a:r>
              <a:rPr lang="ru-RU" altLang="ru-RU" sz="1200" dirty="0">
                <a:solidFill>
                  <a:srgbClr val="DE54A3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участник экзамена НЕ использовал поле «Замена ошибочных ответов на задания с кратким ответом»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поле «Замена ошибочных ответов» ставит </a:t>
            </a:r>
            <a:r>
              <a:rPr lang="ru-RU" alt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«Х»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и подпись в специально отведенном месте.</a:t>
            </a:r>
            <a:endParaRPr lang="ru-RU" sz="1200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5" y="64244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4999899" y="2055866"/>
            <a:ext cx="2342324" cy="411173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4325430" y="2031692"/>
            <a:ext cx="285751" cy="357188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18924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3B077-BA8B-4962-9DD8-367281CC4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3601" y="1117683"/>
            <a:ext cx="4505700" cy="1159800"/>
          </a:xfrm>
        </p:spPr>
        <p:txBody>
          <a:bodyPr/>
          <a:lstStyle/>
          <a:p>
            <a:r>
              <a:rPr lang="ru-RU" sz="4800" dirty="0">
                <a:latin typeface="Century Gothic" panose="020B0502020202020204" pitchFamily="34" charset="0"/>
              </a:rPr>
              <a:t>Бланк ответов №2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41A5D8-87C7-4151-8BFC-16E3B0E0F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3536" y="2675797"/>
            <a:ext cx="4505700" cy="784800"/>
          </a:xfrm>
        </p:spPr>
        <p:txBody>
          <a:bodyPr/>
          <a:lstStyle/>
          <a:p>
            <a:r>
              <a:rPr lang="ru-RU" sz="1800" b="0" dirty="0">
                <a:latin typeface="Century Gothic" panose="020B0502020202020204" pitchFamily="34" charset="0"/>
              </a:rPr>
              <a:t>Инструкция по заполнению бланка ответов №2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0D380A-5661-4881-9DFE-CA4313DDFC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6" name="Рисунок 5" descr="бо 2.PNG">
            <a:extLst>
              <a:ext uri="{FF2B5EF4-FFF2-40B4-BE49-F238E27FC236}">
                <a16:creationId xmlns:a16="http://schemas.microsoft.com/office/drawing/2014/main" id="{7DDAD2C5-F9B5-4B32-92DA-AA48798DE8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" t="1074"/>
          <a:stretch>
            <a:fillRect/>
          </a:stretch>
        </p:blipFill>
        <p:spPr>
          <a:xfrm>
            <a:off x="936875" y="358118"/>
            <a:ext cx="2435747" cy="3361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039F93-4CDE-4B2D-8523-03A0C6E73E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3" t="782" r="2261" b="784"/>
          <a:stretch>
            <a:fillRect/>
          </a:stretch>
        </p:blipFill>
        <p:spPr>
          <a:xfrm>
            <a:off x="298149" y="949629"/>
            <a:ext cx="2333495" cy="3244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7460301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E91F321-E2E6-430F-981B-7FB4E46489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3" name="Рисунок 2" descr="бо2 лист 1.PNG">
            <a:extLst>
              <a:ext uri="{FF2B5EF4-FFF2-40B4-BE49-F238E27FC236}">
                <a16:creationId xmlns:a16="http://schemas.microsoft.com/office/drawing/2014/main" id="{B451AF1E-B50E-46A2-951C-D14CA242E2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3" t="782" r="2261" b="784"/>
          <a:stretch>
            <a:fillRect/>
          </a:stretch>
        </p:blipFill>
        <p:spPr>
          <a:xfrm>
            <a:off x="760726" y="181949"/>
            <a:ext cx="3461219" cy="4812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бо 2.PNG">
            <a:extLst>
              <a:ext uri="{FF2B5EF4-FFF2-40B4-BE49-F238E27FC236}">
                <a16:creationId xmlns:a16="http://schemas.microsoft.com/office/drawing/2014/main" id="{5302D86F-4677-4474-B5F2-69582BF69B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4684522" y="194607"/>
            <a:ext cx="3468890" cy="4786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193568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1035561" y="1648427"/>
            <a:ext cx="7557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Бланк ответов № 2 (лист 1 и лист 2) предназначен для записи ответов на задания с развернутым ответом (строго в соответствии с требованиями инструкции к КИМ и к отдельным заданиям КИМ).Записи в лист 1 и лист 2 бланков ответа №2 делаются в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соответствующей последовательности: сначала лист 1, затем- лист 2 и только на лицевой стороне, оборотная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сторона листов бланка ответов №2 </a:t>
            </a:r>
            <a:r>
              <a:rPr lang="ru-RU" alt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НЕ ЗАПОЛНЯЕТСЯ.</a:t>
            </a:r>
          </a:p>
          <a:p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заполнения обоих бланков - необходимо попросить дополнительный бланк ответов №2.</a:t>
            </a:r>
          </a:p>
          <a:p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Запрещается делать какие-либо записи и пометки, не относящиеся к ответам на задания, в том числе содержащие информацию о персональных данных участника ЕГЭ. При наличии записей и пометок бланки не проверяются.</a:t>
            </a:r>
          </a:p>
          <a:p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Информация для заполнения полей верхней части бланка ответов № 2(«Код региона», «Код предмета» и «Название предмета») заполняется автоматически и соответствует информации, внесённой в бланк регистрации и бланк ответов №1.В лист 1 бланка ответов №2 автоматически вносится цифровое значение горизонтального штрих-кода листа 2 бланка ответов №2.</a:t>
            </a:r>
          </a:p>
        </p:txBody>
      </p:sp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46025" y="530727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Бланк ответов №2</a:t>
            </a:r>
            <a:endParaRPr dirty="0"/>
          </a:p>
        </p:txBody>
      </p:sp>
      <p:grpSp>
        <p:nvGrpSpPr>
          <p:cNvPr id="195" name="Google Shape;195;p20"/>
          <p:cNvGrpSpPr/>
          <p:nvPr/>
        </p:nvGrpSpPr>
        <p:grpSpPr>
          <a:xfrm>
            <a:off x="431814" y="867990"/>
            <a:ext cx="366459" cy="366437"/>
            <a:chOff x="1923675" y="1633650"/>
            <a:chExt cx="436000" cy="435975"/>
          </a:xfrm>
        </p:grpSpPr>
        <p:sp>
          <p:nvSpPr>
            <p:cNvPr id="196" name="Google Shape;196;p2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202" name="Google Shape;202;p2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1146026" y="1767276"/>
            <a:ext cx="7557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«Дополнительный бланк ответов № 2» в листе 2 бланка ответов №2 заполняет организатор в аудитории при выдаче дополнительного бланка ответов №2, вписывая в это поле цифровое значение штрих-кода дополнительного бланка ответов №2 (расположенное под штрих- кодом бланка), который выдаётся участнику ЕГЭ. Поле «Резерв-5» не заполняется.</a:t>
            </a:r>
          </a:p>
          <a:p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При недостатке места для ответов на  бланке ответов № 2 (лист 1 и лист 2) участник ЕГЭ должен попросить  дополнительный бланк ответов №2.  В случае заполнения дополнительного бланка ответов № 2 при незаполненных листах основного бланка ответов № 2, ответы, внесенные в дополнительный бланк ответов № 2, оцениваться не будут.</a:t>
            </a:r>
          </a:p>
          <a:p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Если бланк ответов № 2 (лист1 и лист 2) содержит незаполненные области (за исключением регистрационных полей), то организаторы погашают их следующим образом:  «</a:t>
            </a:r>
            <a:r>
              <a:rPr lang="en-US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Z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».</a:t>
            </a:r>
          </a:p>
        </p:txBody>
      </p:sp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46025" y="530727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Бланк ответов №2</a:t>
            </a:r>
            <a:endParaRPr dirty="0"/>
          </a:p>
        </p:txBody>
      </p:sp>
      <p:grpSp>
        <p:nvGrpSpPr>
          <p:cNvPr id="195" name="Google Shape;195;p20"/>
          <p:cNvGrpSpPr/>
          <p:nvPr/>
        </p:nvGrpSpPr>
        <p:grpSpPr>
          <a:xfrm>
            <a:off x="333623" y="861854"/>
            <a:ext cx="366459" cy="366437"/>
            <a:chOff x="1923675" y="1633650"/>
            <a:chExt cx="436000" cy="435975"/>
          </a:xfrm>
        </p:grpSpPr>
        <p:sp>
          <p:nvSpPr>
            <p:cNvPr id="196" name="Google Shape;196;p2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202" name="Google Shape;202;p2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318465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839346" y="159561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Дополнительный 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865870" y="2701352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ДБО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pic>
        <p:nvPicPr>
          <p:cNvPr id="6" name="Рисунок 5" descr="дбо.PNG"/>
          <p:cNvPicPr>
            <a:picLocks noChangeAspect="1"/>
          </p:cNvPicPr>
          <p:nvPr/>
        </p:nvPicPr>
        <p:blipFill>
          <a:blip r:embed="rId3"/>
          <a:srcRect l="1426" t="1551" r="1594" b="1447"/>
          <a:stretch>
            <a:fillRect/>
          </a:stretch>
        </p:blipFill>
        <p:spPr>
          <a:xfrm>
            <a:off x="394570" y="642224"/>
            <a:ext cx="2741939" cy="3766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3923A7-F8C6-473C-9C26-9B5B4E24302F}"/>
              </a:ext>
            </a:extLst>
          </p:cNvPr>
          <p:cNvSpPr txBox="1"/>
          <p:nvPr/>
        </p:nvSpPr>
        <p:spPr>
          <a:xfrm>
            <a:off x="3865870" y="3048490"/>
            <a:ext cx="3676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Заполнение ДБО №2 организаторами в аудитории на тренировочном экзамене ОБЯЗАТЕЛЬНО.</a:t>
            </a:r>
          </a:p>
        </p:txBody>
      </p:sp>
    </p:spTree>
    <p:extLst>
      <p:ext uri="{BB962C8B-B14F-4D97-AF65-F5344CB8AC3E}">
        <p14:creationId xmlns:p14="http://schemas.microsoft.com/office/powerpoint/2010/main" val="1981843973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581474" y="492988"/>
            <a:ext cx="6593700" cy="727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Дополнительный бланк ответов №2</a:t>
            </a:r>
            <a:endParaRPr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298150" y="977557"/>
            <a:ext cx="4966000" cy="31882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2">
              <a:lnSpc>
                <a:spcPct val="150000"/>
              </a:lnSpc>
            </a:pP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Дополнительный бланк ответов № 2 выдается организатором в аудитории</a:t>
            </a:r>
            <a:b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по требованию участника экзамена </a:t>
            </a: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случае, если недостаточно места на бланке ответов №2 для записи развернутых ответов. </a:t>
            </a:r>
          </a:p>
          <a:p>
            <a:pPr defTabSz="914372">
              <a:lnSpc>
                <a:spcPct val="150000"/>
              </a:lnSpc>
            </a:pP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Поля верхней части бланка («Код региона», «Код предмета» и «Название предмета») </a:t>
            </a:r>
            <a:r>
              <a:rPr lang="ru-RU" sz="11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должны полностью соответствовать информации, указанной</a:t>
            </a:r>
            <a:br>
              <a:rPr lang="ru-RU" sz="1100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1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в бланке ответов № 2. </a:t>
            </a:r>
            <a:endParaRPr lang="ru-RU" altLang="ru-RU" sz="1100" b="1" i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pic>
        <p:nvPicPr>
          <p:cNvPr id="7" name="Рисунок 6" descr="дбо.PNG"/>
          <p:cNvPicPr>
            <a:picLocks noChangeAspect="1"/>
          </p:cNvPicPr>
          <p:nvPr/>
        </p:nvPicPr>
        <p:blipFill>
          <a:blip r:embed="rId3"/>
          <a:srcRect l="1426" t="1551" r="1594" b="1447"/>
          <a:stretch>
            <a:fillRect/>
          </a:stretch>
        </p:blipFill>
        <p:spPr>
          <a:xfrm>
            <a:off x="5345251" y="152019"/>
            <a:ext cx="3528726" cy="4847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711427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882EAB-EA58-4289-AFDE-64BB0F1F07E9}"/>
              </a:ext>
            </a:extLst>
          </p:cNvPr>
          <p:cNvSpPr/>
          <p:nvPr/>
        </p:nvSpPr>
        <p:spPr>
          <a:xfrm>
            <a:off x="228534" y="1913185"/>
            <a:ext cx="85852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Поле «Дополнительный бланк ответов № 2» на БО №2 лист №2 заполняется организатором в аудитории только при выдаче дополнительного бланка ответов № 2.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Организатор в аудитории вносит в Бланк ответов №2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лист 2 цифровое значение </a:t>
            </a: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штрихкода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Дополнительного бланка ответов № 2 лист 3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«Лист» организатор в аудитории при выдаче дополнительного бланка ответов № 2 вносит порядковый номер листа работы участника экзамена, </a:t>
            </a:r>
            <a:r>
              <a:rPr lang="ru-RU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начиная с цифры 3. </a:t>
            </a:r>
          </a:p>
          <a:p>
            <a:pPr algn="just"/>
            <a:endParaRPr lang="ru-RU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дополнительный бланк ответов № 2 не выдавался, то поле «Дополнительный бланк ответов № 2» остается пустым. Поле «Резерв-6» не заполняется. </a:t>
            </a:r>
          </a:p>
          <a:p>
            <a:pPr algn="just"/>
            <a:b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0FC6FBD8-FA1D-4274-9614-F43C02BB10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7" t="1099" r="10282" b="85283"/>
          <a:stretch/>
        </p:blipFill>
        <p:spPr>
          <a:xfrm>
            <a:off x="331536" y="603235"/>
            <a:ext cx="3902813" cy="1060482"/>
          </a:xfrm>
          <a:prstGeom prst="rect">
            <a:avLst/>
          </a:prstGeom>
          <a:ln w="9525">
            <a:solidFill>
              <a:srgbClr val="000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32E05F-44FE-42F1-980C-360D522E20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" r="-1" b="80450"/>
          <a:stretch/>
        </p:blipFill>
        <p:spPr>
          <a:xfrm>
            <a:off x="4407027" y="493936"/>
            <a:ext cx="4641014" cy="1276936"/>
          </a:xfrm>
          <a:prstGeom prst="rect">
            <a:avLst/>
          </a:prstGeom>
          <a:ln w="9525">
            <a:solidFill>
              <a:srgbClr val="000000"/>
            </a:solidFill>
          </a:ln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E3B7793-A528-4458-8B7D-9A15CE113AD1}"/>
              </a:ext>
            </a:extLst>
          </p:cNvPr>
          <p:cNvCxnSpPr/>
          <p:nvPr/>
        </p:nvCxnSpPr>
        <p:spPr>
          <a:xfrm flipH="1" flipV="1">
            <a:off x="3038875" y="1502048"/>
            <a:ext cx="1728192" cy="72008"/>
          </a:xfrm>
          <a:prstGeom prst="straightConnector1">
            <a:avLst/>
          </a:prstGeom>
          <a:ln w="9525">
            <a:solidFill>
              <a:srgbClr val="FF5B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C54FCA-E4CF-4220-9222-3E842A97C9F5}"/>
              </a:ext>
            </a:extLst>
          </p:cNvPr>
          <p:cNvSpPr/>
          <p:nvPr/>
        </p:nvSpPr>
        <p:spPr>
          <a:xfrm>
            <a:off x="4767067" y="1358032"/>
            <a:ext cx="1224136" cy="413912"/>
          </a:xfrm>
          <a:prstGeom prst="rect">
            <a:avLst/>
          </a:prstGeom>
          <a:noFill/>
          <a:ln w="9525"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CA51A-1851-4B25-8A5B-187FF90F25FA}"/>
              </a:ext>
            </a:extLst>
          </p:cNvPr>
          <p:cNvSpPr txBox="1"/>
          <p:nvPr/>
        </p:nvSpPr>
        <p:spPr>
          <a:xfrm>
            <a:off x="8079435" y="1070000"/>
            <a:ext cx="216024" cy="36625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050" dirty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2749448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575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457201" y="518175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dirty="0"/>
              <a:t>Бланк регистрации устного экзамена</a:t>
            </a:r>
            <a:endParaRPr sz="1600"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385602" y="1209932"/>
            <a:ext cx="3543300" cy="20872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Бланк регистрации ЕГЭ по иностранным языкам (раздел «Говорение» заполняется так же, как обычный бланк регистрации.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051" t="1432" r="303" b="837"/>
          <a:stretch>
            <a:fillRect/>
          </a:stretch>
        </p:blipFill>
        <p:spPr>
          <a:xfrm>
            <a:off x="4866573" y="83514"/>
            <a:ext cx="3682147" cy="498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9419740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1146026" y="530727"/>
            <a:ext cx="3405193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Правила заполнения бланков ЕГЭ</a:t>
            </a:r>
            <a:endParaRPr dirty="0"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1146024" y="1660701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>
                <a:latin typeface="Century Gothic" panose="020B0502020202020204" pitchFamily="34" charset="0"/>
              </a:rPr>
              <a:t>Бланки  заполняются </a:t>
            </a:r>
            <a:r>
              <a:rPr lang="ru-RU" sz="1200" dirty="0" err="1">
                <a:latin typeface="Century Gothic" panose="020B0502020202020204" pitchFamily="34" charset="0"/>
              </a:rPr>
              <a:t>гелевой</a:t>
            </a:r>
            <a:r>
              <a:rPr lang="ru-RU" sz="1200" dirty="0">
                <a:latin typeface="Century Gothic" panose="020B0502020202020204" pitchFamily="34" charset="0"/>
              </a:rPr>
              <a:t> ручкой черного цвета.</a:t>
            </a:r>
          </a:p>
          <a:p>
            <a:pPr lvl="0"/>
            <a:r>
              <a:rPr lang="ru-RU" sz="1200" dirty="0">
                <a:latin typeface="Century Gothic" panose="020B0502020202020204" pitchFamily="34" charset="0"/>
              </a:rPr>
              <a:t>Каждая цифра и буква во всех заполняемых полях бланка регистрации, бланка ответов № 1 и верхней части бланка ответов № 2 тщательно копируется из строки с образцами написания символов, расположенной в верхней части бланка регистрации и бланка ответов № 1.  </a:t>
            </a:r>
          </a:p>
          <a:p>
            <a:pPr lvl="0"/>
            <a:r>
              <a:rPr lang="ru-RU" sz="1200" dirty="0">
                <a:latin typeface="Century Gothic" panose="020B0502020202020204" pitchFamily="34" charset="0"/>
              </a:rPr>
              <a:t>Каждое поле в бланках заполняется, начиная с первой позиции (в том числе и поля для занесения фамилии, имени и отчества участника);</a:t>
            </a:r>
          </a:p>
          <a:p>
            <a:pPr lvl="0"/>
            <a:r>
              <a:rPr lang="ru-RU" sz="1200" dirty="0">
                <a:latin typeface="Century Gothic" panose="020B0502020202020204" pitchFamily="34" charset="0"/>
              </a:rPr>
              <a:t>Если участник ЕГЭ не имеет информации для заполнения какого-то конкретного поля, он должен оставить это поле пустым (не делать прочерков).</a:t>
            </a:r>
          </a:p>
          <a:p>
            <a:pPr lvl="0"/>
            <a:r>
              <a:rPr lang="ru-RU" sz="1200" dirty="0">
                <a:latin typeface="Century Gothic" panose="020B0502020202020204" pitchFamily="34" charset="0"/>
              </a:rPr>
              <a:t>При записи ответов необходимо строго следовать инструкциям по выполнению работы (к группе заданий, отдельным заданиям), указанным в КИМ.</a:t>
            </a:r>
          </a:p>
          <a:p>
            <a:pPr lvl="0"/>
            <a:r>
              <a:rPr lang="ru-RU" sz="1200" dirty="0">
                <a:latin typeface="Century Gothic" panose="020B0502020202020204" pitchFamily="34" charset="0"/>
              </a:rPr>
              <a:t>На бланках ответов № 1 и № 2, а также на дополнительном бланке ответов № 2 не должно быть пометок, содержащих информацию о личности участника ЕГЭ.</a:t>
            </a:r>
          </a:p>
        </p:txBody>
      </p:sp>
      <p:grpSp>
        <p:nvGrpSpPr>
          <p:cNvPr id="162" name="Google Shape;162;p18"/>
          <p:cNvGrpSpPr/>
          <p:nvPr/>
        </p:nvGrpSpPr>
        <p:grpSpPr>
          <a:xfrm>
            <a:off x="394993" y="867990"/>
            <a:ext cx="366459" cy="366437"/>
            <a:chOff x="1923675" y="1633650"/>
            <a:chExt cx="436000" cy="435975"/>
          </a:xfrm>
        </p:grpSpPr>
        <p:sp>
          <p:nvSpPr>
            <p:cNvPr id="163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69" name="Google Shape;169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12" name="Рисунок 7" descr="Маленький логотип.png">
            <a:extLst>
              <a:ext uri="{FF2B5EF4-FFF2-40B4-BE49-F238E27FC236}">
                <a16:creationId xmlns:a16="http://schemas.microsoft.com/office/drawing/2014/main" id="{10B103C8-0D96-4B8E-B99D-303805EA35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65" y="494711"/>
            <a:ext cx="1941966" cy="109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685801" y="499125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dirty="0"/>
              <a:t>Бланк регистрации КЕГЭ</a:t>
            </a:r>
            <a:endParaRPr sz="1600"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348781" y="1044234"/>
            <a:ext cx="3543300" cy="20872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средней части бланка регистрации КЕГЭ заполняется поле «Контрольная сумма» после завершения экзамена.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6074615" y="3703019"/>
            <a:ext cx="2342324" cy="218987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DE54A3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pic>
        <p:nvPicPr>
          <p:cNvPr id="8" name="Рисунок 7" descr="бр.PNG"/>
          <p:cNvPicPr>
            <a:picLocks noChangeAspect="1"/>
          </p:cNvPicPr>
          <p:nvPr/>
        </p:nvPicPr>
        <p:blipFill>
          <a:blip r:embed="rId3"/>
          <a:srcRect l="1051" t="1432" r="303" b="837"/>
          <a:stretch>
            <a:fillRect/>
          </a:stretch>
        </p:blipFill>
        <p:spPr>
          <a:xfrm>
            <a:off x="4866573" y="83514"/>
            <a:ext cx="3682147" cy="498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017833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2095419" y="1559428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668293" y="2588709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707507" y="2045402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27" y="3019389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54" y="3872776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38" y="308108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826949" y="505262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Категорически запрещается:</a:t>
            </a:r>
            <a:endParaRPr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685801" y="1259025"/>
            <a:ext cx="7460673" cy="2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41" indent="-285741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Делать в полях бланков, вне полей бланков или в полях, заполненных типографским способом, какие-либо записи и пометки, не относящиеся к содержанию полей бланков; 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41" indent="-285741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Использовать для заполнения бланков цветные ручки вместо черной,  карандаш (даже для черновых записей на бланках), средства для исправления внесенной в бланки информации («корректор», «ластик» и др.). 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5" name="Знак запрета 4"/>
          <p:cNvSpPr/>
          <p:nvPr/>
        </p:nvSpPr>
        <p:spPr>
          <a:xfrm>
            <a:off x="405036" y="718018"/>
            <a:ext cx="368214" cy="343667"/>
          </a:xfrm>
          <a:prstGeom prst="noSmoking">
            <a:avLst/>
          </a:prstGeom>
          <a:solidFill>
            <a:schemeClr val="bg1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082287" y="1983139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Бланк регистрации</a:t>
            </a:r>
            <a:endParaRPr sz="44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4082287" y="3268805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Инструкция по заполнению бланка регистрации условных участников тренировочного экзамена </a:t>
            </a:r>
          </a:p>
          <a:p>
            <a:pPr marL="0" indent="0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для работников ППЭ </a:t>
            </a:r>
            <a:endParaRPr sz="1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6" name="Рисунок 5" descr="бр.PNG"/>
          <p:cNvPicPr>
            <a:picLocks noChangeAspect="1"/>
          </p:cNvPicPr>
          <p:nvPr/>
        </p:nvPicPr>
        <p:blipFill>
          <a:blip r:embed="rId3"/>
          <a:srcRect l="1087" t="1461" r="915" b="1613"/>
          <a:stretch>
            <a:fillRect/>
          </a:stretch>
        </p:blipFill>
        <p:spPr>
          <a:xfrm>
            <a:off x="551144" y="713984"/>
            <a:ext cx="2523995" cy="3476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50D0529A-CDF0-43CC-8E89-71F8B1B05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128" y="503351"/>
            <a:ext cx="2297243" cy="129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685801" y="499125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Бланк регистрации</a:t>
            </a:r>
            <a:endParaRPr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827580" y="1686865"/>
            <a:ext cx="3543300" cy="14426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Чёрно-белый бланк регистрации печатается на белой бумаге. Бланк является машиночитаемой формой и состоит </a:t>
            </a:r>
            <a:r>
              <a:rPr lang="ru-RU" sz="1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из трёх </a:t>
            </a:r>
            <a:r>
              <a:rPr lang="ru-RU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частей:</a:t>
            </a:r>
          </a:p>
          <a:p>
            <a:pPr marL="285741" indent="-285741"/>
            <a:r>
              <a:rPr lang="ru-RU" sz="1400" b="1" dirty="0">
                <a:solidFill>
                  <a:srgbClr val="FFFF99"/>
                </a:solidFill>
                <a:latin typeface="Century Gothic" panose="020B0502020202020204" pitchFamily="34" charset="0"/>
              </a:rPr>
              <a:t>верхней</a:t>
            </a:r>
          </a:p>
          <a:p>
            <a:pPr marL="285741" indent="-285741"/>
            <a:r>
              <a:rPr lang="ru-RU" sz="1400" b="1" dirty="0">
                <a:solidFill>
                  <a:srgbClr val="FF9999"/>
                </a:solidFill>
                <a:latin typeface="Century Gothic" panose="020B0502020202020204" pitchFamily="34" charset="0"/>
              </a:rPr>
              <a:t>средней</a:t>
            </a:r>
          </a:p>
          <a:p>
            <a:pPr marL="285741" indent="-285741"/>
            <a:r>
              <a:rPr lang="ru-RU" sz="1400" b="1" dirty="0">
                <a:solidFill>
                  <a:srgbClr val="99CCFF"/>
                </a:solidFill>
                <a:latin typeface="Century Gothic" panose="020B0502020202020204" pitchFamily="34" charset="0"/>
              </a:rPr>
              <a:t>нижней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10" name="Левая круглая скобка 9"/>
          <p:cNvSpPr/>
          <p:nvPr/>
        </p:nvSpPr>
        <p:spPr>
          <a:xfrm>
            <a:off x="4883727" y="79780"/>
            <a:ext cx="187036" cy="1179247"/>
          </a:xfrm>
          <a:prstGeom prst="leftBracket">
            <a:avLst/>
          </a:prstGeom>
          <a:ln w="28575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sp>
        <p:nvSpPr>
          <p:cNvPr id="15" name="Левая круглая скобка 14"/>
          <p:cNvSpPr/>
          <p:nvPr/>
        </p:nvSpPr>
        <p:spPr>
          <a:xfrm>
            <a:off x="4883728" y="1340429"/>
            <a:ext cx="187037" cy="2566555"/>
          </a:xfrm>
          <a:prstGeom prst="leftBracket">
            <a:avLst/>
          </a:prstGeom>
          <a:ln w="28575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sp>
        <p:nvSpPr>
          <p:cNvPr id="16" name="Левая круглая скобка 15"/>
          <p:cNvSpPr/>
          <p:nvPr/>
        </p:nvSpPr>
        <p:spPr>
          <a:xfrm>
            <a:off x="4892251" y="3988386"/>
            <a:ext cx="178512" cy="1050019"/>
          </a:xfrm>
          <a:prstGeom prst="leftBracket">
            <a:avLst/>
          </a:prstGeom>
          <a:ln w="28575">
            <a:solidFill>
              <a:srgbClr val="8FC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pic>
        <p:nvPicPr>
          <p:cNvPr id="9" name="Рисунок 8" descr="бр.PNG"/>
          <p:cNvPicPr>
            <a:picLocks noChangeAspect="1"/>
          </p:cNvPicPr>
          <p:nvPr/>
        </p:nvPicPr>
        <p:blipFill>
          <a:blip r:embed="rId3"/>
          <a:srcRect l="1051" t="1432" r="303" b="837"/>
          <a:stretch>
            <a:fillRect/>
          </a:stretch>
        </p:blipFill>
        <p:spPr>
          <a:xfrm>
            <a:off x="5093638" y="58888"/>
            <a:ext cx="3682147" cy="498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85105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634811" y="2455648"/>
            <a:ext cx="8325852" cy="24943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Организаторами в аудитории заполняются следующие поля верхней части бланка регистрации условных участников тренировочного экзамена: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региона (если не заполнен автоматизировано)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код образовательной организации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номер и буква класса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ППЭ </a:t>
            </a:r>
            <a:r>
              <a:rPr lang="ru-RU" i="1" dirty="0">
                <a:solidFill>
                  <a:schemeClr val="tx1"/>
                </a:solidFill>
                <a:latin typeface="Century Gothic" panose="020B0502020202020204" pitchFamily="34" charset="0"/>
              </a:rPr>
              <a:t>(если не заполнен автоматизировано)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номер аудитории.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Поля «Код региона», «Код ППЭ», «Код предмета», «Название предмета», «Дата проведения ЕГЭ» заполняются автоматически.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для служебного использования («Резерв-1») не заполняется.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4614" y="0"/>
            <a:ext cx="4425577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Верхняя часть бланка регистрации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430" t="1583" r="743" b="72938"/>
          <a:stretch>
            <a:fillRect/>
          </a:stretch>
        </p:blipFill>
        <p:spPr>
          <a:xfrm>
            <a:off x="688932" y="626303"/>
            <a:ext cx="5899757" cy="1783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48752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часть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0109" y="3805867"/>
            <a:ext cx="7540800" cy="831547"/>
          </a:xfrm>
        </p:spPr>
        <p:txBody>
          <a:bodyPr/>
          <a:lstStyle/>
          <a:p>
            <a:pPr marL="50799" indent="0">
              <a:buNone/>
            </a:pP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В полях средней части бланка регистрации вносятся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данные условных участников ВТМ (РТМ), распределенных в ППЭ.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1" y="17216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4926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493297" y="4150896"/>
            <a:ext cx="8325852" cy="668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/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202" y="0"/>
            <a:ext cx="4057283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Средняя часть бланка регистрации</a:t>
            </a:r>
          </a:p>
        </p:txBody>
      </p:sp>
      <p:sp>
        <p:nvSpPr>
          <p:cNvPr id="13" name="Google Shape;161;p18"/>
          <p:cNvSpPr txBox="1">
            <a:spLocks/>
          </p:cNvSpPr>
          <p:nvPr/>
        </p:nvSpPr>
        <p:spPr>
          <a:xfrm>
            <a:off x="726380" y="3910673"/>
            <a:ext cx="7859685" cy="980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593" indent="-228593" algn="just">
              <a:buClr>
                <a:schemeClr val="tx1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altLang="ru-RU" sz="12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Поле «Контрольная сумма» заполняется только в бланке регистрации после завершении КЕГЭ.</a:t>
            </a:r>
          </a:p>
          <a:p>
            <a:pPr marL="228593" indent="-228593" algn="just">
              <a:buClr>
                <a:schemeClr val="tx1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altLang="ru-RU" sz="1100" dirty="0">
                <a:solidFill>
                  <a:srgbClr val="124057"/>
                </a:solidFill>
                <a:latin typeface="Century Gothic" panose="020B0502020202020204" pitchFamily="34" charset="0"/>
              </a:rPr>
              <a:t>После окончания заполнения бланка регистрации,</a:t>
            </a:r>
            <a:r>
              <a:rPr lang="ru-RU" altLang="ru-RU" sz="1100" b="1" dirty="0">
                <a:solidFill>
                  <a:srgbClr val="124057"/>
                </a:solidFill>
                <a:latin typeface="Century Gothic" panose="020B0502020202020204" pitchFamily="34" charset="0"/>
              </a:rPr>
              <a:t> организатор в аудитории ставит условную подпись участника ВТМ (РТМ) </a:t>
            </a:r>
            <a:r>
              <a:rPr lang="ru-RU" altLang="ru-RU" sz="1100" dirty="0">
                <a:solidFill>
                  <a:srgbClr val="124057"/>
                </a:solidFill>
                <a:latin typeface="Century Gothic" panose="020B0502020202020204" pitchFamily="34" charset="0"/>
              </a:rPr>
              <a:t>в специально отведенном для этого поле.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399" t="41760" r="1062" b="16242"/>
          <a:stretch>
            <a:fillRect/>
          </a:stretch>
        </p:blipFill>
        <p:spPr>
          <a:xfrm>
            <a:off x="1951536" y="742565"/>
            <a:ext cx="5216378" cy="300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370928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Нижняя часть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766" y="2756681"/>
            <a:ext cx="7540800" cy="2144940"/>
          </a:xfrm>
        </p:spPr>
        <p:txBody>
          <a:bodyPr/>
          <a:lstStyle/>
          <a:p>
            <a:r>
              <a:rPr lang="ru-RU" alt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Заполнение полей организатором в аудитории </a:t>
            </a:r>
            <a:r>
              <a:rPr lang="ru-RU" altLang="ru-RU" sz="13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обязательно, если участник ЕГЭ удален </a:t>
            </a:r>
            <a:r>
              <a:rPr lang="ru-RU" alt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 экзамена в связи с нарушением установленного порядка проведения ЕГЭ </a:t>
            </a:r>
            <a:r>
              <a:rPr lang="ru-RU" altLang="ru-RU" sz="13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или не закончил экзамен по уважительной причине.</a:t>
            </a:r>
          </a:p>
          <a:p>
            <a:r>
              <a:rPr lang="ru-RU" alt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 организатора в аудитории заверяется подписью организатора в специально отведенном для этого поле бланка регистрации.</a:t>
            </a:r>
          </a:p>
          <a:p>
            <a:r>
              <a:rPr lang="ru-RU" alt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удаления участника ЕГЭ в штабе ППЭ в зоне видимости камер видеонаблюдения заполняется «Акт об удалении участника ГИА». </a:t>
            </a:r>
            <a:endParaRPr lang="ru-RU" altLang="ru-RU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pic>
        <p:nvPicPr>
          <p:cNvPr id="6" name="Рисунок 5" descr="бр.PNG"/>
          <p:cNvPicPr>
            <a:picLocks noChangeAspect="1"/>
          </p:cNvPicPr>
          <p:nvPr/>
        </p:nvPicPr>
        <p:blipFill>
          <a:blip r:embed="rId3"/>
          <a:srcRect l="2408" t="86622" r="1231" b="1805"/>
          <a:stretch>
            <a:fillRect/>
          </a:stretch>
        </p:blipFill>
        <p:spPr>
          <a:xfrm>
            <a:off x="1552638" y="1687653"/>
            <a:ext cx="6288951" cy="1064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A2805A-4807-4C76-8230-39B50182F7A0}"/>
              </a:ext>
            </a:extLst>
          </p:cNvPr>
          <p:cNvSpPr txBox="1"/>
          <p:nvPr/>
        </p:nvSpPr>
        <p:spPr>
          <a:xfrm>
            <a:off x="4698999" y="727575"/>
            <a:ext cx="444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Удаление участника/досрочное завершение тренировочного экзамена не предусмотрено</a:t>
            </a:r>
          </a:p>
        </p:txBody>
      </p:sp>
    </p:spTree>
    <p:extLst>
      <p:ext uri="{BB962C8B-B14F-4D97-AF65-F5344CB8AC3E}">
        <p14:creationId xmlns:p14="http://schemas.microsoft.com/office/powerpoint/2010/main" val="3279910551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arwick template">
  <a:themeElements>
    <a:clrScheme name="Другая 76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69C090"/>
      </a:hlink>
      <a:folHlink>
        <a:srgbClr val="9BD5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1256</Words>
  <Application>Microsoft Office PowerPoint</Application>
  <PresentationFormat>Экран (16:9)</PresentationFormat>
  <Paragraphs>99</Paragraphs>
  <Slides>21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Roboto Slab</vt:lpstr>
      <vt:lpstr>Arial</vt:lpstr>
      <vt:lpstr>Arial Black</vt:lpstr>
      <vt:lpstr>Century Gothic</vt:lpstr>
      <vt:lpstr>Times New Roman</vt:lpstr>
      <vt:lpstr>Nixie One</vt:lpstr>
      <vt:lpstr>Wingdings</vt:lpstr>
      <vt:lpstr>Courier New</vt:lpstr>
      <vt:lpstr>Warwick template</vt:lpstr>
      <vt:lpstr>Презентация PowerPoint</vt:lpstr>
      <vt:lpstr>Правила заполнения бланков ЕГЭ</vt:lpstr>
      <vt:lpstr>Категорически запрещается:</vt:lpstr>
      <vt:lpstr>Бланк регистрации</vt:lpstr>
      <vt:lpstr>Бланк регистрации</vt:lpstr>
      <vt:lpstr>Презентация PowerPoint</vt:lpstr>
      <vt:lpstr>Средняя часть бланка регистрации</vt:lpstr>
      <vt:lpstr>Презентация PowerPoint</vt:lpstr>
      <vt:lpstr>Нижняя часть бланка регистрации</vt:lpstr>
      <vt:lpstr>Бланк ответов №1</vt:lpstr>
      <vt:lpstr>Презентация PowerPoint</vt:lpstr>
      <vt:lpstr>Бланк ответов №2</vt:lpstr>
      <vt:lpstr>Презентация PowerPoint</vt:lpstr>
      <vt:lpstr>Бланк ответов №2</vt:lpstr>
      <vt:lpstr>Бланк ответов №2</vt:lpstr>
      <vt:lpstr>Дополнительный бланк ответов №2</vt:lpstr>
      <vt:lpstr>Дополнительный бланк ответов №2</vt:lpstr>
      <vt:lpstr>Презентация PowerPoint</vt:lpstr>
      <vt:lpstr>Бланк регистрации устного экзамена</vt:lpstr>
      <vt:lpstr>Бланк регистрации КЕГЭ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Булгун Яндонова</dc:creator>
  <cp:lastModifiedBy>1</cp:lastModifiedBy>
  <cp:revision>110</cp:revision>
  <dcterms:modified xsi:type="dcterms:W3CDTF">2023-03-31T08:25:26Z</dcterms:modified>
</cp:coreProperties>
</file>