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48" r:id="rId1"/>
  </p:sldMasterIdLst>
  <p:notesMasterIdLst>
    <p:notesMasterId r:id="rId26"/>
  </p:notesMasterIdLst>
  <p:sldIdLst>
    <p:sldId id="375" r:id="rId2"/>
    <p:sldId id="430" r:id="rId3"/>
    <p:sldId id="431" r:id="rId4"/>
    <p:sldId id="410" r:id="rId5"/>
    <p:sldId id="411" r:id="rId6"/>
    <p:sldId id="423" r:id="rId7"/>
    <p:sldId id="412" r:id="rId8"/>
    <p:sldId id="413" r:id="rId9"/>
    <p:sldId id="414" r:id="rId10"/>
    <p:sldId id="415" r:id="rId11"/>
    <p:sldId id="416" r:id="rId12"/>
    <p:sldId id="425" r:id="rId13"/>
    <p:sldId id="424" r:id="rId14"/>
    <p:sldId id="417" r:id="rId15"/>
    <p:sldId id="427" r:id="rId16"/>
    <p:sldId id="426" r:id="rId17"/>
    <p:sldId id="418" r:id="rId18"/>
    <p:sldId id="419" r:id="rId19"/>
    <p:sldId id="429" r:id="rId20"/>
    <p:sldId id="428" r:id="rId21"/>
    <p:sldId id="420" r:id="rId22"/>
    <p:sldId id="421" r:id="rId23"/>
    <p:sldId id="422" r:id="rId24"/>
    <p:sldId id="373" r:id="rId25"/>
  </p:sldIdLst>
  <p:sldSz cx="12192000" cy="6858000"/>
  <p:notesSz cx="6670675" cy="9929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187"/>
    <a:srgbClr val="FF0000"/>
    <a:srgbClr val="C24684"/>
    <a:srgbClr val="AED8F4"/>
    <a:srgbClr val="99CDF1"/>
    <a:srgbClr val="842C58"/>
    <a:srgbClr val="993366"/>
    <a:srgbClr val="0A5BBE"/>
    <a:srgbClr val="BC3E7D"/>
    <a:srgbClr val="9E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678" y="96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1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3" name="AutoShape 2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4" name="AutoShape 3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5" name="AutoShape 4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6" name="AutoShape 5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7" name="AutoShape 6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8" name="AutoShape 7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29" name="AutoShape 8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0" name="AutoShape 9"/>
          <p:cNvSpPr>
            <a:spLocks noChangeArrowheads="1"/>
          </p:cNvSpPr>
          <p:nvPr/>
        </p:nvSpPr>
        <p:spPr bwMode="auto">
          <a:xfrm>
            <a:off x="0" y="0"/>
            <a:ext cx="6670675" cy="99298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732" name="Text Box 11"/>
          <p:cNvSpPr txBox="1">
            <a:spLocks noChangeArrowheads="1"/>
          </p:cNvSpPr>
          <p:nvPr/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13325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0163" y="744538"/>
            <a:ext cx="6594475" cy="370998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5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889000" y="4716463"/>
            <a:ext cx="4876800" cy="44561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693" tIns="47160" rIns="90693" bIns="4716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/>
          </a:p>
        </p:txBody>
      </p:sp>
      <p:sp>
        <p:nvSpPr>
          <p:cNvPr id="30735" name="Text Box 14"/>
          <p:cNvSpPr txBox="1">
            <a:spLocks noChangeArrowheads="1"/>
          </p:cNvSpPr>
          <p:nvPr/>
        </p:nvSpPr>
        <p:spPr bwMode="auto">
          <a:xfrm>
            <a:off x="0" y="9434513"/>
            <a:ext cx="2889250" cy="496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144" tIns="46072" rIns="92144" bIns="46072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3779838" y="9434513"/>
            <a:ext cx="2874962" cy="482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693" tIns="47160" rIns="90693" bIns="4716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51122" algn="l"/>
                <a:tab pos="903844" algn="l"/>
                <a:tab pos="1356566" algn="l"/>
                <a:tab pos="1809288" algn="l"/>
                <a:tab pos="2262009" algn="l"/>
                <a:tab pos="2714732" algn="l"/>
                <a:tab pos="3167453" algn="l"/>
                <a:tab pos="3620175" algn="l"/>
                <a:tab pos="4072897" algn="l"/>
                <a:tab pos="4525619" algn="l"/>
                <a:tab pos="4978340" algn="l"/>
                <a:tab pos="5431063" algn="l"/>
                <a:tab pos="5883784" algn="l"/>
                <a:tab pos="6336506" algn="l"/>
                <a:tab pos="6789228" algn="l"/>
                <a:tab pos="7241950" algn="l"/>
                <a:tab pos="7694671" algn="l"/>
                <a:tab pos="8147394" algn="l"/>
                <a:tab pos="8600115" algn="l"/>
                <a:tab pos="9052837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12ACACC-B216-4766-BDD0-CF341F97E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66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D12ACACC-B216-4766-BDD0-CF341F97ECD5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52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50850" algn="l"/>
                <a:tab pos="903288" algn="l"/>
                <a:tab pos="1355725" algn="l"/>
                <a:tab pos="1808163" algn="l"/>
                <a:tab pos="2260600" algn="l"/>
                <a:tab pos="2714625" algn="l"/>
                <a:tab pos="3167063" algn="l"/>
                <a:tab pos="3619500" algn="l"/>
                <a:tab pos="4071938" algn="l"/>
                <a:tab pos="4524375" algn="l"/>
                <a:tab pos="4976813" algn="l"/>
                <a:tab pos="5430838" algn="l"/>
                <a:tab pos="5883275" algn="l"/>
                <a:tab pos="6335713" algn="l"/>
                <a:tab pos="6788150" algn="l"/>
                <a:tab pos="7240588" algn="l"/>
                <a:tab pos="7694613" algn="l"/>
                <a:tab pos="8147050" algn="l"/>
                <a:tab pos="8599488" algn="l"/>
                <a:tab pos="9051925" algn="l"/>
              </a:tabLst>
            </a:pPr>
            <a:fld id="{59E56258-CA55-4F7D-BB90-FDF91237805D}" type="slidenum">
              <a:rPr lang="ru-RU" smtClean="0"/>
              <a:pPr>
                <a:tabLst>
                  <a:tab pos="0" algn="l"/>
                  <a:tab pos="450850" algn="l"/>
                  <a:tab pos="903288" algn="l"/>
                  <a:tab pos="1355725" algn="l"/>
                  <a:tab pos="1808163" algn="l"/>
                  <a:tab pos="2260600" algn="l"/>
                  <a:tab pos="2714625" algn="l"/>
                  <a:tab pos="3167063" algn="l"/>
                  <a:tab pos="3619500" algn="l"/>
                  <a:tab pos="4071938" algn="l"/>
                  <a:tab pos="4524375" algn="l"/>
                  <a:tab pos="4976813" algn="l"/>
                  <a:tab pos="5430838" algn="l"/>
                  <a:tab pos="5883275" algn="l"/>
                  <a:tab pos="6335713" algn="l"/>
                  <a:tab pos="6788150" algn="l"/>
                  <a:tab pos="7240588" algn="l"/>
                  <a:tab pos="7694613" algn="l"/>
                  <a:tab pos="8147050" algn="l"/>
                  <a:tab pos="8599488" algn="l"/>
                  <a:tab pos="9051925" algn="l"/>
                </a:tabLst>
              </a:pPr>
              <a:t>24</a:t>
            </a:fld>
            <a:endParaRPr lang="ru-RU"/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779838" y="9434513"/>
            <a:ext cx="2876550" cy="48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693" tIns="47160" rIns="90693" bIns="4716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EC118C-3FCE-4D0D-A0CB-57FECC0EBADE}" type="slidenum">
              <a:rPr lang="ru-RU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400" y="744538"/>
            <a:ext cx="6619875" cy="3724275"/>
          </a:xfrm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716463"/>
            <a:ext cx="4878388" cy="4459287"/>
          </a:xfrm>
          <a:noFill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20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92073D-1142-4173-8B3B-B2F88CFF550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1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43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1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94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8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DCF83-4203-49A7-B1D6-8A5A407AB0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7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6D20B-3938-4DE9-A35C-D0D39283EFF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74BF9-D796-4270-843C-40B8DD4B258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5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9C109E-C295-4842-85FF-93A8210AEA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07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AE722A-CB3B-4EA8-8FFE-95A99B2E8FB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7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38ABC-F040-4716-AB46-3BFDA6F466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8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6D0820-6EEE-4ADF-A3FA-B01E1C2549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6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7A405-EF4F-47B2-B4A4-B502A6BE363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54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099A8-EDA0-4E3A-BAF6-025840DA0C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09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5C7D1-331A-4354-AC83-B4437732EF1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1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40000"/>
                <a:lumOff val="60000"/>
              </a:schemeClr>
            </a:gs>
            <a:gs pos="14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pPr/>
              <a:t>3/17/2023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30F648B-F7C6-4D88-8F6B-DFFBC6C25C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56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2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709499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60648"/>
            <a:ext cx="242057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7408" y="2636912"/>
            <a:ext cx="11017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«ИНСТРУКЦИЯ ПО ЗАПОЛНЕНИЮ </a:t>
            </a: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ОТЧЕТНОСТИ ППЭ ГИА-11 2023»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E0D138-5D45-4161-A740-F654685AF3ED}"/>
              </a:ext>
            </a:extLst>
          </p:cNvPr>
          <p:cNvSpPr txBox="1"/>
          <p:nvPr/>
        </p:nvSpPr>
        <p:spPr>
          <a:xfrm>
            <a:off x="6904809" y="134941"/>
            <a:ext cx="4968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+mj-lt"/>
                <a:cs typeface="Times New Roman" panose="02020603050405020304" pitchFamily="18" charset="0"/>
              </a:rPr>
              <a:t>ФОРМА ППЭ-13-01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7BE414D-9334-4C63-9AB9-3875D9ABEC6D}"/>
              </a:ext>
            </a:extLst>
          </p:cNvPr>
          <p:cNvGraphicFramePr>
            <a:graphicFrameLocks noGrp="1"/>
          </p:cNvGraphicFramePr>
          <p:nvPr/>
        </p:nvGraphicFramePr>
        <p:xfrm>
          <a:off x="1357273" y="489064"/>
          <a:ext cx="5572180" cy="6410882"/>
        </p:xfrm>
        <a:graphic>
          <a:graphicData uri="http://schemas.openxmlformats.org/drawingml/2006/table">
            <a:tbl>
              <a:tblPr/>
              <a:tblGrid>
                <a:gridCol w="99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52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53"/>
                    </a:ext>
                  </a:extLst>
                </a:gridCol>
                <a:gridCol w="99021">
                  <a:extLst>
                    <a:ext uri="{9D8B030D-6E8A-4147-A177-3AD203B41FA5}">
                      <a16:colId xmlns:a16="http://schemas.microsoft.com/office/drawing/2014/main" val="20054"/>
                    </a:ext>
                  </a:extLst>
                </a:gridCol>
                <a:gridCol w="126025">
                  <a:extLst>
                    <a:ext uri="{9D8B030D-6E8A-4147-A177-3AD203B41FA5}">
                      <a16:colId xmlns:a16="http://schemas.microsoft.com/office/drawing/2014/main" val="20055"/>
                    </a:ext>
                  </a:extLst>
                </a:gridCol>
              </a:tblGrid>
              <a:tr h="237846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(регион)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(код МСУ)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(код ППЭ)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5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(предмет)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(дата экз.: число-месяц-год)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891"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107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251">
                <a:tc gridSpan="48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Протокол проведения ЕГЭ в ППЭ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ППЭ-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13-01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333">
                <a:tc gridSpan="48"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(наименование формы)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t"/>
                      <a:r>
                        <a:rPr lang="ru-RU" sz="5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(код формы)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107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934">
                <a:tc gridSpan="56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 Экзаменационные материалы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867">
                <a:tc gridSpan="50"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Получено/имеется в ППЭ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Спецпакетов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 5 ЭМ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02. Индивидуальных комплектов (шрифт Брайля)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03. Дополнительных бланков ответов №2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8107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04. Дополнительных бланков ответов № 2, распечатанных в день экзамена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107"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Выдано в аудитории ППЭ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05.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Спецпакетов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 5 ЭМ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06. Индивидуальных комплектов (шрифт Брайля)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07. Дополнительных бланков ответов №2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08. Листов бумаги для черновиков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Использовано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09. Использовано КИМ (получено от участников экзамена)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10. Использовано КИМ (шрифт Брайля, получено от участников экзамена)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27959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 Использовано листов бумаги для черновиков (получено от участников экзамена)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0134">
                <a:tc gridSpan="50"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 использовано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шт.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12.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Спецпакетов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по 5 ЭМ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13. Дополнительных бланков ответов №2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14. Листов бумаги для черновиков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15. Индивидуальных комплектов (шрифт Брайля)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16. Заменено индивидуальных комплектов (брак, испорченные и т.п.)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10134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17. Индивидуальные комплекты (не вскрыты)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63979"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C0CC258-5718-49DA-8054-42B6424BF369}"/>
              </a:ext>
            </a:extLst>
          </p:cNvPr>
          <p:cNvCxnSpPr>
            <a:cxnSpLocks/>
          </p:cNvCxnSpPr>
          <p:nvPr/>
        </p:nvCxnSpPr>
        <p:spPr>
          <a:xfrm flipV="1">
            <a:off x="6980513" y="1302105"/>
            <a:ext cx="1019746" cy="9458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DEF88C7-FA88-442D-BCA8-FAC9F7B09739}"/>
              </a:ext>
            </a:extLst>
          </p:cNvPr>
          <p:cNvSpPr/>
          <p:nvPr/>
        </p:nvSpPr>
        <p:spPr>
          <a:xfrm>
            <a:off x="8184232" y="631386"/>
            <a:ext cx="2952328" cy="1008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Предназначено для Бумажной технологии, заполняется в том случае, если участник экзамена сдает экзамен в ППЭ на дому.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A544515B-C3DD-4BFD-A70C-36860686C2BD}"/>
              </a:ext>
            </a:extLst>
          </p:cNvPr>
          <p:cNvCxnSpPr>
            <a:cxnSpLocks/>
          </p:cNvCxnSpPr>
          <p:nvPr/>
        </p:nvCxnSpPr>
        <p:spPr>
          <a:xfrm flipV="1">
            <a:off x="6948462" y="2276872"/>
            <a:ext cx="1019746" cy="5040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18006DB-7456-4C48-858D-ADA638874EEC}"/>
              </a:ext>
            </a:extLst>
          </p:cNvPr>
          <p:cNvSpPr/>
          <p:nvPr/>
        </p:nvSpPr>
        <p:spPr>
          <a:xfrm>
            <a:off x="8184232" y="1775025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подготовленных в ППЭ до дня экзамена.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A6C070D-D524-4912-9226-4142E9C9B05B}"/>
              </a:ext>
            </a:extLst>
          </p:cNvPr>
          <p:cNvCxnSpPr>
            <a:cxnSpLocks/>
          </p:cNvCxnSpPr>
          <p:nvPr/>
        </p:nvCxnSpPr>
        <p:spPr>
          <a:xfrm>
            <a:off x="6948462" y="2996952"/>
            <a:ext cx="88635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45B2249-BBC3-4A15-AC69-182B3DA2132A}"/>
              </a:ext>
            </a:extLst>
          </p:cNvPr>
          <p:cNvSpPr/>
          <p:nvPr/>
        </p:nvSpPr>
        <p:spPr>
          <a:xfrm>
            <a:off x="8184232" y="2689697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распечатанных в ППЭ в день экзамена в случае нехватки ранее подготовленных.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C9A2D3D-8D5F-4B8B-817C-11043E4837CE}"/>
              </a:ext>
            </a:extLst>
          </p:cNvPr>
          <p:cNvSpPr/>
          <p:nvPr/>
        </p:nvSpPr>
        <p:spPr>
          <a:xfrm>
            <a:off x="8187205" y="3635412"/>
            <a:ext cx="2952328" cy="7888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 количество материалов, выданных в аудитории ППЭ в день экзамена.</a:t>
            </a:r>
          </a:p>
        </p:txBody>
      </p:sp>
      <p:sp>
        <p:nvSpPr>
          <p:cNvPr id="29" name="Правая фигурная скобка 28">
            <a:extLst>
              <a:ext uri="{FF2B5EF4-FFF2-40B4-BE49-F238E27FC236}">
                <a16:creationId xmlns:a16="http://schemas.microsoft.com/office/drawing/2014/main" id="{90E3573B-44D7-4899-AD1B-8ECD67B22ED5}"/>
              </a:ext>
            </a:extLst>
          </p:cNvPr>
          <p:cNvSpPr/>
          <p:nvPr/>
        </p:nvSpPr>
        <p:spPr>
          <a:xfrm>
            <a:off x="6980513" y="3861048"/>
            <a:ext cx="195607" cy="432045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73A7C73-648E-412F-90E9-B577B4AD98BB}"/>
              </a:ext>
            </a:extLst>
          </p:cNvPr>
          <p:cNvCxnSpPr>
            <a:stCxn id="29" idx="1"/>
          </p:cNvCxnSpPr>
          <p:nvPr/>
        </p:nvCxnSpPr>
        <p:spPr>
          <a:xfrm>
            <a:off x="7176120" y="4077071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2" name="Правая фигурная скобка 31">
            <a:extLst>
              <a:ext uri="{FF2B5EF4-FFF2-40B4-BE49-F238E27FC236}">
                <a16:creationId xmlns:a16="http://schemas.microsoft.com/office/drawing/2014/main" id="{E6E5F539-FA69-4599-8729-CB4EE4EC403C}"/>
              </a:ext>
            </a:extLst>
          </p:cNvPr>
          <p:cNvSpPr/>
          <p:nvPr/>
        </p:nvSpPr>
        <p:spPr>
          <a:xfrm>
            <a:off x="7032597" y="4483374"/>
            <a:ext cx="195607" cy="78886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14CACE7-1D08-47AD-AAFA-68B13BA3E2FA}"/>
              </a:ext>
            </a:extLst>
          </p:cNvPr>
          <p:cNvSpPr/>
          <p:nvPr/>
        </p:nvSpPr>
        <p:spPr>
          <a:xfrm>
            <a:off x="8184232" y="4550084"/>
            <a:ext cx="2952328" cy="9243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полученных от участников экзамена по окончании его проведения.</a:t>
            </a:r>
          </a:p>
        </p:txBody>
      </p:sp>
      <p:sp>
        <p:nvSpPr>
          <p:cNvPr id="34" name="Правая фигурная скобка 33">
            <a:extLst>
              <a:ext uri="{FF2B5EF4-FFF2-40B4-BE49-F238E27FC236}">
                <a16:creationId xmlns:a16="http://schemas.microsoft.com/office/drawing/2014/main" id="{7C3A9E8B-D5C3-4F6C-8BD7-E507C260959A}"/>
              </a:ext>
            </a:extLst>
          </p:cNvPr>
          <p:cNvSpPr/>
          <p:nvPr/>
        </p:nvSpPr>
        <p:spPr>
          <a:xfrm>
            <a:off x="6980513" y="5474480"/>
            <a:ext cx="247691" cy="1216366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3007CF2-7F71-488F-B54F-C17C58608BEE}"/>
              </a:ext>
            </a:extLst>
          </p:cNvPr>
          <p:cNvSpPr/>
          <p:nvPr/>
        </p:nvSpPr>
        <p:spPr>
          <a:xfrm>
            <a:off x="8184232" y="5600282"/>
            <a:ext cx="2952328" cy="121309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которые остались не использованными в день проведения экзамена, в том числе количество материалов, выданных в аудитории и возвращенных организаторами неиспользованными.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9F7EA8CE-3AFC-46C4-90D7-902E17F23C85}"/>
              </a:ext>
            </a:extLst>
          </p:cNvPr>
          <p:cNvCxnSpPr/>
          <p:nvPr/>
        </p:nvCxnSpPr>
        <p:spPr>
          <a:xfrm>
            <a:off x="7228204" y="4866298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FA7FA35F-E65A-4B52-9A83-2FAD13F46C71}"/>
              </a:ext>
            </a:extLst>
          </p:cNvPr>
          <p:cNvCxnSpPr/>
          <p:nvPr/>
        </p:nvCxnSpPr>
        <p:spPr>
          <a:xfrm>
            <a:off x="7228204" y="6082663"/>
            <a:ext cx="86409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1A27AD9-DD32-4A49-88F0-36EBA1FB8A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403881"/>
              </p:ext>
            </p:extLst>
          </p:nvPr>
        </p:nvGraphicFramePr>
        <p:xfrm>
          <a:off x="1199456" y="260648"/>
          <a:ext cx="5715072" cy="6500831"/>
        </p:xfrm>
        <a:graphic>
          <a:graphicData uri="http://schemas.openxmlformats.org/drawingml/2006/table">
            <a:tbl>
              <a:tblPr/>
              <a:tblGrid>
                <a:gridCol w="101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52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53"/>
                    </a:ext>
                  </a:extLst>
                </a:gridCol>
                <a:gridCol w="101451">
                  <a:extLst>
                    <a:ext uri="{9D8B030D-6E8A-4147-A177-3AD203B41FA5}">
                      <a16:colId xmlns:a16="http://schemas.microsoft.com/office/drawing/2014/main" val="20054"/>
                    </a:ext>
                  </a:extLst>
                </a:gridCol>
                <a:gridCol w="135267">
                  <a:extLst>
                    <a:ext uri="{9D8B030D-6E8A-4147-A177-3AD203B41FA5}">
                      <a16:colId xmlns:a16="http://schemas.microsoft.com/office/drawing/2014/main" val="20055"/>
                    </a:ext>
                  </a:extLst>
                </a:gridCol>
              </a:tblGrid>
              <a:tr h="410307">
                <a:tc gridSpan="50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 Участники экзамена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18. Распределены в аудитории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19. Не явились на экзамен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20. Удалены в связи с нарушением порядка проведения ГИА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21. Досрочно завершили экзамен по объективным причинам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22. Обнаружена ошибка в персональных данных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346">
                <a:tc gridSpan="49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23. Подали апелляцию о нарушении порядка проведения ГИА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539"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4064">
                <a:tc gridSpan="32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 Работники ППЭ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назначено в ППЭ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не явилось в ППЭ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распределено в аудитории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346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24. Организаторы в аудитории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346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25. Организаторы вне аудитории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346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26. Технические специалисты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8669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27. Технические специалисты по видеонаблюдению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346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28. Ассистенты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346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29. Медицинские работники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9335"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5303">
                <a:tc gridSpan="31"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 Общественные наблюдатели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0743"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7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9346">
                <a:tc gridSpan="27"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Руководитель ППЭ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7"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Член(ы) ГЭК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934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9335">
                <a:tc gridSpan="12">
                  <a:txBody>
                    <a:bodyPr/>
                    <a:lstStyle/>
                    <a:p>
                      <a:pPr algn="ctr" fontAlgn="t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(подпись)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(ФИО)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(подпись)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(ФИО)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9346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 Cyr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9346"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(подпись)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3"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(ФИО)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9346"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7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B09A200-1C40-4D07-817F-17A452E881C2}"/>
              </a:ext>
            </a:extLst>
          </p:cNvPr>
          <p:cNvSpPr/>
          <p:nvPr/>
        </p:nvSpPr>
        <p:spPr>
          <a:xfrm>
            <a:off x="7032104" y="692696"/>
            <a:ext cx="216024" cy="136815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F5EDD21-42BC-44D4-8F37-A3D4870DA8AA}"/>
              </a:ext>
            </a:extLst>
          </p:cNvPr>
          <p:cNvSpPr/>
          <p:nvPr/>
        </p:nvSpPr>
        <p:spPr>
          <a:xfrm>
            <a:off x="7608168" y="692696"/>
            <a:ext cx="2664296" cy="13681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Указываются сведения об участниках экзамена в ППЭ.</a:t>
            </a:r>
          </a:p>
        </p:txBody>
      </p:sp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C0E57639-51ED-4DA7-9124-B2F24762C417}"/>
              </a:ext>
            </a:extLst>
          </p:cNvPr>
          <p:cNvSpPr/>
          <p:nvPr/>
        </p:nvSpPr>
        <p:spPr>
          <a:xfrm>
            <a:off x="7032104" y="2996952"/>
            <a:ext cx="216024" cy="208823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0A3B636-6931-4466-9210-6DBC4D9A360D}"/>
              </a:ext>
            </a:extLst>
          </p:cNvPr>
          <p:cNvSpPr/>
          <p:nvPr/>
        </p:nvSpPr>
        <p:spPr>
          <a:xfrm>
            <a:off x="7608168" y="3068960"/>
            <a:ext cx="2664296" cy="18722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Отражаются количественные показатели по работникам ППЭ.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Столбцы «назначено в ППЭ» и «распределено в аудитории» заполняются автоматически.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Столбец «не явилось в ППЭ» заполняется руководителем ППЭ.</a:t>
            </a:r>
          </a:p>
        </p:txBody>
      </p:sp>
    </p:spTree>
    <p:extLst>
      <p:ext uri="{BB962C8B-B14F-4D97-AF65-F5344CB8AC3E}">
        <p14:creationId xmlns:p14="http://schemas.microsoft.com/office/powerpoint/2010/main" val="20957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4FB50B-6C84-4125-9BB6-45B31873F434}"/>
              </a:ext>
            </a:extLst>
          </p:cNvPr>
          <p:cNvSpPr txBox="1"/>
          <p:nvPr/>
        </p:nvSpPr>
        <p:spPr>
          <a:xfrm>
            <a:off x="7608168" y="1052736"/>
            <a:ext cx="367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j-lt"/>
                <a:cs typeface="Times New Roman" panose="02020603050405020304" pitchFamily="18" charset="0"/>
              </a:rPr>
              <a:t>ФОРМА ППЭ-13-01-К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74A8E31-CA3A-4AFC-95B9-C9B470FB77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248834"/>
              </p:ext>
            </p:extLst>
          </p:nvPr>
        </p:nvGraphicFramePr>
        <p:xfrm>
          <a:off x="2351584" y="153018"/>
          <a:ext cx="4680520" cy="655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9" name="Worksheet" r:id="rId3" imgW="6438916" imgH="9544178" progId="Excel.Sheet.12">
                  <p:embed/>
                </p:oleObj>
              </mc:Choice>
              <mc:Fallback>
                <p:oleObj name="Worksheet" r:id="rId3" imgW="6438916" imgH="954417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1584" y="153018"/>
                        <a:ext cx="4680520" cy="655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76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6A26FD0-7107-4790-90A6-8041B81E70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846537"/>
              </p:ext>
            </p:extLst>
          </p:nvPr>
        </p:nvGraphicFramePr>
        <p:xfrm>
          <a:off x="1847528" y="139539"/>
          <a:ext cx="5256584" cy="6578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Worksheet" r:id="rId3" imgW="6438916" imgH="8058150" progId="Excel.Sheet.12">
                  <p:embed/>
                </p:oleObj>
              </mc:Choice>
              <mc:Fallback>
                <p:oleObj name="Worksheet" r:id="rId3" imgW="6438916" imgH="80581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7528" y="139539"/>
                        <a:ext cx="5256584" cy="6578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8412DDC-D506-477B-8773-86672ADFB0A2}"/>
              </a:ext>
            </a:extLst>
          </p:cNvPr>
          <p:cNvSpPr txBox="1"/>
          <p:nvPr/>
        </p:nvSpPr>
        <p:spPr>
          <a:xfrm>
            <a:off x="6888088" y="1196752"/>
            <a:ext cx="4968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j-lt"/>
                <a:cs typeface="Times New Roman" panose="02020603050405020304" pitchFamily="18" charset="0"/>
              </a:rPr>
              <a:t>ФОРМА ППЭ-13-01-У</a:t>
            </a:r>
          </a:p>
        </p:txBody>
      </p:sp>
    </p:spTree>
    <p:extLst>
      <p:ext uri="{BB962C8B-B14F-4D97-AF65-F5344CB8AC3E}">
        <p14:creationId xmlns:p14="http://schemas.microsoft.com/office/powerpoint/2010/main" val="18568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alpha val="0"/>
                <a:lumMod val="87000"/>
                <a:lumOff val="13000"/>
              </a:schemeClr>
            </a:gs>
            <a:gs pos="14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0EB917-FF8E-4932-B554-08AE5CDCB999}"/>
              </a:ext>
            </a:extLst>
          </p:cNvPr>
          <p:cNvSpPr txBox="1"/>
          <p:nvPr/>
        </p:nvSpPr>
        <p:spPr>
          <a:xfrm>
            <a:off x="7860052" y="127375"/>
            <a:ext cx="4968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+mj-lt"/>
                <a:cs typeface="Times New Roman" panose="02020603050405020304" pitchFamily="18" charset="0"/>
              </a:rPr>
              <a:t>ФОРМА ППЭ-13-02-МАШ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1EFC75E-518D-4B32-8255-9C28EEFFD3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535687"/>
              </p:ext>
            </p:extLst>
          </p:nvPr>
        </p:nvGraphicFramePr>
        <p:xfrm>
          <a:off x="119623" y="548680"/>
          <a:ext cx="8473019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Worksheet" r:id="rId3" imgW="10296337" imgH="7000939" progId="Excel.Sheet.12">
                  <p:embed/>
                </p:oleObj>
              </mc:Choice>
              <mc:Fallback>
                <p:oleObj name="Worksheet" r:id="rId3" imgW="10296337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623" y="548680"/>
                        <a:ext cx="8473019" cy="576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D4A860-F3F8-4767-BF56-4FA6633C273C}"/>
              </a:ext>
            </a:extLst>
          </p:cNvPr>
          <p:cNvSpPr/>
          <p:nvPr/>
        </p:nvSpPr>
        <p:spPr>
          <a:xfrm>
            <a:off x="839416" y="2348880"/>
            <a:ext cx="3384376" cy="216024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7700310-FEC0-4681-932A-67F1BD311EBF}"/>
              </a:ext>
            </a:extLst>
          </p:cNvPr>
          <p:cNvSpPr/>
          <p:nvPr/>
        </p:nvSpPr>
        <p:spPr>
          <a:xfrm>
            <a:off x="8760296" y="620688"/>
            <a:ext cx="3168065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ЭМ, принятых руководителем ППЭ от организатора в аудитории отдельно по типам: бланк регистрации, бланк ответов №1, бланк ответов №2 лист 1, бланк ответов №2 лист 2 , ДБО №2 и КИМ.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55C64E7-5519-4AE5-889A-318E5E861DF4}"/>
              </a:ext>
            </a:extLst>
          </p:cNvPr>
          <p:cNvSpPr/>
          <p:nvPr/>
        </p:nvSpPr>
        <p:spPr>
          <a:xfrm>
            <a:off x="4232666" y="2348879"/>
            <a:ext cx="2295382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1E232B3-9277-43A0-9036-3DA2D7754FEE}"/>
              </a:ext>
            </a:extLst>
          </p:cNvPr>
          <p:cNvCxnSpPr/>
          <p:nvPr/>
        </p:nvCxnSpPr>
        <p:spPr>
          <a:xfrm>
            <a:off x="2567608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1448B28-1CB9-4AAA-889C-6A8FD03492EF}"/>
              </a:ext>
            </a:extLst>
          </p:cNvPr>
          <p:cNvCxnSpPr/>
          <p:nvPr/>
        </p:nvCxnSpPr>
        <p:spPr>
          <a:xfrm>
            <a:off x="5375920" y="2564902"/>
            <a:ext cx="0" cy="864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74341E07-D5BF-4C6B-A658-7C8105D36374}"/>
              </a:ext>
            </a:extLst>
          </p:cNvPr>
          <p:cNvSpPr/>
          <p:nvPr/>
        </p:nvSpPr>
        <p:spPr>
          <a:xfrm>
            <a:off x="8280432" y="1052736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1FB36A6E-0D58-463A-A01F-D26FF0661669}"/>
              </a:ext>
            </a:extLst>
          </p:cNvPr>
          <p:cNvSpPr/>
          <p:nvPr/>
        </p:nvSpPr>
        <p:spPr>
          <a:xfrm>
            <a:off x="5195609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3570DBB-F1B5-4A28-9B77-382BD4AE3379}"/>
              </a:ext>
            </a:extLst>
          </p:cNvPr>
          <p:cNvSpPr/>
          <p:nvPr/>
        </p:nvSpPr>
        <p:spPr>
          <a:xfrm>
            <a:off x="2387591" y="346105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4D113CBC-B552-4242-A00F-E61173979D7D}"/>
              </a:ext>
            </a:extLst>
          </p:cNvPr>
          <p:cNvSpPr/>
          <p:nvPr/>
        </p:nvSpPr>
        <p:spPr>
          <a:xfrm>
            <a:off x="8280431" y="3101018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8CF3B1E-2123-423C-9D4D-272DC73D1C70}"/>
              </a:ext>
            </a:extLst>
          </p:cNvPr>
          <p:cNvSpPr/>
          <p:nvPr/>
        </p:nvSpPr>
        <p:spPr>
          <a:xfrm>
            <a:off x="8760296" y="2442373"/>
            <a:ext cx="3168065" cy="15121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Проставляется количество участников: количество распределенных в аудиторию участников заполняется автоматически, количество не явившихся участников, удаленных за нарушение Порядка, не завершивших экзамен по объективным причинам проставляется руководителем ППЭ.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780E791-B598-4905-AF21-D4F55AA0B15E}"/>
              </a:ext>
            </a:extLst>
          </p:cNvPr>
          <p:cNvSpPr/>
          <p:nvPr/>
        </p:nvSpPr>
        <p:spPr>
          <a:xfrm>
            <a:off x="401004" y="4941167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A6D2410-04B7-42EE-ACA3-AEA9F4410DE4}"/>
              </a:ext>
            </a:extLst>
          </p:cNvPr>
          <p:cNvSpPr/>
          <p:nvPr/>
        </p:nvSpPr>
        <p:spPr>
          <a:xfrm>
            <a:off x="863601" y="5013176"/>
            <a:ext cx="5664447" cy="216023"/>
          </a:xfrm>
          <a:prstGeom prst="rect">
            <a:avLst/>
          </a:prstGeom>
          <a:solidFill>
            <a:schemeClr val="lt1">
              <a:alpha val="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F8D38F7-4EA1-40C8-9C7C-F022CCAE2D2A}"/>
              </a:ext>
            </a:extLst>
          </p:cNvPr>
          <p:cNvSpPr/>
          <p:nvPr/>
        </p:nvSpPr>
        <p:spPr>
          <a:xfrm>
            <a:off x="8283891" y="4941167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57358FA-FEBB-406E-893F-B87E057FE3ED}"/>
              </a:ext>
            </a:extLst>
          </p:cNvPr>
          <p:cNvSpPr/>
          <p:nvPr/>
        </p:nvSpPr>
        <p:spPr>
          <a:xfrm>
            <a:off x="8760296" y="4214987"/>
            <a:ext cx="3168065" cy="23042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общее количество материалов, полученных от участников экзамена (сумма строк на странице), а также общее количество участников (по каждой категории отдельно). Общее количество распределенных в аудитории заполняется автоматически.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если форма состоит из двух и более листов, то просчитывается и указывается общее количество материалов (участников) на каждом листе отдельно.</a:t>
            </a:r>
          </a:p>
        </p:txBody>
      </p:sp>
    </p:spTree>
    <p:extLst>
      <p:ext uri="{BB962C8B-B14F-4D97-AF65-F5344CB8AC3E}">
        <p14:creationId xmlns:p14="http://schemas.microsoft.com/office/powerpoint/2010/main" val="20747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F0D739-283B-4279-B46B-37804615EE0B}"/>
              </a:ext>
            </a:extLst>
          </p:cNvPr>
          <p:cNvSpPr txBox="1"/>
          <p:nvPr/>
        </p:nvSpPr>
        <p:spPr>
          <a:xfrm>
            <a:off x="1271464" y="110473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+mj-lt"/>
                <a:cs typeface="Times New Roman" panose="02020603050405020304" pitchFamily="18" charset="0"/>
              </a:rPr>
              <a:t>ФОРМА ППЭ-13-03-К-МАШ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E9B1F43-23A8-4A74-B30E-2E1FB1328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863728"/>
              </p:ext>
            </p:extLst>
          </p:nvPr>
        </p:nvGraphicFramePr>
        <p:xfrm>
          <a:off x="335360" y="510583"/>
          <a:ext cx="9937104" cy="631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3" name="Worksheet" r:id="rId3" imgW="10886943" imgH="7000939" progId="Excel.Sheet.12">
                  <p:embed/>
                </p:oleObj>
              </mc:Choice>
              <mc:Fallback>
                <p:oleObj name="Worksheet" r:id="rId3" imgW="10886943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360" y="510583"/>
                        <a:ext cx="9937104" cy="631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35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6EF7166-98A4-43A3-AF81-1F22544A80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883011"/>
              </p:ext>
            </p:extLst>
          </p:nvPr>
        </p:nvGraphicFramePr>
        <p:xfrm>
          <a:off x="551384" y="476672"/>
          <a:ext cx="8640960" cy="5886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7" name="Worksheet" r:id="rId3" imgW="10277471" imgH="7000939" progId="Excel.Sheet.12">
                  <p:embed/>
                </p:oleObj>
              </mc:Choice>
              <mc:Fallback>
                <p:oleObj name="Worksheet" r:id="rId3" imgW="10277471" imgH="70009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384" y="476672"/>
                        <a:ext cx="8640960" cy="5886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B25A30-DFFA-44A6-8A84-39E77B2764EA}"/>
              </a:ext>
            </a:extLst>
          </p:cNvPr>
          <p:cNvSpPr txBox="1"/>
          <p:nvPr/>
        </p:nvSpPr>
        <p:spPr>
          <a:xfrm>
            <a:off x="1965894" y="94672"/>
            <a:ext cx="41044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+mj-lt"/>
                <a:cs typeface="Times New Roman" panose="02020603050405020304" pitchFamily="18" charset="0"/>
              </a:rPr>
              <a:t>ФОРМА ППЭ-13-03-У-МАШ</a:t>
            </a:r>
          </a:p>
        </p:txBody>
      </p:sp>
    </p:spTree>
    <p:extLst>
      <p:ext uri="{BB962C8B-B14F-4D97-AF65-F5344CB8AC3E}">
        <p14:creationId xmlns:p14="http://schemas.microsoft.com/office/powerpoint/2010/main" val="28451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DD3744-8841-4D9C-A716-B679BCD8F019}"/>
              </a:ext>
            </a:extLst>
          </p:cNvPr>
          <p:cNvSpPr txBox="1"/>
          <p:nvPr/>
        </p:nvSpPr>
        <p:spPr>
          <a:xfrm>
            <a:off x="6634605" y="386935"/>
            <a:ext cx="49685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+mj-lt"/>
                <a:cs typeface="Times New Roman" panose="02020603050405020304" pitchFamily="18" charset="0"/>
              </a:rPr>
              <a:t>ФОРМА ППЭ-14-01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0248E9F-CC48-4101-B4C3-0207D3FCF0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204030"/>
              </p:ext>
            </p:extLst>
          </p:nvPr>
        </p:nvGraphicFramePr>
        <p:xfrm>
          <a:off x="1055440" y="476672"/>
          <a:ext cx="5905500" cy="536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Worksheet" r:id="rId3" imgW="5905676" imgH="5362725" progId="Excel.Sheet.12">
                  <p:embed/>
                </p:oleObj>
              </mc:Choice>
              <mc:Fallback>
                <p:oleObj name="Worksheet" r:id="rId3" imgW="5905676" imgH="53627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440" y="476672"/>
                        <a:ext cx="5905500" cy="536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374E4F6F-26A5-4741-92B3-6C028EE36E03}"/>
              </a:ext>
            </a:extLst>
          </p:cNvPr>
          <p:cNvSpPr/>
          <p:nvPr/>
        </p:nvSpPr>
        <p:spPr>
          <a:xfrm>
            <a:off x="7032104" y="1340768"/>
            <a:ext cx="216024" cy="1368152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31E899-77C4-495A-96AE-4A0E87075761}"/>
              </a:ext>
            </a:extLst>
          </p:cNvPr>
          <p:cNvSpPr/>
          <p:nvPr/>
        </p:nvSpPr>
        <p:spPr>
          <a:xfrm>
            <a:off x="7498701" y="1157537"/>
            <a:ext cx="4104456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который член ГЭК передает руководителю ППЭ в день проведения экзамена.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1.3.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ДБО №2, напечатанных на станции авторизации в день накануне экзамена,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1.4.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упаковочных материалов, переданных в ППЭ, пункт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1.6.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носитель информации 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флеш-накомитель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F0DD8009-5A21-4751-B8D7-32101B87077E}"/>
              </a:ext>
            </a:extLst>
          </p:cNvPr>
          <p:cNvSpPr/>
          <p:nvPr/>
        </p:nvSpPr>
        <p:spPr>
          <a:xfrm>
            <a:off x="6960940" y="2852936"/>
            <a:ext cx="287188" cy="813573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8BDF2A-E01D-4B61-8110-94D5DABB49F2}"/>
              </a:ext>
            </a:extLst>
          </p:cNvPr>
          <p:cNvSpPr/>
          <p:nvPr/>
        </p:nvSpPr>
        <p:spPr>
          <a:xfrm>
            <a:off x="7505594" y="2895024"/>
            <a:ext cx="4104456" cy="8135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2.1.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ВДП с упакованными в них после сканирования бланками, полученными от участников экзамена: бланк регистрации, БО №1, БО № лист 1 и БО №2 лист 2, использованные ДБО №2.</a:t>
            </a:r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4465B3C1-9472-412C-9A41-621F5AC94EF6}"/>
              </a:ext>
            </a:extLst>
          </p:cNvPr>
          <p:cNvSpPr/>
          <p:nvPr/>
        </p:nvSpPr>
        <p:spPr>
          <a:xfrm>
            <a:off x="6960940" y="3933056"/>
            <a:ext cx="215180" cy="720080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1E0B5A-6BD0-4AD3-AAF5-96A1AE94705C}"/>
              </a:ext>
            </a:extLst>
          </p:cNvPr>
          <p:cNvSpPr/>
          <p:nvPr/>
        </p:nvSpPr>
        <p:spPr>
          <a:xfrm>
            <a:off x="7505594" y="3861908"/>
            <a:ext cx="4104456" cy="8135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2.3 и 2.6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комплектов, в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2.5.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листов бумаги для черновиков.</a:t>
            </a:r>
          </a:p>
        </p:txBody>
      </p:sp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84CD0E7D-33A9-4E2A-929A-832FE1841119}"/>
              </a:ext>
            </a:extLst>
          </p:cNvPr>
          <p:cNvSpPr/>
          <p:nvPr/>
        </p:nvSpPr>
        <p:spPr>
          <a:xfrm>
            <a:off x="6960940" y="4869160"/>
            <a:ext cx="287188" cy="970087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5B5C2F1-79A0-4DF5-8969-6383B3FE0C4E}"/>
              </a:ext>
            </a:extLst>
          </p:cNvPr>
          <p:cNvSpPr/>
          <p:nvPr/>
        </p:nvSpPr>
        <p:spPr>
          <a:xfrm>
            <a:off x="7505594" y="4869160"/>
            <a:ext cx="4135022" cy="9700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количество неиспользованных на экзамене материалов.</a:t>
            </a:r>
          </a:p>
        </p:txBody>
      </p:sp>
    </p:spTree>
    <p:extLst>
      <p:ext uri="{BB962C8B-B14F-4D97-AF65-F5344CB8AC3E}">
        <p14:creationId xmlns:p14="http://schemas.microsoft.com/office/powerpoint/2010/main" val="8739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F1DF213-0A85-47B1-A683-33A1F28FB6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755763"/>
              </p:ext>
            </p:extLst>
          </p:nvPr>
        </p:nvGraphicFramePr>
        <p:xfrm>
          <a:off x="911424" y="476672"/>
          <a:ext cx="5905500" cy="562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Worksheet" r:id="rId3" imgW="5905676" imgH="5629339" progId="Excel.Sheet.12">
                  <p:embed/>
                </p:oleObj>
              </mc:Choice>
              <mc:Fallback>
                <p:oleObj name="Worksheet" r:id="rId3" imgW="5905676" imgH="56293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1424" y="476672"/>
                        <a:ext cx="5905500" cy="562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авая фигурная скобка 4">
            <a:extLst>
              <a:ext uri="{FF2B5EF4-FFF2-40B4-BE49-F238E27FC236}">
                <a16:creationId xmlns:a16="http://schemas.microsoft.com/office/drawing/2014/main" id="{A2B94390-14F5-4499-B28E-2796D5752D9E}"/>
              </a:ext>
            </a:extLst>
          </p:cNvPr>
          <p:cNvSpPr/>
          <p:nvPr/>
        </p:nvSpPr>
        <p:spPr>
          <a:xfrm>
            <a:off x="6816924" y="692696"/>
            <a:ext cx="359196" cy="2232248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1BBD26-EFB4-4249-9A7F-4366E601BC9B}"/>
              </a:ext>
            </a:extLst>
          </p:cNvPr>
          <p:cNvSpPr/>
          <p:nvPr/>
        </p:nvSpPr>
        <p:spPr>
          <a:xfrm>
            <a:off x="7320136" y="1160748"/>
            <a:ext cx="4536504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иных материалов, подлежащих возврату из ППЭ в день проведения экзамена. Поля заполняются только в тех пунктах, где есть в наличии материалы. Если таковых нет – поля не заполняются.</a:t>
            </a:r>
          </a:p>
        </p:txBody>
      </p:sp>
    </p:spTree>
    <p:extLst>
      <p:ext uri="{BB962C8B-B14F-4D97-AF65-F5344CB8AC3E}">
        <p14:creationId xmlns:p14="http://schemas.microsoft.com/office/powerpoint/2010/main" val="10007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37C0772-41AD-4E92-9715-FC7D43C71E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344016"/>
              </p:ext>
            </p:extLst>
          </p:nvPr>
        </p:nvGraphicFramePr>
        <p:xfrm>
          <a:off x="1559496" y="103454"/>
          <a:ext cx="4392488" cy="6651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Worksheet" r:id="rId3" imgW="5905676" imgH="8943911" progId="Excel.Sheet.12">
                  <p:embed/>
                </p:oleObj>
              </mc:Choice>
              <mc:Fallback>
                <p:oleObj name="Worksheet" r:id="rId3" imgW="5905676" imgH="894391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9496" y="103454"/>
                        <a:ext cx="4392488" cy="6651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1157DB-BA54-432E-84F3-992C11B58F23}"/>
              </a:ext>
            </a:extLst>
          </p:cNvPr>
          <p:cNvSpPr txBox="1"/>
          <p:nvPr/>
        </p:nvSpPr>
        <p:spPr>
          <a:xfrm>
            <a:off x="6816080" y="764704"/>
            <a:ext cx="496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atin typeface="+mj-lt"/>
                <a:cs typeface="Times New Roman" panose="02020603050405020304" pitchFamily="18" charset="0"/>
              </a:rPr>
              <a:t>ФОРМА ППЭ-14-01-К</a:t>
            </a:r>
          </a:p>
        </p:txBody>
      </p:sp>
    </p:spTree>
    <p:extLst>
      <p:ext uri="{BB962C8B-B14F-4D97-AF65-F5344CB8AC3E}">
        <p14:creationId xmlns:p14="http://schemas.microsoft.com/office/powerpoint/2010/main" val="2363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C5A314-2567-482C-ACCD-1583C9005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0"/>
            <a:ext cx="8889310" cy="6858000"/>
          </a:xfrm>
          <a:prstGeom prst="rect">
            <a:avLst/>
          </a:prstGeom>
        </p:spPr>
      </p:pic>
      <p:sp>
        <p:nvSpPr>
          <p:cNvPr id="6" name="Текст 6">
            <a:extLst>
              <a:ext uri="{FF2B5EF4-FFF2-40B4-BE49-F238E27FC236}">
                <a16:creationId xmlns:a16="http://schemas.microsoft.com/office/drawing/2014/main" id="{1BA2EDB2-0BC5-4D84-8A7D-E06EBA9949F5}"/>
              </a:ext>
            </a:extLst>
          </p:cNvPr>
          <p:cNvSpPr txBox="1">
            <a:spLocks/>
          </p:cNvSpPr>
          <p:nvPr/>
        </p:nvSpPr>
        <p:spPr>
          <a:xfrm>
            <a:off x="9408368" y="1340768"/>
            <a:ext cx="2895322" cy="302433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Формы отчетности ППЭ </a:t>
            </a:r>
          </a:p>
          <a:p>
            <a:pPr marL="0" indent="0" algn="ctr" fontAlgn="auto">
              <a:buNone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ГИА-11</a:t>
            </a:r>
          </a:p>
        </p:txBody>
      </p:sp>
    </p:spTree>
    <p:extLst>
      <p:ext uri="{BB962C8B-B14F-4D97-AF65-F5344CB8AC3E}">
        <p14:creationId xmlns:p14="http://schemas.microsoft.com/office/powerpoint/2010/main" val="23637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3B3A2CE-658F-4436-ACEC-A906B447CB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250083"/>
              </p:ext>
            </p:extLst>
          </p:nvPr>
        </p:nvGraphicFramePr>
        <p:xfrm>
          <a:off x="1343472" y="-7651"/>
          <a:ext cx="4665687" cy="6802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5" name="Worksheet" r:id="rId3" imgW="5905676" imgH="8610643" progId="Excel.Sheet.12">
                  <p:embed/>
                </p:oleObj>
              </mc:Choice>
              <mc:Fallback>
                <p:oleObj name="Worksheet" r:id="rId3" imgW="5905676" imgH="861064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3472" y="-7651"/>
                        <a:ext cx="4665687" cy="6802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4EE268B-7D43-4150-9E01-B34D754BD7DC}"/>
              </a:ext>
            </a:extLst>
          </p:cNvPr>
          <p:cNvSpPr txBox="1"/>
          <p:nvPr/>
        </p:nvSpPr>
        <p:spPr>
          <a:xfrm>
            <a:off x="6217376" y="692696"/>
            <a:ext cx="4968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+mj-lt"/>
                <a:cs typeface="Times New Roman" panose="02020603050405020304" pitchFamily="18" charset="0"/>
              </a:rPr>
              <a:t>ФОРМА ППЭ-14-01-У</a:t>
            </a:r>
          </a:p>
        </p:txBody>
      </p:sp>
    </p:spTree>
    <p:extLst>
      <p:ext uri="{BB962C8B-B14F-4D97-AF65-F5344CB8AC3E}">
        <p14:creationId xmlns:p14="http://schemas.microsoft.com/office/powerpoint/2010/main" val="26500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1385337" y="5229200"/>
            <a:ext cx="5214719" cy="19198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398707" y="5085184"/>
            <a:ext cx="5201349" cy="14401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42420" y="4869160"/>
            <a:ext cx="556287" cy="21602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0898" y="1290464"/>
            <a:ext cx="1112574" cy="120243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424772"/>
              </p:ext>
            </p:extLst>
          </p:nvPr>
        </p:nvGraphicFramePr>
        <p:xfrm>
          <a:off x="191344" y="548680"/>
          <a:ext cx="8743710" cy="6040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Лист" r:id="rId3" imgW="10848803" imgH="7496195" progId="Excel.Sheet.12">
                  <p:embed/>
                </p:oleObj>
              </mc:Choice>
              <mc:Fallback>
                <p:oleObj name="Лист" r:id="rId3" imgW="10848803" imgH="749619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344" y="548680"/>
                        <a:ext cx="8743710" cy="6040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DD3744-8841-4D9C-A716-B679BCD8F019}"/>
              </a:ext>
            </a:extLst>
          </p:cNvPr>
          <p:cNvSpPr txBox="1"/>
          <p:nvPr/>
        </p:nvSpPr>
        <p:spPr>
          <a:xfrm>
            <a:off x="8832304" y="44625"/>
            <a:ext cx="3168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+mj-lt"/>
                <a:cs typeface="Times New Roman" panose="02020603050405020304" pitchFamily="18" charset="0"/>
              </a:rPr>
              <a:t>ФОРМА ППЭ-14-02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07368" y="2492896"/>
            <a:ext cx="435052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120563" y="2492896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120563" y="3501008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9029228" y="520415"/>
            <a:ext cx="2952328" cy="8135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Поля «номер аудитории», «распределено количество участников» и «итого» заполняются автоматически. </a:t>
            </a:r>
          </a:p>
        </p:txBody>
      </p:sp>
      <p:sp>
        <p:nvSpPr>
          <p:cNvPr id="22" name="Левая фигурная скобка 21"/>
          <p:cNvSpPr/>
          <p:nvPr/>
        </p:nvSpPr>
        <p:spPr>
          <a:xfrm rot="16200000">
            <a:off x="2810915" y="2016119"/>
            <a:ext cx="218399" cy="1023187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042559" y="1494884"/>
            <a:ext cx="2952328" cy="7200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материалов, выданных ответственным организатором в аудитории в день проведения экзамена.</a:t>
            </a:r>
          </a:p>
        </p:txBody>
      </p:sp>
      <p:sp>
        <p:nvSpPr>
          <p:cNvPr id="27" name="Левая фигурная скобка 26"/>
          <p:cNvSpPr/>
          <p:nvPr/>
        </p:nvSpPr>
        <p:spPr>
          <a:xfrm rot="5400000" flipH="1">
            <a:off x="5698767" y="1255872"/>
            <a:ext cx="218399" cy="2592287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029228" y="2379711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неиспользованных материалов, возвращенных ответственными организаторами из аудитории после проведения экзамена.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7176120" y="2492896"/>
            <a:ext cx="0" cy="4860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9029228" y="3503668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калибровочных листов.</a:t>
            </a:r>
          </a:p>
        </p:txBody>
      </p:sp>
      <p:cxnSp>
        <p:nvCxnSpPr>
          <p:cNvPr id="38" name="Прямая со стрелкой 37"/>
          <p:cNvCxnSpPr/>
          <p:nvPr/>
        </p:nvCxnSpPr>
        <p:spPr>
          <a:xfrm>
            <a:off x="2228502" y="522920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5407943" y="5421188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9011488" y="4608131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Отражается количество материалов на ППЭ, оставшихся в резерве.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9015704" y="5715446"/>
            <a:ext cx="2952328" cy="9541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материалов в ППЭ, включая резервные.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8550F2F3-B3F8-4658-AB2A-95F289E48818}"/>
              </a:ext>
            </a:extLst>
          </p:cNvPr>
          <p:cNvSpPr/>
          <p:nvPr/>
        </p:nvSpPr>
        <p:spPr>
          <a:xfrm>
            <a:off x="951254" y="3032370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ED1A805-70C6-42AD-BD71-8F49FB23BCD9}"/>
              </a:ext>
            </a:extLst>
          </p:cNvPr>
          <p:cNvSpPr/>
          <p:nvPr/>
        </p:nvSpPr>
        <p:spPr>
          <a:xfrm>
            <a:off x="8474343" y="1599985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CEDDEE02-3080-4799-B539-A33998B0A4CA}"/>
              </a:ext>
            </a:extLst>
          </p:cNvPr>
          <p:cNvSpPr/>
          <p:nvPr/>
        </p:nvSpPr>
        <p:spPr>
          <a:xfrm>
            <a:off x="8478198" y="774384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B28FA876-F4DA-487C-A49A-03A717940674}"/>
              </a:ext>
            </a:extLst>
          </p:cNvPr>
          <p:cNvSpPr/>
          <p:nvPr/>
        </p:nvSpPr>
        <p:spPr>
          <a:xfrm>
            <a:off x="5227926" y="5861391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F368700A-FB5C-44D6-8771-68919E67ACAB}"/>
              </a:ext>
            </a:extLst>
          </p:cNvPr>
          <p:cNvSpPr/>
          <p:nvPr/>
        </p:nvSpPr>
        <p:spPr>
          <a:xfrm>
            <a:off x="2048485" y="5645367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8D877742-CF9E-42DA-8292-2B9C9E624B25}"/>
              </a:ext>
            </a:extLst>
          </p:cNvPr>
          <p:cNvSpPr/>
          <p:nvPr/>
        </p:nvSpPr>
        <p:spPr>
          <a:xfrm>
            <a:off x="6996103" y="2952222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F38D5466-5AEE-4C13-AFC3-CBDC05D52A8F}"/>
              </a:ext>
            </a:extLst>
          </p:cNvPr>
          <p:cNvSpPr/>
          <p:nvPr/>
        </p:nvSpPr>
        <p:spPr>
          <a:xfrm>
            <a:off x="5627950" y="2709369"/>
            <a:ext cx="360031" cy="335739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B0363045-6BB8-4770-9A4C-E409B220E7CD}"/>
              </a:ext>
            </a:extLst>
          </p:cNvPr>
          <p:cNvSpPr/>
          <p:nvPr/>
        </p:nvSpPr>
        <p:spPr>
          <a:xfrm>
            <a:off x="2740097" y="2735923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2C57EA8C-CFA0-4597-B224-B6D117B3725D}"/>
              </a:ext>
            </a:extLst>
          </p:cNvPr>
          <p:cNvSpPr/>
          <p:nvPr/>
        </p:nvSpPr>
        <p:spPr>
          <a:xfrm>
            <a:off x="8480183" y="2600902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B8A4C522-8345-4682-9FB1-F4B714E38953}"/>
              </a:ext>
            </a:extLst>
          </p:cNvPr>
          <p:cNvSpPr/>
          <p:nvPr/>
        </p:nvSpPr>
        <p:spPr>
          <a:xfrm>
            <a:off x="8480183" y="3717039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E45F7276-25E0-4626-9716-852A3D8A4608}"/>
              </a:ext>
            </a:extLst>
          </p:cNvPr>
          <p:cNvSpPr/>
          <p:nvPr/>
        </p:nvSpPr>
        <p:spPr>
          <a:xfrm>
            <a:off x="8474343" y="4822063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2D885F44-3966-422D-A45E-45FA3830A403}"/>
              </a:ext>
            </a:extLst>
          </p:cNvPr>
          <p:cNvSpPr/>
          <p:nvPr/>
        </p:nvSpPr>
        <p:spPr>
          <a:xfrm>
            <a:off x="8479780" y="5953202"/>
            <a:ext cx="360033" cy="36004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0271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2BD9474-9E0A-4ECE-806E-0293F8DEE1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783719"/>
              </p:ext>
            </p:extLst>
          </p:nvPr>
        </p:nvGraphicFramePr>
        <p:xfrm>
          <a:off x="1280616" y="476672"/>
          <a:ext cx="9063856" cy="6213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name="Worksheet" r:id="rId3" imgW="11477549" imgH="7867821" progId="Excel.Sheet.12">
                  <p:embed/>
                </p:oleObj>
              </mc:Choice>
              <mc:Fallback>
                <p:oleObj name="Worksheet" r:id="rId3" imgW="11477549" imgH="78678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0616" y="476672"/>
                        <a:ext cx="9063856" cy="6213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5918DD-57C2-40CD-B0FF-6E73734169E6}"/>
              </a:ext>
            </a:extLst>
          </p:cNvPr>
          <p:cNvSpPr txBox="1"/>
          <p:nvPr/>
        </p:nvSpPr>
        <p:spPr>
          <a:xfrm>
            <a:off x="8616280" y="2420888"/>
            <a:ext cx="3672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+mj-lt"/>
                <a:cs typeface="Times New Roman" panose="02020603050405020304" pitchFamily="18" charset="0"/>
              </a:rPr>
              <a:t>ФОРМА ППЭ-14-02-К</a:t>
            </a:r>
          </a:p>
        </p:txBody>
      </p:sp>
    </p:spTree>
    <p:extLst>
      <p:ext uri="{BB962C8B-B14F-4D97-AF65-F5344CB8AC3E}">
        <p14:creationId xmlns:p14="http://schemas.microsoft.com/office/powerpoint/2010/main" val="22799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7930140-B803-40CE-B51E-66ABAFB93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22892"/>
              </p:ext>
            </p:extLst>
          </p:nvPr>
        </p:nvGraphicFramePr>
        <p:xfrm>
          <a:off x="1386036" y="65796"/>
          <a:ext cx="7734300" cy="661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Worksheet" r:id="rId3" imgW="7734476" imgH="6619896" progId="Excel.Sheet.12">
                  <p:embed/>
                </p:oleObj>
              </mc:Choice>
              <mc:Fallback>
                <p:oleObj name="Worksheet" r:id="rId3" imgW="7734476" imgH="661989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6036" y="65796"/>
                        <a:ext cx="7734300" cy="661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AB458F1-2F48-465B-8C67-1CEF6F8C1997}"/>
              </a:ext>
            </a:extLst>
          </p:cNvPr>
          <p:cNvSpPr txBox="1"/>
          <p:nvPr/>
        </p:nvSpPr>
        <p:spPr>
          <a:xfrm>
            <a:off x="8616280" y="1772816"/>
            <a:ext cx="3312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+mj-lt"/>
                <a:cs typeface="Times New Roman" panose="02020603050405020304" pitchFamily="18" charset="0"/>
              </a:rPr>
              <a:t>ФОРМА ППЭ-14-02-У</a:t>
            </a:r>
          </a:p>
        </p:txBody>
      </p:sp>
    </p:spTree>
    <p:extLst>
      <p:ext uri="{BB962C8B-B14F-4D97-AF65-F5344CB8AC3E}">
        <p14:creationId xmlns:p14="http://schemas.microsoft.com/office/powerpoint/2010/main" val="24605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40000"/>
                <a:lumOff val="60000"/>
              </a:schemeClr>
            </a:gs>
            <a:gs pos="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P:\Молазаева Н.В\Баннеры\Образец баннера ЦОКО.png"/>
          <p:cNvPicPr>
            <a:picLocks noChangeAspect="1" noChangeArrowheads="1"/>
          </p:cNvPicPr>
          <p:nvPr/>
        </p:nvPicPr>
        <p:blipFill>
          <a:blip r:embed="rId3" cstate="print">
            <a:lum bright="-30000" contrast="20000"/>
          </a:blip>
          <a:srcRect l="17646" t="10099" r="1688" b="19206"/>
          <a:stretch>
            <a:fillRect/>
          </a:stretch>
        </p:blipFill>
        <p:spPr bwMode="auto">
          <a:xfrm>
            <a:off x="2927648" y="332656"/>
            <a:ext cx="584293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5445224"/>
            <a:ext cx="2105292" cy="112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Маленький логотип.png">
            <a:extLst>
              <a:ext uri="{FF2B5EF4-FFF2-40B4-BE49-F238E27FC236}">
                <a16:creationId xmlns:a16="http://schemas.microsoft.com/office/drawing/2014/main" id="{18812C41-BD66-4E60-B9F6-2C4160C641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62027"/>
            <a:ext cx="2664297" cy="150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3472" y="2852936"/>
            <a:ext cx="10081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898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03A740-AB9F-4DCE-8AD8-6FD7DF1CF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14300"/>
            <a:ext cx="908685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5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6">
            <a:extLst>
              <a:ext uri="{FF2B5EF4-FFF2-40B4-BE49-F238E27FC236}">
                <a16:creationId xmlns:a16="http://schemas.microsoft.com/office/drawing/2014/main" id="{A51A2787-D8EC-4842-9EAD-D7E8E2EC4F7C}"/>
              </a:ext>
            </a:extLst>
          </p:cNvPr>
          <p:cNvSpPr txBox="1">
            <a:spLocks/>
          </p:cNvSpPr>
          <p:nvPr/>
        </p:nvSpPr>
        <p:spPr>
          <a:xfrm>
            <a:off x="8793832" y="0"/>
            <a:ext cx="3398168" cy="43204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 fontAlgn="auto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ФОРМА ППЭ-05-02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E60DA392-05A7-4FA3-A124-A8B482636A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075586"/>
              </p:ext>
            </p:extLst>
          </p:nvPr>
        </p:nvGraphicFramePr>
        <p:xfrm>
          <a:off x="334963" y="400050"/>
          <a:ext cx="9985375" cy="614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Worksheet" r:id="rId3" imgW="12125137" imgH="7467514" progId="Excel.Sheet.12">
                  <p:embed/>
                </p:oleObj>
              </mc:Choice>
              <mc:Fallback>
                <p:oleObj name="Worksheet" r:id="rId3" imgW="12125137" imgH="746751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963" y="400050"/>
                        <a:ext cx="9985375" cy="6149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Левая фигурная скобка 4">
            <a:extLst>
              <a:ext uri="{FF2B5EF4-FFF2-40B4-BE49-F238E27FC236}">
                <a16:creationId xmlns:a16="http://schemas.microsoft.com/office/drawing/2014/main" id="{AD288BDE-F7F5-4A2A-8C33-A88727643F0A}"/>
              </a:ext>
            </a:extLst>
          </p:cNvPr>
          <p:cNvSpPr/>
          <p:nvPr/>
        </p:nvSpPr>
        <p:spPr>
          <a:xfrm rot="16200000">
            <a:off x="2513602" y="1486486"/>
            <a:ext cx="252028" cy="4608512"/>
          </a:xfrm>
          <a:prstGeom prst="leftBrac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1A8708C3-5208-4BC3-9E59-8997A47E77A1}"/>
              </a:ext>
            </a:extLst>
          </p:cNvPr>
          <p:cNvCxnSpPr>
            <a:cxnSpLocks/>
          </p:cNvCxnSpPr>
          <p:nvPr/>
        </p:nvCxnSpPr>
        <p:spPr>
          <a:xfrm>
            <a:off x="3071862" y="3916756"/>
            <a:ext cx="2064097" cy="3017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E874094-7533-44B1-8222-4A8DEE2143C6}"/>
              </a:ext>
            </a:extLst>
          </p:cNvPr>
          <p:cNvSpPr/>
          <p:nvPr/>
        </p:nvSpPr>
        <p:spPr>
          <a:xfrm>
            <a:off x="5171586" y="3965699"/>
            <a:ext cx="2371949" cy="8453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ФИО участников, документ (серия и номер), место в аудитории пропечатано автоматически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599B7E-B48C-4D7B-A436-A77F1BB8E091}"/>
              </a:ext>
            </a:extLst>
          </p:cNvPr>
          <p:cNvSpPr/>
          <p:nvPr/>
        </p:nvSpPr>
        <p:spPr>
          <a:xfrm>
            <a:off x="9811091" y="795771"/>
            <a:ext cx="2376264" cy="2018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поле «Отметка о явке, удалении и т.п.» проставляется 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категориям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участников: 1. явился в аудиторию, 2. удален с экзамен, 3. не закончили экзамен, 4. ошибка в документе, 5. подал апелляцию о нарушении порядка проведения, 6. замена ИК (брак, испорченные).</a:t>
            </a:r>
          </a:p>
        </p:txBody>
      </p:sp>
      <p:sp>
        <p:nvSpPr>
          <p:cNvPr id="11" name="Правая фигурная скобка 10">
            <a:extLst>
              <a:ext uri="{FF2B5EF4-FFF2-40B4-BE49-F238E27FC236}">
                <a16:creationId xmlns:a16="http://schemas.microsoft.com/office/drawing/2014/main" id="{3633A740-4880-46CE-9A52-03F14703C191}"/>
              </a:ext>
            </a:extLst>
          </p:cNvPr>
          <p:cNvSpPr/>
          <p:nvPr/>
        </p:nvSpPr>
        <p:spPr>
          <a:xfrm rot="16200000">
            <a:off x="5403785" y="1355118"/>
            <a:ext cx="252028" cy="1152128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BEC9F9D-2BDA-4F73-942E-ED483E00C2D6}"/>
              </a:ext>
            </a:extLst>
          </p:cNvPr>
          <p:cNvSpPr/>
          <p:nvPr/>
        </p:nvSpPr>
        <p:spPr>
          <a:xfrm>
            <a:off x="5375920" y="1444950"/>
            <a:ext cx="359643" cy="360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5C4A91D-A1C0-4B5E-86A3-2815DE85DB7A}"/>
              </a:ext>
            </a:extLst>
          </p:cNvPr>
          <p:cNvSpPr/>
          <p:nvPr/>
        </p:nvSpPr>
        <p:spPr>
          <a:xfrm>
            <a:off x="9324022" y="1471394"/>
            <a:ext cx="359643" cy="360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2254ED9C-1A63-44D5-8136-7233D6CEDC8D}"/>
              </a:ext>
            </a:extLst>
          </p:cNvPr>
          <p:cNvSpPr/>
          <p:nvPr/>
        </p:nvSpPr>
        <p:spPr>
          <a:xfrm rot="16200000">
            <a:off x="6653247" y="1246290"/>
            <a:ext cx="288032" cy="13337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1FC4118C-AE1E-4BA0-8AF1-FECA922BA2DF}"/>
              </a:ext>
            </a:extLst>
          </p:cNvPr>
          <p:cNvSpPr/>
          <p:nvPr/>
        </p:nvSpPr>
        <p:spPr>
          <a:xfrm>
            <a:off x="6617441" y="1408946"/>
            <a:ext cx="359643" cy="360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CC04E14-6FB6-42B3-BBB6-2F371E9EEE79}"/>
              </a:ext>
            </a:extLst>
          </p:cNvPr>
          <p:cNvSpPr/>
          <p:nvPr/>
        </p:nvSpPr>
        <p:spPr>
          <a:xfrm>
            <a:off x="9343762" y="3886641"/>
            <a:ext cx="359643" cy="36021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7024562-5768-480C-9628-0D1875500368}"/>
              </a:ext>
            </a:extLst>
          </p:cNvPr>
          <p:cNvSpPr/>
          <p:nvPr/>
        </p:nvSpPr>
        <p:spPr>
          <a:xfrm>
            <a:off x="9815736" y="3284984"/>
            <a:ext cx="2376264" cy="20187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поле «Количество ЭМ, полученных от участника экзамена» проставляется количество: бланк регистрации, БО №1, БО №2 лист 1, БО №2 лист 2, ДБО №2, КИМ, листы бумаги для черновиков.</a:t>
            </a:r>
          </a:p>
        </p:txBody>
      </p:sp>
    </p:spTree>
    <p:extLst>
      <p:ext uri="{BB962C8B-B14F-4D97-AF65-F5344CB8AC3E}">
        <p14:creationId xmlns:p14="http://schemas.microsoft.com/office/powerpoint/2010/main" val="124569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2688FF-980F-46C4-A87C-22806A1B7B6C}"/>
              </a:ext>
            </a:extLst>
          </p:cNvPr>
          <p:cNvSpPr txBox="1"/>
          <p:nvPr/>
        </p:nvSpPr>
        <p:spPr>
          <a:xfrm>
            <a:off x="3359696" y="44624"/>
            <a:ext cx="51292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ФОРМА ППЭ-05-02-К</a:t>
            </a:r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9FCAC6-E18A-4931-B4E5-4D1B17D2A1F2}"/>
              </a:ext>
            </a:extLst>
          </p:cNvPr>
          <p:cNvSpPr/>
          <p:nvPr/>
        </p:nvSpPr>
        <p:spPr>
          <a:xfrm>
            <a:off x="10200456" y="1916832"/>
            <a:ext cx="1800200" cy="23762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 «Замена станции КЕГЭ» заполняется в случае если произошел сбой на основной станции КЕГЭ, и участник экзамена  продолжил выполнение экзамена на резервной станции КЕГЭ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C47B2815-AD9D-47BB-898D-5288523C5E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871787"/>
              </p:ext>
            </p:extLst>
          </p:nvPr>
        </p:nvGraphicFramePr>
        <p:xfrm>
          <a:off x="407368" y="908720"/>
          <a:ext cx="10141061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Worksheet" r:id="rId3" imgW="13697134" imgH="7391229" progId="Excel.Sheet.12">
                  <p:embed/>
                </p:oleObj>
              </mc:Choice>
              <mc:Fallback>
                <p:oleObj name="Worksheet" r:id="rId3" imgW="13697134" imgH="739122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7368" y="908720"/>
                        <a:ext cx="10141061" cy="5472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F12CDE-AC1F-43BF-9E11-818E07615260}"/>
              </a:ext>
            </a:extLst>
          </p:cNvPr>
          <p:cNvSpPr/>
          <p:nvPr/>
        </p:nvSpPr>
        <p:spPr>
          <a:xfrm>
            <a:off x="5816290" y="2492896"/>
            <a:ext cx="216024" cy="1080120"/>
          </a:xfrm>
          <a:prstGeom prst="rect">
            <a:avLst/>
          </a:prstGeom>
          <a:solidFill>
            <a:schemeClr val="lt1">
              <a:alpha val="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6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C527919-0B11-4C01-83C2-2FF5DC8139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097058"/>
              </p:ext>
            </p:extLst>
          </p:nvPr>
        </p:nvGraphicFramePr>
        <p:xfrm>
          <a:off x="551384" y="548679"/>
          <a:ext cx="10012963" cy="6162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Worksheet" r:id="rId3" imgW="10953934" imgH="6839121" progId="Excel.Sheet.12">
                  <p:embed/>
                </p:oleObj>
              </mc:Choice>
              <mc:Fallback>
                <p:oleObj name="Worksheet" r:id="rId3" imgW="10953934" imgH="68391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1384" y="548679"/>
                        <a:ext cx="10012963" cy="6162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BC54233-1AFD-4768-A73E-690402556D89}"/>
              </a:ext>
            </a:extLst>
          </p:cNvPr>
          <p:cNvSpPr txBox="1"/>
          <p:nvPr/>
        </p:nvSpPr>
        <p:spPr>
          <a:xfrm>
            <a:off x="9336360" y="0"/>
            <a:ext cx="3312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ФОРМА ППЭ-05-02-У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259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40000"/>
                <a:lumOff val="60000"/>
                <a:alpha val="0"/>
              </a:schemeClr>
            </a:gs>
            <a:gs pos="14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08591E-5FC6-4072-AE2F-1C3D56A4E908}"/>
              </a:ext>
            </a:extLst>
          </p:cNvPr>
          <p:cNvSpPr txBox="1"/>
          <p:nvPr/>
        </p:nvSpPr>
        <p:spPr>
          <a:xfrm>
            <a:off x="4151784" y="255099"/>
            <a:ext cx="51292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ФОРМА ППЭ-12-02</a:t>
            </a:r>
            <a:endParaRPr lang="ru-RU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240BACC-6377-4702-80C1-24A1ED22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12" y="713760"/>
            <a:ext cx="8936175" cy="594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DF9A2E20-42B2-4A8A-A4BC-6B4A238DDA31}"/>
              </a:ext>
            </a:extLst>
          </p:cNvPr>
          <p:cNvSpPr/>
          <p:nvPr/>
        </p:nvSpPr>
        <p:spPr>
          <a:xfrm>
            <a:off x="1626301" y="5826607"/>
            <a:ext cx="6113497" cy="317633"/>
          </a:xfrm>
          <a:prstGeom prst="ellipse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CB3BEBF-F7C9-4654-B122-583189961E71}"/>
              </a:ext>
            </a:extLst>
          </p:cNvPr>
          <p:cNvSpPr/>
          <p:nvPr/>
        </p:nvSpPr>
        <p:spPr>
          <a:xfrm>
            <a:off x="5060206" y="1772816"/>
            <a:ext cx="3312368" cy="1224136"/>
          </a:xfrm>
          <a:prstGeom prst="rect">
            <a:avLst/>
          </a:prstGeom>
          <a:solidFill>
            <a:schemeClr val="l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1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40000"/>
                <a:lumOff val="60000"/>
                <a:alpha val="1000"/>
              </a:schemeClr>
            </a:gs>
            <a:gs pos="14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04B5EA-466D-425C-8F38-5EFA56BD4AD8}"/>
              </a:ext>
            </a:extLst>
          </p:cNvPr>
          <p:cNvSpPr txBox="1"/>
          <p:nvPr/>
        </p:nvSpPr>
        <p:spPr>
          <a:xfrm>
            <a:off x="7536160" y="44624"/>
            <a:ext cx="512921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ФОРМА ППЭ-12-03</a:t>
            </a:r>
            <a:endParaRPr lang="ru-RU" sz="2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53DAC8-60DD-4EA0-BCEA-11F126230F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16" y="168590"/>
            <a:ext cx="5761838" cy="668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81C0F0A-84C2-4C55-878D-7BDC6A16BEF2}"/>
              </a:ext>
            </a:extLst>
          </p:cNvPr>
          <p:cNvCxnSpPr/>
          <p:nvPr/>
        </p:nvCxnSpPr>
        <p:spPr>
          <a:xfrm>
            <a:off x="5375920" y="2996952"/>
            <a:ext cx="23042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4AA31E6-599E-416B-A183-E2DAC41D14CE}"/>
              </a:ext>
            </a:extLst>
          </p:cNvPr>
          <p:cNvSpPr/>
          <p:nvPr/>
        </p:nvSpPr>
        <p:spPr>
          <a:xfrm>
            <a:off x="7779978" y="1988840"/>
            <a:ext cx="3024336" cy="20162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ставить!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757EDE8-71FA-4BC1-8B80-E4874D7F7812}"/>
              </a:ext>
            </a:extLst>
          </p:cNvPr>
          <p:cNvCxnSpPr/>
          <p:nvPr/>
        </p:nvCxnSpPr>
        <p:spPr>
          <a:xfrm>
            <a:off x="5591944" y="6381328"/>
            <a:ext cx="19442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5F3728-A83E-43D1-9C1B-7B44D5157F04}"/>
              </a:ext>
            </a:extLst>
          </p:cNvPr>
          <p:cNvSpPr/>
          <p:nvPr/>
        </p:nvSpPr>
        <p:spPr>
          <a:xfrm>
            <a:off x="7777005" y="5949282"/>
            <a:ext cx="3056873" cy="8640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проставить общее количество выданных ДБО №2</a:t>
            </a:r>
          </a:p>
        </p:txBody>
      </p:sp>
    </p:spTree>
    <p:extLst>
      <p:ext uri="{BB962C8B-B14F-4D97-AF65-F5344CB8AC3E}">
        <p14:creationId xmlns:p14="http://schemas.microsoft.com/office/powerpoint/2010/main" val="273497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D8B5F6-F472-4EB5-859C-5F8F1FD062F5}"/>
              </a:ext>
            </a:extLst>
          </p:cNvPr>
          <p:cNvSpPr txBox="1"/>
          <p:nvPr/>
        </p:nvSpPr>
        <p:spPr>
          <a:xfrm>
            <a:off x="6672064" y="556933"/>
            <a:ext cx="49685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+mj-lt"/>
                <a:cs typeface="Times New Roman" panose="02020603050405020304" pitchFamily="18" charset="0"/>
              </a:rPr>
              <a:t>ФОРМА ППЭ-12-04 </a:t>
            </a:r>
          </a:p>
          <a:p>
            <a:pPr algn="ctr">
              <a:defRPr/>
            </a:pPr>
            <a:r>
              <a:rPr lang="ru-RU" sz="1600" b="1" dirty="0">
                <a:latin typeface="+mj-lt"/>
                <a:cs typeface="Times New Roman" panose="02020603050405020304" pitchFamily="18" charset="0"/>
              </a:rPr>
              <a:t>Ведомость учета времени отсутствия участников экзамена в аудитории</a:t>
            </a:r>
            <a:endParaRPr lang="ru-RU" sz="1600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2B62E5DA-9752-4854-BD49-AAD070331B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293840"/>
              </p:ext>
            </p:extLst>
          </p:nvPr>
        </p:nvGraphicFramePr>
        <p:xfrm>
          <a:off x="839416" y="224839"/>
          <a:ext cx="5544616" cy="6408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Worksheet" r:id="rId3" imgW="8201109" imgH="9477525" progId="Excel.Sheet.12">
                  <p:embed/>
                </p:oleObj>
              </mc:Choice>
              <mc:Fallback>
                <p:oleObj name="Worksheet" r:id="rId3" imgW="8201109" imgH="94775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9416" y="224839"/>
                        <a:ext cx="5544616" cy="6408322"/>
                      </a:xfrm>
                      <a:prstGeom prst="rect">
                        <a:avLst/>
                      </a:prstGeom>
                      <a:ln w="38100"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086D9A3-8122-4285-842D-CFFDC20B6F0E}"/>
              </a:ext>
            </a:extLst>
          </p:cNvPr>
          <p:cNvCxnSpPr>
            <a:cxnSpLocks/>
          </p:cNvCxnSpPr>
          <p:nvPr/>
        </p:nvCxnSpPr>
        <p:spPr>
          <a:xfrm>
            <a:off x="3287688" y="2924944"/>
            <a:ext cx="41044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6D3480-91F4-4AC8-A40D-E0262190B2CF}"/>
              </a:ext>
            </a:extLst>
          </p:cNvPr>
          <p:cNvSpPr/>
          <p:nvPr/>
        </p:nvSpPr>
        <p:spPr>
          <a:xfrm>
            <a:off x="7608168" y="2348881"/>
            <a:ext cx="3096344" cy="1152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ставить!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B36E264-B873-42D9-BCE8-F00AD344D953}"/>
              </a:ext>
            </a:extLst>
          </p:cNvPr>
          <p:cNvCxnSpPr>
            <a:cxnSpLocks/>
          </p:cNvCxnSpPr>
          <p:nvPr/>
        </p:nvCxnSpPr>
        <p:spPr>
          <a:xfrm>
            <a:off x="1991544" y="5877272"/>
            <a:ext cx="5400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B00E0D-D6DF-4899-AC0E-F5C61E273797}"/>
              </a:ext>
            </a:extLst>
          </p:cNvPr>
          <p:cNvSpPr/>
          <p:nvPr/>
        </p:nvSpPr>
        <p:spPr>
          <a:xfrm>
            <a:off x="7608168" y="5553240"/>
            <a:ext cx="3096344" cy="648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 «Подпись» обязательно к заполнению!</a:t>
            </a:r>
          </a:p>
        </p:txBody>
      </p:sp>
    </p:spTree>
    <p:extLst>
      <p:ext uri="{BB962C8B-B14F-4D97-AF65-F5344CB8AC3E}">
        <p14:creationId xmlns:p14="http://schemas.microsoft.com/office/powerpoint/2010/main" val="32189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Другая 3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356A95"/>
      </a:hlink>
      <a:folHlink>
        <a:srgbClr val="76A7CE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14201</TotalTime>
  <Words>1247</Words>
  <Application>Microsoft Office PowerPoint</Application>
  <PresentationFormat>Широкоэкранный</PresentationFormat>
  <Paragraphs>297</Paragraphs>
  <Slides>24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Arial Cyr</vt:lpstr>
      <vt:lpstr>Calibri</vt:lpstr>
      <vt:lpstr>Century Gothic</vt:lpstr>
      <vt:lpstr>Monotype Corsiva</vt:lpstr>
      <vt:lpstr>Times New Roman</vt:lpstr>
      <vt:lpstr>Wingdings 3</vt:lpstr>
      <vt:lpstr>Сектор</vt:lpstr>
      <vt:lpstr>Worksheet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учебного курса</dc:title>
  <dc:creator>YandonovaBA</dc:creator>
  <cp:lastModifiedBy>Bulgushka</cp:lastModifiedBy>
  <cp:revision>987</cp:revision>
  <cp:lastPrinted>2014-10-21T12:47:31Z</cp:lastPrinted>
  <dcterms:created xsi:type="dcterms:W3CDTF">2009-03-12T11:49:47Z</dcterms:created>
  <dcterms:modified xsi:type="dcterms:W3CDTF">2023-03-17T08:27:35Z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TC062561681049</vt:lpwstr>
  </property>
</Properties>
</file>