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6"/>
  </p:notesMasterIdLst>
  <p:sldIdLst>
    <p:sldId id="373" r:id="rId2"/>
    <p:sldId id="372" r:id="rId3"/>
    <p:sldId id="300" r:id="rId4"/>
    <p:sldId id="314" r:id="rId5"/>
    <p:sldId id="304" r:id="rId6"/>
    <p:sldId id="332" r:id="rId7"/>
    <p:sldId id="305" r:id="rId8"/>
    <p:sldId id="323" r:id="rId9"/>
    <p:sldId id="337" r:id="rId10"/>
    <p:sldId id="324" r:id="rId11"/>
    <p:sldId id="347" r:id="rId12"/>
    <p:sldId id="368" r:id="rId13"/>
    <p:sldId id="369" r:id="rId14"/>
    <p:sldId id="374" r:id="rId15"/>
  </p:sldIdLst>
  <p:sldSz cx="12192000" cy="6858000"/>
  <p:notesSz cx="6670675" cy="9929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24684"/>
    <a:srgbClr val="AED8F4"/>
    <a:srgbClr val="99CDF1"/>
    <a:srgbClr val="074187"/>
    <a:srgbClr val="842C58"/>
    <a:srgbClr val="993366"/>
    <a:srgbClr val="0A5BBE"/>
    <a:srgbClr val="BC3E7D"/>
    <a:srgbClr val="9E3469"/>
    <a:srgbClr val="D426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78CA9-F00D-42B1-BA85-56446E0472A0}" type="doc">
      <dgm:prSet loTypeId="urn:microsoft.com/office/officeart/2005/8/layout/default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C969B41-1560-4A5A-BFCD-6E4C7225A898}">
      <dgm:prSet phldrT="[Текст]" custT="1"/>
      <dgm:spPr>
        <a:solidFill>
          <a:srgbClr val="FF0000">
            <a:alpha val="49804"/>
          </a:srgb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 smtClean="0"/>
            <a:t>Использовать для заполнения бланков цветные ручки вместо </a:t>
          </a:r>
          <a:r>
            <a:rPr lang="ru-RU" sz="2400" dirty="0" err="1" smtClean="0"/>
            <a:t>гелевой</a:t>
          </a:r>
          <a:r>
            <a:rPr lang="ru-RU" sz="2400" dirty="0" smtClean="0"/>
            <a:t> или капиллярной ручки с чернилами черного цвета,  карандаш (даже для черновых записей на бланках), средства для исправления внесенной в бланки информации (корректирующую жидкость, «ластик» и др.).</a:t>
          </a:r>
          <a:endParaRPr lang="ru-RU" sz="2400" dirty="0"/>
        </a:p>
      </dgm:t>
    </dgm:pt>
    <dgm:pt modelId="{0DAD6AD4-0454-4B42-8B1B-26EE4AD4F582}" type="parTrans" cxnId="{BAAA7F16-5B90-4069-9EA6-8934328A1F87}">
      <dgm:prSet/>
      <dgm:spPr/>
      <dgm:t>
        <a:bodyPr/>
        <a:lstStyle/>
        <a:p>
          <a:endParaRPr lang="ru-RU"/>
        </a:p>
      </dgm:t>
    </dgm:pt>
    <dgm:pt modelId="{BD8A3823-1269-4A58-BE9D-4E6931A4ACA4}" type="sibTrans" cxnId="{BAAA7F16-5B90-4069-9EA6-8934328A1F87}">
      <dgm:prSet/>
      <dgm:spPr/>
      <dgm:t>
        <a:bodyPr/>
        <a:lstStyle/>
        <a:p>
          <a:endParaRPr lang="ru-RU"/>
        </a:p>
      </dgm:t>
    </dgm:pt>
    <dgm:pt modelId="{8C8B76AE-D2EB-4CD1-9FE0-D5A100F964BF}">
      <dgm:prSet phldrT="[Текст]" custT="1"/>
      <dgm:spPr>
        <a:solidFill>
          <a:srgbClr val="C00000">
            <a:alpha val="89804"/>
          </a:srgb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бланков.</a:t>
          </a:r>
          <a:endParaRPr lang="ru-RU" sz="2800" dirty="0">
            <a:solidFill>
              <a:schemeClr val="tx1"/>
            </a:solidFill>
          </a:endParaRPr>
        </a:p>
      </dgm:t>
    </dgm:pt>
    <dgm:pt modelId="{B9B8A89C-3F79-479A-93D5-2B7FA134358E}" type="sibTrans" cxnId="{B709083F-5519-4D3C-AA9A-F28E65893485}">
      <dgm:prSet/>
      <dgm:spPr/>
      <dgm:t>
        <a:bodyPr/>
        <a:lstStyle/>
        <a:p>
          <a:endParaRPr lang="ru-RU"/>
        </a:p>
      </dgm:t>
    </dgm:pt>
    <dgm:pt modelId="{37842E05-6325-4DA7-ACFE-92AB72243286}" type="parTrans" cxnId="{B709083F-5519-4D3C-AA9A-F28E65893485}">
      <dgm:prSet/>
      <dgm:spPr/>
      <dgm:t>
        <a:bodyPr/>
        <a:lstStyle/>
        <a:p>
          <a:endParaRPr lang="ru-RU"/>
        </a:p>
      </dgm:t>
    </dgm:pt>
    <dgm:pt modelId="{990A1167-3F33-4ABC-ADAB-05CA77D70C1A}" type="pres">
      <dgm:prSet presAssocID="{93878CA9-F00D-42B1-BA85-56446E0472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B90E8-A6E7-4CB7-BBD8-A8A36BFA4A01}" type="pres">
      <dgm:prSet presAssocID="{8C8B76AE-D2EB-4CD1-9FE0-D5A100F964BF}" presName="node" presStyleLbl="node1" presStyleIdx="0" presStyleCnt="2" custScaleX="101784" custScaleY="114137" custLinFactNeighborX="2310" custLinFactNeighborY="-56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6AB4C-8266-4420-BAAA-93F19F65DB24}" type="pres">
      <dgm:prSet presAssocID="{B9B8A89C-3F79-479A-93D5-2B7FA134358E}" presName="sibTrans" presStyleCnt="0"/>
      <dgm:spPr/>
      <dgm:t>
        <a:bodyPr/>
        <a:lstStyle/>
        <a:p>
          <a:endParaRPr lang="ru-RU"/>
        </a:p>
      </dgm:t>
    </dgm:pt>
    <dgm:pt modelId="{ED7D1821-3685-4334-981E-A11517F6AD18}" type="pres">
      <dgm:prSet presAssocID="{8C969B41-1560-4A5A-BFCD-6E4C7225A898}" presName="node" presStyleLbl="node1" presStyleIdx="1" presStyleCnt="2" custScaleX="102651" custScaleY="114622" custLinFactY="-13813" custLinFactNeighborX="535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FC5C7-FBF3-498C-BF41-7D3149A68D13}" type="presOf" srcId="{8C969B41-1560-4A5A-BFCD-6E4C7225A898}" destId="{ED7D1821-3685-4334-981E-A11517F6AD18}" srcOrd="0" destOrd="0" presId="urn:microsoft.com/office/officeart/2005/8/layout/default#1"/>
    <dgm:cxn modelId="{CBCC92AB-10E0-406E-8DA9-D649CC146C11}" type="presOf" srcId="{93878CA9-F00D-42B1-BA85-56446E0472A0}" destId="{990A1167-3F33-4ABC-ADAB-05CA77D70C1A}" srcOrd="0" destOrd="0" presId="urn:microsoft.com/office/officeart/2005/8/layout/default#1"/>
    <dgm:cxn modelId="{B709083F-5519-4D3C-AA9A-F28E65893485}" srcId="{93878CA9-F00D-42B1-BA85-56446E0472A0}" destId="{8C8B76AE-D2EB-4CD1-9FE0-D5A100F964BF}" srcOrd="0" destOrd="0" parTransId="{37842E05-6325-4DA7-ACFE-92AB72243286}" sibTransId="{B9B8A89C-3F79-479A-93D5-2B7FA134358E}"/>
    <dgm:cxn modelId="{DE4B991D-EE00-4CE0-9BAE-B9029AA30D63}" type="presOf" srcId="{8C8B76AE-D2EB-4CD1-9FE0-D5A100F964BF}" destId="{3A4B90E8-A6E7-4CB7-BBD8-A8A36BFA4A01}" srcOrd="0" destOrd="0" presId="urn:microsoft.com/office/officeart/2005/8/layout/default#1"/>
    <dgm:cxn modelId="{BAAA7F16-5B90-4069-9EA6-8934328A1F87}" srcId="{93878CA9-F00D-42B1-BA85-56446E0472A0}" destId="{8C969B41-1560-4A5A-BFCD-6E4C7225A898}" srcOrd="1" destOrd="0" parTransId="{0DAD6AD4-0454-4B42-8B1B-26EE4AD4F582}" sibTransId="{BD8A3823-1269-4A58-BE9D-4E6931A4ACA4}"/>
    <dgm:cxn modelId="{C5594666-F848-4FD7-9508-A1ECD81C3B62}" type="presParOf" srcId="{990A1167-3F33-4ABC-ADAB-05CA77D70C1A}" destId="{3A4B90E8-A6E7-4CB7-BBD8-A8A36BFA4A01}" srcOrd="0" destOrd="0" presId="urn:microsoft.com/office/officeart/2005/8/layout/default#1"/>
    <dgm:cxn modelId="{B5F15163-5F30-4844-AC03-B6FB703D6CBC}" type="presParOf" srcId="{990A1167-3F33-4ABC-ADAB-05CA77D70C1A}" destId="{AEF6AB4C-8266-4420-BAAA-93F19F65DB24}" srcOrd="1" destOrd="0" presId="urn:microsoft.com/office/officeart/2005/8/layout/default#1"/>
    <dgm:cxn modelId="{5EFCBBB7-7AC2-4DD4-B269-E2435713348D}" type="presParOf" srcId="{990A1167-3F33-4ABC-ADAB-05CA77D70C1A}" destId="{ED7D1821-3685-4334-981E-A11517F6AD18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4B90E8-A6E7-4CB7-BBD8-A8A36BFA4A01}">
      <dsp:nvSpPr>
        <dsp:cNvPr id="0" name=""/>
        <dsp:cNvSpPr/>
      </dsp:nvSpPr>
      <dsp:spPr>
        <a:xfrm>
          <a:off x="127626" y="0"/>
          <a:ext cx="5605024" cy="3771166"/>
        </a:xfrm>
        <a:prstGeom prst="rect">
          <a:avLst/>
        </a:prstGeom>
        <a:solidFill>
          <a:srgbClr val="C00000">
            <a:alpha val="89804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27626" y="0"/>
        <a:ext cx="5605024" cy="3771166"/>
      </dsp:txXfrm>
    </dsp:sp>
    <dsp:sp modelId="{ED7D1821-3685-4334-981E-A11517F6AD18}">
      <dsp:nvSpPr>
        <dsp:cNvPr id="0" name=""/>
        <dsp:cNvSpPr/>
      </dsp:nvSpPr>
      <dsp:spPr>
        <a:xfrm>
          <a:off x="6156543" y="0"/>
          <a:ext cx="5652768" cy="3787191"/>
        </a:xfrm>
        <a:prstGeom prst="rect">
          <a:avLst/>
        </a:prstGeom>
        <a:solidFill>
          <a:srgbClr val="FF0000">
            <a:alpha val="49804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Использовать для заполнения бланков цветные ручки вместо </a:t>
          </a:r>
          <a:r>
            <a:rPr lang="ru-RU" sz="2400" kern="1200" dirty="0" err="1" smtClean="0"/>
            <a:t>гелевой</a:t>
          </a:r>
          <a:r>
            <a:rPr lang="ru-RU" sz="2400" kern="1200" dirty="0" smtClean="0"/>
            <a:t> или капиллярной ручки с чернилами черного цвета,  карандаш (даже для черновых записей на бланках), средства для исправления внесенной в бланки информации (корректирующую жидкость, «ластик» и др.).</a:t>
          </a:r>
          <a:endParaRPr lang="ru-RU" sz="2400" kern="1200" dirty="0"/>
        </a:p>
      </dsp:txBody>
      <dsp:txXfrm>
        <a:off x="6156543" y="0"/>
        <a:ext cx="5652768" cy="3787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0163" y="744538"/>
            <a:ext cx="6594475" cy="3709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6463"/>
            <a:ext cx="4876800" cy="445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4513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779838" y="9434513"/>
            <a:ext cx="2874962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1</a:t>
            </a:fld>
            <a:endParaRPr lang="ru-RU" smtClean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779838" y="9434513"/>
            <a:ext cx="2876550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693" tIns="47160" rIns="90693" bIns="4716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78388" cy="4459287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75120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163" y="744538"/>
            <a:ext cx="6594475" cy="3709987"/>
          </a:xfrm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6BF5696-0881-4F90-B799-939B9F84C4BC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1847528" y="260648"/>
            <a:ext cx="58429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343472" y="1566515"/>
            <a:ext cx="9433047" cy="402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ПРАВИЛА ЗАПОЛНЕНИЯ БЛАНКОВ 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ИТОГОВОГО СОЧИНЕНИЯ (ИЗЛОЖЕНИЯ)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в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 202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1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-202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2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 учебном году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Batang" panose="02030600000101010101" pitchFamily="18" charset="-127"/>
              <a:cs typeface="MoolBoran" panose="020B0100010101010101" pitchFamily="34" charset="0"/>
            </a:endParaRPr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404664"/>
            <a:ext cx="16561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987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749553"/>
            <a:ext cx="10801200" cy="105933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члены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комиссии по проведению итогового сочинения (изложения) в аудитории собирают бланки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строго по аудиториям.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1424" y="4084500"/>
            <a:ext cx="10153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buFont typeface="Wingdings" panose="05000000000000000000" pitchFamily="2" charset="2"/>
              <a:buChar char="q"/>
            </a:pPr>
            <a:r>
              <a:rPr lang="ru-RU" dirty="0">
                <a:latin typeface="+mn-lt"/>
              </a:rPr>
              <a:t>Работа каждого участника  вкладывается в отдельный файл и все файлы с работами упаковываются в пакет.</a:t>
            </a:r>
          </a:p>
          <a:p>
            <a:pPr defTabSz="914400"/>
            <a:endParaRPr lang="ru-RU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r>
              <a:rPr lang="ru-RU" dirty="0">
                <a:latin typeface="+mn-lt"/>
              </a:rPr>
              <a:t>Руководитель </a:t>
            </a:r>
            <a:r>
              <a:rPr lang="ru-RU" dirty="0" smtClean="0">
                <a:latin typeface="+mn-lt"/>
              </a:rPr>
              <a:t>места проведения или </a:t>
            </a:r>
            <a:r>
              <a:rPr lang="ru-RU" dirty="0">
                <a:latin typeface="+mn-lt"/>
              </a:rPr>
              <a:t>лицо, уполномоченное на  </a:t>
            </a:r>
            <a:r>
              <a:rPr lang="ru-RU" dirty="0" smtClean="0">
                <a:latin typeface="+mn-lt"/>
              </a:rPr>
              <a:t>муниципальном/региональном </a:t>
            </a:r>
            <a:r>
              <a:rPr lang="ru-RU" dirty="0">
                <a:latin typeface="+mn-lt"/>
              </a:rPr>
              <a:t>уровне ответственен за передачу  материалов ИС (ИЗ) в РЦОИ.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1524" y="2132561"/>
            <a:ext cx="9001000" cy="15313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ru-RU" dirty="0">
                <a:solidFill>
                  <a:srgbClr val="1B3E77"/>
                </a:solidFill>
              </a:rPr>
              <a:t>Бланки в аудитории собираются  строго по порядку: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Бланк </a:t>
            </a:r>
            <a:r>
              <a:rPr lang="ru-RU" dirty="0" smtClean="0">
                <a:solidFill>
                  <a:srgbClr val="1B3E77"/>
                </a:solidFill>
              </a:rPr>
              <a:t>регистрации;</a:t>
            </a:r>
            <a:endParaRPr lang="ru-RU" dirty="0">
              <a:solidFill>
                <a:srgbClr val="1B3E77"/>
              </a:solidFill>
            </a:endParaRP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Бланк записи </a:t>
            </a:r>
            <a:r>
              <a:rPr lang="ru-RU" dirty="0" smtClean="0">
                <a:solidFill>
                  <a:srgbClr val="1B3E77"/>
                </a:solidFill>
              </a:rPr>
              <a:t>ответов;</a:t>
            </a:r>
            <a:endParaRPr lang="ru-RU" dirty="0">
              <a:solidFill>
                <a:srgbClr val="1B3E77"/>
              </a:solidFill>
            </a:endParaRP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Дополнительный бланк записи </a:t>
            </a:r>
            <a:r>
              <a:rPr lang="ru-RU" dirty="0" smtClean="0">
                <a:solidFill>
                  <a:srgbClr val="1B3E77"/>
                </a:solidFill>
              </a:rPr>
              <a:t>ответов (при наличии).</a:t>
            </a:r>
            <a:endParaRPr lang="ru-RU" dirty="0">
              <a:solidFill>
                <a:srgbClr val="1B3E7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657184" cy="79181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поля </a:t>
            </a:r>
            <a:r>
              <a:rPr lang="ru-RU" sz="2800" b="1" kern="1200" dirty="0" smtClean="0">
                <a:solidFill>
                  <a:schemeClr val="bg2">
                    <a:lumMod val="75000"/>
                  </a:schemeClr>
                </a:solidFill>
              </a:rPr>
              <a:t>«Требования </a:t>
            </a: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к сочинению (</a:t>
            </a:r>
            <a:r>
              <a:rPr lang="ru-RU" sz="2800" b="1" kern="1200" dirty="0" smtClean="0">
                <a:solidFill>
                  <a:schemeClr val="bg2">
                    <a:lumMod val="75000"/>
                  </a:schemeClr>
                </a:solidFill>
              </a:rPr>
              <a:t>изложению)»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8168" y="2037152"/>
            <a:ext cx="4176464" cy="417646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800" b="1" dirty="0" smtClean="0"/>
              <a:t>Требование </a:t>
            </a:r>
            <a:r>
              <a:rPr lang="ru-RU" sz="1800" b="1" dirty="0"/>
              <a:t>№ 1.	«Объем итогового сочинения (изложения</a:t>
            </a:r>
            <a:r>
              <a:rPr lang="ru-RU" sz="1800" b="1" dirty="0" smtClean="0"/>
              <a:t>)»</a:t>
            </a:r>
          </a:p>
          <a:p>
            <a:pPr marL="0" indent="0"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Если </a:t>
            </a: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в сочинении </a:t>
            </a:r>
            <a:r>
              <a:rPr lang="ru-RU" sz="1800" dirty="0">
                <a:solidFill>
                  <a:srgbClr val="842C58"/>
                </a:solidFill>
                <a:cs typeface="Times New Roman" pitchFamily="18" charset="0"/>
              </a:rPr>
              <a:t>менее 250 слов</a:t>
            </a: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, а в изложении </a:t>
            </a:r>
            <a:r>
              <a:rPr lang="ru-RU" sz="1800" dirty="0">
                <a:solidFill>
                  <a:srgbClr val="842C58"/>
                </a:solidFill>
                <a:cs typeface="Times New Roman" pitchFamily="18" charset="0"/>
              </a:rPr>
              <a:t>менее 150 слов  </a:t>
            </a: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(в подсчёт включаются все слова, в том числе и служебные), то выставляется «незачет» за невыполнение требования № 1 и «незачет» за всю работу в целом (такие итоговые сочинения (изложения) не проверяются по критериям оценивания). </a:t>
            </a:r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8908" y="1072303"/>
            <a:ext cx="11345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B3E77"/>
                </a:solidFill>
                <a:latin typeface="+mn-lt"/>
                <a:cs typeface="Times New Roman" pitchFamily="18" charset="0"/>
              </a:rPr>
              <a:t>Эксперт</a:t>
            </a:r>
            <a:r>
              <a:rPr lang="ru-RU" dirty="0" smtClean="0">
                <a:solidFill>
                  <a:srgbClr val="1B3E77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предметной комиссии заполняет копии бланков регистрации итогового сочинения (изложения</a:t>
            </a:r>
            <a:r>
              <a:rPr lang="ru-RU" dirty="0" smtClean="0">
                <a:solidFill>
                  <a:srgbClr val="1B3E77"/>
                </a:solidFill>
                <a:latin typeface="+mn-lt"/>
                <a:cs typeface="Times New Roman" pitchFamily="18" charset="0"/>
              </a:rPr>
              <a:t>). </a:t>
            </a:r>
            <a:r>
              <a:rPr lang="ru-RU" b="1" dirty="0" smtClean="0">
                <a:solidFill>
                  <a:srgbClr val="1B3E77"/>
                </a:solidFill>
                <a:latin typeface="+mn-lt"/>
                <a:cs typeface="Times New Roman" pitchFamily="18" charset="0"/>
              </a:rPr>
              <a:t>Технический </a:t>
            </a:r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специалист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 переносит результаты проверки из копий бланков регистрации в оригиналы бланков регистрации участников итогового сочинения (изложения).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972" y="2348880"/>
            <a:ext cx="6750088" cy="3341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767408" y="188913"/>
            <a:ext cx="10729191" cy="10795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Досрочное завершение экзамена по уважительной причине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91344" y="1268413"/>
            <a:ext cx="11792421" cy="4353790"/>
            <a:chOff x="336156" y="1164945"/>
            <a:chExt cx="11792421" cy="435379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36156" y="1164945"/>
              <a:ext cx="3257932" cy="3780624"/>
            </a:xfrm>
            <a:prstGeom prst="round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олилиния 3"/>
            <p:cNvSpPr/>
            <p:nvPr/>
          </p:nvSpPr>
          <p:spPr>
            <a:xfrm>
              <a:off x="538223" y="5052587"/>
              <a:ext cx="2689162" cy="466148"/>
            </a:xfrm>
            <a:custGeom>
              <a:avLst/>
              <a:gdLst>
                <a:gd name="connsiteX0" fmla="*/ 0 w 2689162"/>
                <a:gd name="connsiteY0" fmla="*/ 0 h 466148"/>
                <a:gd name="connsiteX1" fmla="*/ 2689162 w 2689162"/>
                <a:gd name="connsiteY1" fmla="*/ 0 h 466148"/>
                <a:gd name="connsiteX2" fmla="*/ 2689162 w 2689162"/>
                <a:gd name="connsiteY2" fmla="*/ 466148 h 466148"/>
                <a:gd name="connsiteX3" fmla="*/ 0 w 2689162"/>
                <a:gd name="connsiteY3" fmla="*/ 466148 h 466148"/>
                <a:gd name="connsiteX4" fmla="*/ 0 w 2689162"/>
                <a:gd name="connsiteY4" fmla="*/ 0 h 46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162" h="466148">
                  <a:moveTo>
                    <a:pt x="0" y="0"/>
                  </a:moveTo>
                  <a:lnTo>
                    <a:pt x="2689162" y="0"/>
                  </a:lnTo>
                  <a:lnTo>
                    <a:pt x="2689162" y="466148"/>
                  </a:lnTo>
                  <a:lnTo>
                    <a:pt x="0" y="466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ИС-08</a:t>
              </a:r>
              <a:endParaRPr lang="ru-RU" sz="2000" b="1" kern="1200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650304" y="1199760"/>
              <a:ext cx="4694531" cy="2929021"/>
            </a:xfrm>
            <a:prstGeom prst="round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4254078" y="4219987"/>
              <a:ext cx="3486984" cy="832600"/>
            </a:xfrm>
            <a:custGeom>
              <a:avLst/>
              <a:gdLst>
                <a:gd name="connsiteX0" fmla="*/ 0 w 3486984"/>
                <a:gd name="connsiteY0" fmla="*/ 0 h 1293671"/>
                <a:gd name="connsiteX1" fmla="*/ 3486984 w 3486984"/>
                <a:gd name="connsiteY1" fmla="*/ 0 h 1293671"/>
                <a:gd name="connsiteX2" fmla="*/ 3486984 w 3486984"/>
                <a:gd name="connsiteY2" fmla="*/ 1293671 h 1293671"/>
                <a:gd name="connsiteX3" fmla="*/ 0 w 3486984"/>
                <a:gd name="connsiteY3" fmla="*/ 1293671 h 1293671"/>
                <a:gd name="connsiteX4" fmla="*/ 0 w 3486984"/>
                <a:gd name="connsiteY4" fmla="*/ 0 h 1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84" h="1293671">
                  <a:moveTo>
                    <a:pt x="0" y="0"/>
                  </a:moveTo>
                  <a:lnTo>
                    <a:pt x="3486984" y="0"/>
                  </a:lnTo>
                  <a:lnTo>
                    <a:pt x="3486984" y="1293671"/>
                  </a:lnTo>
                  <a:lnTo>
                    <a:pt x="0" y="1293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</a:rPr>
                <a:t>ИС-05</a:t>
              </a:r>
              <a:endParaRPr lang="ru-RU" sz="2000" kern="12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401052" y="1199760"/>
              <a:ext cx="3727525" cy="2035717"/>
            </a:xfrm>
            <a:prstGeom prst="round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521322" y="3270292"/>
              <a:ext cx="3486984" cy="1293671"/>
            </a:xfrm>
            <a:custGeom>
              <a:avLst/>
              <a:gdLst>
                <a:gd name="connsiteX0" fmla="*/ 0 w 3486984"/>
                <a:gd name="connsiteY0" fmla="*/ 0 h 1293671"/>
                <a:gd name="connsiteX1" fmla="*/ 3486984 w 3486984"/>
                <a:gd name="connsiteY1" fmla="*/ 0 h 1293671"/>
                <a:gd name="connsiteX2" fmla="*/ 3486984 w 3486984"/>
                <a:gd name="connsiteY2" fmla="*/ 1293671 h 1293671"/>
                <a:gd name="connsiteX3" fmla="*/ 0 w 3486984"/>
                <a:gd name="connsiteY3" fmla="*/ 1293671 h 1293671"/>
                <a:gd name="connsiteX4" fmla="*/ 0 w 3486984"/>
                <a:gd name="connsiteY4" fmla="*/ 0 h 1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84" h="1293671">
                  <a:moveTo>
                    <a:pt x="0" y="0"/>
                  </a:moveTo>
                  <a:lnTo>
                    <a:pt x="3486984" y="0"/>
                  </a:lnTo>
                  <a:lnTo>
                    <a:pt x="3486984" y="1293671"/>
                  </a:lnTo>
                  <a:lnTo>
                    <a:pt x="0" y="1293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</a:rPr>
                <a:t>Бланк регистрации</a:t>
              </a:r>
              <a:endParaRPr lang="ru-RU" sz="2000" kern="1200" dirty="0"/>
            </a:p>
          </p:txBody>
        </p:sp>
      </p:grpSp>
      <p:pic>
        <p:nvPicPr>
          <p:cNvPr id="5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35760" y="4965174"/>
            <a:ext cx="8009301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180975" algn="just" defTabSz="914400"/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Копирование бланков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итогового сочинения (изложения) с внесенной в бланк регистрации </a:t>
            </a:r>
            <a:r>
              <a:rPr lang="ru-RU" u="sng" dirty="0">
                <a:latin typeface="+mn-lt"/>
                <a:ea typeface="Calibri" pitchFamily="34" charset="0"/>
                <a:cs typeface="Times New Roman" pitchFamily="18" charset="0"/>
              </a:rPr>
              <a:t>отметкой «Х» в поле </a:t>
            </a:r>
            <a:r>
              <a:rPr lang="ru-RU" u="sng" dirty="0" smtClean="0">
                <a:latin typeface="+mn-lt"/>
                <a:ea typeface="Calibri" pitchFamily="34" charset="0"/>
                <a:cs typeface="Times New Roman" pitchFamily="18" charset="0"/>
              </a:rPr>
              <a:t>«Не закончил»,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подтверждённой подписью члена комиссии по проведению итогового сочинения (изложения), </a:t>
            </a:r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производится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, проверка таких сочинений (изложений) не осуществляется.</a:t>
            </a:r>
            <a:endParaRPr lang="ru-RU" dirty="0">
              <a:latin typeface="+mn-lt"/>
              <a:cs typeface="Arial" pitchFamily="34" charset="0"/>
            </a:endParaRPr>
          </a:p>
        </p:txBody>
      </p:sp>
      <p:pic>
        <p:nvPicPr>
          <p:cNvPr id="13" name="Содержимое 3"/>
          <p:cNvPicPr>
            <a:picLocks/>
          </p:cNvPicPr>
          <p:nvPr/>
        </p:nvPicPr>
        <p:blipFill rotWithShape="1">
          <a:blip r:embed="rId6" cstate="print"/>
          <a:srcRect l="6135" t="67275" r="67021" b="3723"/>
          <a:stretch/>
        </p:blipFill>
        <p:spPr>
          <a:xfrm>
            <a:off x="8328248" y="1340768"/>
            <a:ext cx="360040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0920536" y="1988840"/>
            <a:ext cx="216024" cy="216024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0920536" y="1988840"/>
            <a:ext cx="216024" cy="216024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90021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343473" y="188913"/>
            <a:ext cx="9865096" cy="10795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</a:rPr>
              <a:t>Удаление участника с экзамена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9339" y="1250401"/>
            <a:ext cx="11689310" cy="4919368"/>
            <a:chOff x="239339" y="1250401"/>
            <a:chExt cx="11689310" cy="491936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9339" y="1271110"/>
              <a:ext cx="3077170" cy="3869939"/>
            </a:xfrm>
            <a:prstGeom prst="roundRect">
              <a:avLst/>
            </a:prstGeom>
            <a:blipFill rotWithShape="1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17912" y="5237907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ИС-09</a:t>
              </a:r>
              <a:endParaRPr lang="ru-RU" sz="20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396548" y="1250401"/>
              <a:ext cx="4785102" cy="2861826"/>
            </a:xfrm>
            <a:prstGeom prst="round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980103" y="3023903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247039" y="1287254"/>
              <a:ext cx="3681610" cy="2011200"/>
            </a:xfrm>
            <a:prstGeom prst="round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8616280" y="3329693"/>
              <a:ext cx="2880319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</a:rPr>
                <a:t>Бланк регистрации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629086" y="4175833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</a:rPr>
                <a:t>ИС-05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935760" y="4869160"/>
            <a:ext cx="8010640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180975" algn="just" defTabSz="914400"/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Копирование бланков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итогового сочинения (изложения) с внесенной в бланк регистрации </a:t>
            </a:r>
            <a:r>
              <a:rPr lang="ru-RU" u="sng" dirty="0">
                <a:latin typeface="+mn-lt"/>
                <a:ea typeface="Calibri" pitchFamily="34" charset="0"/>
                <a:cs typeface="Times New Roman" pitchFamily="18" charset="0"/>
              </a:rPr>
              <a:t>отметкой «Х» в поле </a:t>
            </a:r>
            <a:r>
              <a:rPr lang="ru-RU" u="sng" dirty="0" smtClean="0">
                <a:latin typeface="+mn-lt"/>
                <a:ea typeface="Calibri" pitchFamily="34" charset="0"/>
                <a:cs typeface="Times New Roman" pitchFamily="18" charset="0"/>
              </a:rPr>
              <a:t>«Удален»,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подтверждённой подписью члена комиссии по проведению итогового сочинения (изложения), </a:t>
            </a:r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производится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, проверка таких сочинений (изложений) не осуществляется.</a:t>
            </a:r>
            <a:endParaRPr lang="ru-RU" dirty="0">
              <a:latin typeface="+mn-lt"/>
              <a:cs typeface="Arial" pitchFamily="34" charset="0"/>
            </a:endParaRPr>
          </a:p>
        </p:txBody>
      </p:sp>
      <p:pic>
        <p:nvPicPr>
          <p:cNvPr id="12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2717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0371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661248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43472" y="692696"/>
            <a:ext cx="9865096" cy="10795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</a:rPr>
              <a:t>Контактная информация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919536" y="1916832"/>
            <a:ext cx="820891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ГОРЯЧАЯ ЛИНИЯ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Б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У РК «ЦОКО»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РЦОИ: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Телефон: 8 (847) 22  3 – 90 – 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E-mail: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</a:rPr>
              <a:t>coko08@mail.ru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021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537768"/>
            <a:ext cx="12072664" cy="11509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Правила заполнения бланков итогового сочинения (изложения)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1" y="5306175"/>
            <a:ext cx="8928991" cy="712064"/>
          </a:xfrm>
          <a:noFill/>
        </p:spPr>
        <p:txBody>
          <a:bodyPr>
            <a:normAutofit/>
          </a:bodyPr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kern="1200" dirty="0" smtClean="0">
                <a:solidFill>
                  <a:prstClr val="black"/>
                </a:solidFill>
              </a:rPr>
              <a:t>Если участник </a:t>
            </a:r>
            <a:r>
              <a:rPr lang="ru-RU" kern="1200" dirty="0" smtClean="0">
                <a:solidFill>
                  <a:srgbClr val="074187"/>
                </a:solidFill>
              </a:rPr>
              <a:t>не имеет информации для заполнения поля</a:t>
            </a:r>
            <a:r>
              <a:rPr lang="ru-RU" kern="1200" dirty="0" smtClean="0">
                <a:solidFill>
                  <a:prstClr val="black"/>
                </a:solidFill>
              </a:rPr>
              <a:t>, он должен </a:t>
            </a:r>
            <a:r>
              <a:rPr lang="ru-RU" kern="1200" dirty="0" smtClean="0">
                <a:solidFill>
                  <a:srgbClr val="074187"/>
                </a:solidFill>
              </a:rPr>
              <a:t>оставить это поле пустым </a:t>
            </a:r>
            <a:r>
              <a:rPr lang="ru-RU" u="sng" kern="1200" dirty="0" smtClean="0">
                <a:solidFill>
                  <a:prstClr val="black"/>
                </a:solidFill>
              </a:rPr>
              <a:t>(не делать прочерков).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3552" y="1583286"/>
            <a:ext cx="8928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Бланки сочинения (изложения) заполняются </a:t>
            </a:r>
            <a:r>
              <a:rPr lang="ru-RU" sz="2000" dirty="0" err="1" smtClean="0">
                <a:solidFill>
                  <a:srgbClr val="074187"/>
                </a:solidFill>
                <a:latin typeface="+mn-lt"/>
              </a:rPr>
              <a:t>гелевыми</a:t>
            </a:r>
            <a:r>
              <a:rPr lang="ru-RU" sz="2000" dirty="0" smtClean="0">
                <a:solidFill>
                  <a:srgbClr val="074187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или</a:t>
            </a:r>
            <a:r>
              <a:rPr lang="ru-RU" sz="2000" dirty="0">
                <a:solidFill>
                  <a:srgbClr val="074187"/>
                </a:solidFill>
                <a:latin typeface="+mn-lt"/>
              </a:rPr>
              <a:t> капиллярными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ручками с чернилами </a:t>
            </a:r>
            <a:r>
              <a:rPr lang="ru-RU" sz="2000" dirty="0">
                <a:latin typeface="+mn-lt"/>
              </a:rPr>
              <a:t>черного цвета.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3554" y="2429824"/>
            <a:ext cx="89289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dirty="0">
                <a:solidFill>
                  <a:srgbClr val="074187"/>
                </a:solidFill>
                <a:latin typeface="+mn-lt"/>
              </a:rPr>
              <a:t>Каждая цифра и буква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во всех заполняемых полях бланка регистрации и верхней части бланка записи, тщательно </a:t>
            </a:r>
            <a:r>
              <a:rPr lang="ru-RU" sz="2000" dirty="0">
                <a:solidFill>
                  <a:srgbClr val="074187"/>
                </a:solidFill>
                <a:latin typeface="+mn-lt"/>
              </a:rPr>
              <a:t>копируется с  образца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ее написания из строки с образцами написания символов, расположенной в верхней части бланка регистрации.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3551" y="4175776"/>
            <a:ext cx="89289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dirty="0">
                <a:solidFill>
                  <a:srgbClr val="074187"/>
                </a:solidFill>
                <a:latin typeface="+mn-lt"/>
              </a:rPr>
              <a:t>Каждое поле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в бланках заполняется, начиная </a:t>
            </a:r>
            <a:r>
              <a:rPr lang="ru-RU" sz="2000" dirty="0">
                <a:solidFill>
                  <a:srgbClr val="074187"/>
                </a:solidFill>
                <a:latin typeface="+mn-lt"/>
              </a:rPr>
              <a:t>с первой позиции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(в том числе и поля для занесения фамилии, имени и отчества участника</a:t>
            </a: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).</a:t>
            </a:r>
            <a:endParaRPr lang="ru-RU" sz="2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9" name="Рисунок 8" descr="цуцуацу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A5BBE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57" y="1649197"/>
            <a:ext cx="57606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цуцуацу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A5BBE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57" y="2819997"/>
            <a:ext cx="57606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цуцуацу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A5BBE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039" y="4162438"/>
            <a:ext cx="57606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цуцуацу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A5BBE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57" y="5234131"/>
            <a:ext cx="57606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31549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7648" y="908720"/>
            <a:ext cx="5833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КАТЕГОРИЧЕСКИ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ЗАПРЕЩАЕТСЯ: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1766842592"/>
              </p:ext>
            </p:extLst>
          </p:nvPr>
        </p:nvGraphicFramePr>
        <p:xfrm>
          <a:off x="191344" y="1916832"/>
          <a:ext cx="118093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408296"/>
            <a:ext cx="8062912" cy="6969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Заполнение бланка регистрации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695400" y="4077085"/>
            <a:ext cx="10836857" cy="18716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Поле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1B3E77"/>
                </a:solidFill>
              </a:rPr>
              <a:t>Количество </a:t>
            </a:r>
            <a:r>
              <a:rPr lang="ru-RU" b="1" dirty="0">
                <a:solidFill>
                  <a:srgbClr val="1B3E77"/>
                </a:solidFill>
              </a:rPr>
              <a:t>бланков </a:t>
            </a:r>
            <a:r>
              <a:rPr lang="ru-RU" b="1" dirty="0" smtClean="0">
                <a:solidFill>
                  <a:srgbClr val="1B3E77"/>
                </a:solidFill>
              </a:rPr>
              <a:t>записи</a:t>
            </a:r>
            <a:r>
              <a:rPr lang="ru-RU" dirty="0" smtClean="0">
                <a:solidFill>
                  <a:srgbClr val="1B3E77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заполняется </a:t>
            </a:r>
            <a:r>
              <a:rPr lang="ru-RU" b="1" dirty="0">
                <a:solidFill>
                  <a:schemeClr val="bg1"/>
                </a:solidFill>
              </a:rPr>
              <a:t>членом </a:t>
            </a:r>
            <a:r>
              <a:rPr lang="ru-RU" b="1" dirty="0" smtClean="0">
                <a:solidFill>
                  <a:schemeClr val="bg1"/>
                </a:solidFill>
              </a:rPr>
              <a:t>комиссии в </a:t>
            </a:r>
            <a:r>
              <a:rPr lang="ru-RU" b="1" dirty="0">
                <a:solidFill>
                  <a:schemeClr val="bg1"/>
                </a:solidFill>
              </a:rPr>
              <a:t>аудитории </a:t>
            </a:r>
            <a:r>
              <a:rPr lang="ru-RU" dirty="0">
                <a:solidFill>
                  <a:schemeClr val="bg1"/>
                </a:solidFill>
              </a:rPr>
              <a:t>по завершении итогового сочинения (изложения) в присутствии участника (в указанное поле вписывается </a:t>
            </a:r>
            <a:r>
              <a:rPr lang="ru-RU" u="sng" dirty="0" smtClean="0">
                <a:solidFill>
                  <a:schemeClr val="bg1"/>
                </a:solidFill>
              </a:rPr>
              <a:t>общее количество </a:t>
            </a:r>
            <a:r>
              <a:rPr lang="ru-RU" u="sng" dirty="0">
                <a:solidFill>
                  <a:schemeClr val="bg1"/>
                </a:solidFill>
              </a:rPr>
              <a:t>бланков </a:t>
            </a:r>
            <a:r>
              <a:rPr lang="ru-RU" u="sng" dirty="0" smtClean="0">
                <a:solidFill>
                  <a:schemeClr val="bg1"/>
                </a:solidFill>
              </a:rPr>
              <a:t>записи, которые были использованы участником</a:t>
            </a:r>
            <a:r>
              <a:rPr lang="ru-RU" dirty="0" smtClean="0">
                <a:solidFill>
                  <a:schemeClr val="bg1"/>
                </a:solidFill>
              </a:rPr>
              <a:t> (включая дополнительные бланки, если такие выдавались по запросу участника 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9"/>
          <a:stretch/>
        </p:blipFill>
        <p:spPr bwMode="auto">
          <a:xfrm>
            <a:off x="1055440" y="1268760"/>
            <a:ext cx="7200800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1508" name="Овал 4"/>
          <p:cNvSpPr>
            <a:spLocks noChangeArrowheads="1"/>
          </p:cNvSpPr>
          <p:nvPr/>
        </p:nvSpPr>
        <p:spPr bwMode="auto">
          <a:xfrm>
            <a:off x="5159896" y="2996952"/>
            <a:ext cx="863600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>
            <a:endCxn id="21508" idx="3"/>
          </p:cNvCxnSpPr>
          <p:nvPr/>
        </p:nvCxnSpPr>
        <p:spPr>
          <a:xfrm flipV="1">
            <a:off x="4007768" y="3365516"/>
            <a:ext cx="1278599" cy="855572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AED8F4"/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062913" cy="6270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Заполнение бланка регистрации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4599589"/>
              </p:ext>
            </p:extLst>
          </p:nvPr>
        </p:nvGraphicFramePr>
        <p:xfrm>
          <a:off x="767408" y="908720"/>
          <a:ext cx="10369152" cy="5615368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2548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08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993366"/>
                          </a:solidFill>
                        </a:rPr>
                        <a:t>Поля, заполняемые участником</a:t>
                      </a:r>
                      <a:endParaRPr lang="ru-RU" sz="1400" b="1" dirty="0">
                        <a:solidFill>
                          <a:srgbClr val="993366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993366"/>
                          </a:solidFill>
                        </a:rPr>
                        <a:t>Указания по заполнению</a:t>
                      </a:r>
                      <a:endParaRPr lang="ru-RU" sz="1400" b="1" dirty="0">
                        <a:solidFill>
                          <a:srgbClr val="99336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068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dirty="0" smtClean="0">
                          <a:solidFill>
                            <a:srgbClr val="074187"/>
                          </a:solidFill>
                        </a:rPr>
                        <a:t>Код региона</a:t>
                      </a:r>
                      <a:endParaRPr lang="ru-RU" sz="1400" b="1" u="none" dirty="0">
                        <a:solidFill>
                          <a:srgbClr val="074187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Код субъекта РФ в соответствии с кодировкой федерального справочника субъектов РФ (код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РК-08)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9876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dirty="0" smtClean="0">
                          <a:solidFill>
                            <a:srgbClr val="074187"/>
                          </a:solidFill>
                        </a:rPr>
                        <a:t>Код образовательной организации</a:t>
                      </a:r>
                      <a:endParaRPr lang="ru-RU" sz="1400" b="1" u="none" dirty="0">
                        <a:solidFill>
                          <a:srgbClr val="074187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Код образовательной организации, в которой обучается участник, в соответствии с кодировкой, принятой в Республике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Калмыкия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(участники итогового сочинения (изложения), участвующие в сочинении (изложении) по желанию, вписывают код образовательной организации,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</a:rPr>
                        <a:t>в которой такой участник получил уведомление на итоговое сочинение (изложение))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Класс: номер, буква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Информация о классе, в котором обучается выпускник (участники итогового сочинения (изложения), участвующие в сочинении (изложении) по желанию,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</a:rPr>
                        <a:t>указанные поля не заполняют)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Место проведения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Код образовательной организации, в которой участник пишет сочинение (изложение)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Номер кабинета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Номер учебного кабинета, в котором проходит сочинение (изложение)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Дата проведения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Дата проведения сочинения (изложения)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Код вида работы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20 – сочинение, 21 – изложение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Наименование вида работы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Указывается вид работы (сочинение или изложение)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Номер темы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Указывается в соответствии с выбранной темой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3" b="7342"/>
          <a:stretch>
            <a:fillRect/>
          </a:stretch>
        </p:blipFill>
        <p:spPr bwMode="auto">
          <a:xfrm>
            <a:off x="10416480" y="0"/>
            <a:ext cx="1631504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260350"/>
            <a:ext cx="8062913" cy="8651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бланка регистрации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1700808"/>
            <a:ext cx="21955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kern="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На доске оформляется образец заполнения</a:t>
            </a:r>
            <a:endParaRPr lang="ru-RU" b="1" u="sng" kern="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9656" y="5522065"/>
            <a:ext cx="22320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74187"/>
                </a:solidFill>
                <a:latin typeface="+mn-lt"/>
              </a:rPr>
              <a:t>20 -  СОЧИНЕНИЕ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74187"/>
                </a:solidFill>
                <a:latin typeface="+mn-lt"/>
              </a:rPr>
              <a:t>21 -  ИЗЛОЖЕНИЕ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8622" y="5482404"/>
            <a:ext cx="421163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Заполняется членом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комиссии </a:t>
            </a:r>
            <a:r>
              <a:rPr lang="ru-RU" b="1" dirty="0">
                <a:solidFill>
                  <a:srgbClr val="074187"/>
                </a:solidFill>
                <a:latin typeface="+mn-lt"/>
              </a:rPr>
              <a:t>в аудитории </a:t>
            </a:r>
            <a:r>
              <a:rPr lang="ru-RU" dirty="0">
                <a:solidFill>
                  <a:srgbClr val="074187"/>
                </a:solidFill>
                <a:latin typeface="+mn-lt"/>
              </a:rPr>
              <a:t>по завершении итогового сочинения (изложения) в присутствии </a:t>
            </a:r>
            <a:r>
              <a:rPr lang="ru-RU" dirty="0" smtClean="0">
                <a:solidFill>
                  <a:srgbClr val="074187"/>
                </a:solidFill>
                <a:latin typeface="+mn-lt"/>
              </a:rPr>
              <a:t>участника</a:t>
            </a:r>
            <a:endParaRPr lang="ru-RU" dirty="0">
              <a:solidFill>
                <a:srgbClr val="074187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2384" y="4902281"/>
            <a:ext cx="248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rgbClr val="074187"/>
                </a:solidFill>
                <a:latin typeface="+mn-lt"/>
              </a:rPr>
              <a:t>Заполняется автоматизировано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196752"/>
            <a:ext cx="88823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Овал 9"/>
          <p:cNvSpPr>
            <a:spLocks noChangeArrowheads="1"/>
          </p:cNvSpPr>
          <p:nvPr/>
        </p:nvSpPr>
        <p:spPr bwMode="auto">
          <a:xfrm>
            <a:off x="2855640" y="2132856"/>
            <a:ext cx="8532812" cy="1800200"/>
          </a:xfrm>
          <a:prstGeom prst="ellipse">
            <a:avLst/>
          </a:prstGeom>
          <a:noFill/>
          <a:ln w="31750" cap="rnd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3561" name="Овал 22"/>
          <p:cNvSpPr>
            <a:spLocks noChangeArrowheads="1"/>
          </p:cNvSpPr>
          <p:nvPr/>
        </p:nvSpPr>
        <p:spPr bwMode="auto">
          <a:xfrm>
            <a:off x="8164142" y="2837570"/>
            <a:ext cx="261213" cy="360362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3560" name="Овал 14"/>
          <p:cNvSpPr>
            <a:spLocks noChangeArrowheads="1"/>
          </p:cNvSpPr>
          <p:nvPr/>
        </p:nvSpPr>
        <p:spPr bwMode="auto">
          <a:xfrm>
            <a:off x="7536160" y="3356992"/>
            <a:ext cx="864096" cy="432048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23563" name="Прямая со стрелкой 11"/>
          <p:cNvCxnSpPr>
            <a:cxnSpLocks noChangeShapeType="1"/>
          </p:cNvCxnSpPr>
          <p:nvPr/>
        </p:nvCxnSpPr>
        <p:spPr bwMode="auto">
          <a:xfrm flipV="1">
            <a:off x="3287962" y="3717032"/>
            <a:ext cx="647798" cy="1799531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2" name="Прямая со стрелкой 13"/>
          <p:cNvCxnSpPr>
            <a:cxnSpLocks noChangeShapeType="1"/>
          </p:cNvCxnSpPr>
          <p:nvPr/>
        </p:nvCxnSpPr>
        <p:spPr bwMode="auto">
          <a:xfrm flipV="1">
            <a:off x="4440240" y="3861048"/>
            <a:ext cx="719656" cy="1655517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4" name="Прямая со стрелкой 16"/>
          <p:cNvCxnSpPr>
            <a:cxnSpLocks noChangeShapeType="1"/>
          </p:cNvCxnSpPr>
          <p:nvPr/>
        </p:nvCxnSpPr>
        <p:spPr bwMode="auto">
          <a:xfrm flipV="1">
            <a:off x="7391402" y="3933056"/>
            <a:ext cx="432790" cy="1583508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5" name="Прямая со стрелкой 19"/>
          <p:cNvCxnSpPr>
            <a:cxnSpLocks noChangeShapeType="1"/>
          </p:cNvCxnSpPr>
          <p:nvPr/>
        </p:nvCxnSpPr>
        <p:spPr bwMode="auto">
          <a:xfrm flipH="1" flipV="1">
            <a:off x="9777468" y="3861048"/>
            <a:ext cx="890533" cy="1041233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pic>
        <p:nvPicPr>
          <p:cNvPr id="15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425451"/>
            <a:ext cx="8062913" cy="5556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бланка регистрации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79376" y="1010598"/>
            <a:ext cx="5328592" cy="1584176"/>
          </a:xfrm>
        </p:spPr>
        <p:txBody>
          <a:bodyPr>
            <a:normAutofit/>
          </a:bodyPr>
          <a:lstStyle/>
          <a:p>
            <a:pPr marL="0" indent="0" algn="just">
              <a:buFont typeface="Times New Roman" pitchFamily="18" charset="0"/>
              <a:buNone/>
            </a:pPr>
            <a:r>
              <a:rPr lang="ru-RU" sz="1800" b="1" dirty="0" smtClean="0"/>
              <a:t>В </a:t>
            </a:r>
            <a:r>
              <a:rPr lang="ru-RU" sz="1800" b="1" dirty="0"/>
              <a:t>средней части бланка регистрации расположены </a:t>
            </a:r>
            <a:r>
              <a:rPr lang="ru-RU" sz="1800" b="1" dirty="0">
                <a:solidFill>
                  <a:srgbClr val="842C58"/>
                </a:solidFill>
              </a:rPr>
              <a:t>поля для записи сведений об </a:t>
            </a:r>
            <a:r>
              <a:rPr lang="ru-RU" sz="1800" b="1" dirty="0" smtClean="0">
                <a:solidFill>
                  <a:srgbClr val="842C58"/>
                </a:solidFill>
              </a:rPr>
              <a:t>участнике</a:t>
            </a:r>
            <a:r>
              <a:rPr lang="ru-RU" sz="1800" b="1" dirty="0" smtClean="0"/>
              <a:t>, заполняемые им самостоятельно.</a:t>
            </a:r>
            <a:endParaRPr lang="ru-RU" sz="18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068960"/>
            <a:ext cx="532859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6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71" y="3097591"/>
            <a:ext cx="5544056" cy="1295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103775" y="1215155"/>
            <a:ext cx="5675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84C6A"/>
                </a:solidFill>
                <a:latin typeface="+mn-lt"/>
              </a:rPr>
              <a:t>В </a:t>
            </a:r>
            <a:r>
              <a:rPr lang="ru-RU" b="1" dirty="0">
                <a:solidFill>
                  <a:srgbClr val="284C6A"/>
                </a:solidFill>
                <a:latin typeface="+mn-lt"/>
              </a:rPr>
              <a:t>средней части бланка регистрации также расположена </a:t>
            </a:r>
            <a:r>
              <a:rPr lang="ru-RU" b="1" dirty="0">
                <a:solidFill>
                  <a:srgbClr val="842C58"/>
                </a:solidFill>
                <a:latin typeface="+mn-lt"/>
              </a:rPr>
              <a:t>краткая инструкция </a:t>
            </a:r>
            <a:r>
              <a:rPr lang="ru-RU" b="1" dirty="0">
                <a:solidFill>
                  <a:srgbClr val="284C6A"/>
                </a:solidFill>
                <a:latin typeface="+mn-lt"/>
              </a:rPr>
              <a:t>по заполнению бланков и выполнению итогового сочинения (изложения), а также </a:t>
            </a:r>
            <a:r>
              <a:rPr lang="ru-RU" b="1" dirty="0">
                <a:solidFill>
                  <a:srgbClr val="842C58"/>
                </a:solidFill>
                <a:latin typeface="+mn-lt"/>
              </a:rPr>
              <a:t>поле для подписи </a:t>
            </a:r>
            <a:r>
              <a:rPr lang="ru-RU" b="1" dirty="0" smtClean="0">
                <a:solidFill>
                  <a:srgbClr val="842C58"/>
                </a:solidFill>
                <a:latin typeface="+mn-lt"/>
              </a:rPr>
              <a:t>участника.</a:t>
            </a:r>
            <a:endParaRPr lang="ru-RU" b="1" dirty="0">
              <a:solidFill>
                <a:srgbClr val="842C58"/>
              </a:solidFill>
              <a:latin typeface="+mn-lt"/>
            </a:endParaRPr>
          </a:p>
        </p:txBody>
      </p:sp>
      <p:pic>
        <p:nvPicPr>
          <p:cNvPr id="7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263" y="115889"/>
            <a:ext cx="8062912" cy="9366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chemeClr val="bg2">
                    <a:lumMod val="75000"/>
                  </a:schemeClr>
                </a:solidFill>
              </a:rPr>
              <a:t>Заполнение бланков записи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6647" y="1186392"/>
            <a:ext cx="57476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n-lt"/>
                <a:cs typeface="+mn-cs"/>
              </a:rPr>
              <a:t>Информация для заполнения полей о </a:t>
            </a:r>
            <a:r>
              <a:rPr lang="ru-RU" sz="1600" dirty="0" smtClean="0">
                <a:solidFill>
                  <a:srgbClr val="074187"/>
                </a:solidFill>
                <a:latin typeface="+mn-lt"/>
                <a:cs typeface="+mn-cs"/>
              </a:rPr>
              <a:t>коде региона, коде и названии работы</a:t>
            </a:r>
            <a:r>
              <a:rPr lang="ru-RU" sz="1600" dirty="0" smtClean="0">
                <a:latin typeface="+mn-lt"/>
                <a:cs typeface="+mn-cs"/>
              </a:rPr>
              <a:t>, а также </a:t>
            </a:r>
            <a:r>
              <a:rPr lang="ru-RU" sz="1600" dirty="0" smtClean="0">
                <a:solidFill>
                  <a:srgbClr val="074187"/>
                </a:solidFill>
                <a:latin typeface="+mn-lt"/>
                <a:cs typeface="+mn-cs"/>
              </a:rPr>
              <a:t>номере темы </a:t>
            </a:r>
            <a:r>
              <a:rPr lang="ru-RU" sz="1600" dirty="0" smtClean="0">
                <a:latin typeface="+mn-lt"/>
                <a:cs typeface="+mn-cs"/>
              </a:rPr>
              <a:t>должна быть </a:t>
            </a:r>
            <a:r>
              <a:rPr lang="ru-RU" sz="1600" u="sng" dirty="0" smtClean="0">
                <a:latin typeface="+mn-lt"/>
                <a:cs typeface="+mn-cs"/>
              </a:rPr>
              <a:t>продублирована с бланка регистрации</a:t>
            </a:r>
            <a:r>
              <a:rPr lang="ru-RU" sz="1600" dirty="0" smtClean="0">
                <a:latin typeface="+mn-lt"/>
                <a:cs typeface="+mn-cs"/>
              </a:rPr>
              <a:t>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74187"/>
                </a:solidFill>
                <a:latin typeface="+mn-lt"/>
                <a:cs typeface="+mn-cs"/>
              </a:rPr>
              <a:t>«ФИО» </a:t>
            </a:r>
            <a:r>
              <a:rPr lang="ru-RU" sz="1600" dirty="0" smtClean="0">
                <a:latin typeface="+mn-lt"/>
                <a:cs typeface="+mn-cs"/>
              </a:rPr>
              <a:t>участника </a:t>
            </a:r>
            <a:r>
              <a:rPr lang="ru-RU" sz="1600" dirty="0" smtClean="0">
                <a:solidFill>
                  <a:srgbClr val="074187"/>
                </a:solidFill>
                <a:latin typeface="+mn-lt"/>
                <a:cs typeface="+mn-cs"/>
              </a:rPr>
              <a:t>заполняется прописью</a:t>
            </a:r>
            <a:r>
              <a:rPr lang="ru-RU" sz="1600" dirty="0" smtClean="0">
                <a:latin typeface="+mn-lt"/>
                <a:cs typeface="+mn-cs"/>
              </a:rPr>
              <a:t>. При нехватке места в поле «ФИО участника» участник может внести только фамилию и инициалы.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n-lt"/>
              </a:rPr>
              <a:t>Поле «Лист №» заполняется членом комиссии в аудитории в случае выдачи участнику дополнительного бланка записи.</a:t>
            </a:r>
            <a:endParaRPr lang="ru-RU" sz="16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234802"/>
            <a:ext cx="5112568" cy="14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9376" y="5560484"/>
            <a:ext cx="5507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dirty="0">
                <a:latin typeface="+mn-lt"/>
              </a:rPr>
              <a:t>Участники итогового сочинения (изложения) </a:t>
            </a:r>
            <a:r>
              <a:rPr lang="ru-RU" sz="1600" b="1" dirty="0">
                <a:uFill>
                  <a:solidFill>
                    <a:srgbClr val="FF0000"/>
                  </a:solidFill>
                </a:uFill>
                <a:latin typeface="+mn-lt"/>
              </a:rPr>
              <a:t>обязательно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>
                <a:solidFill>
                  <a:srgbClr val="074187"/>
                </a:solidFill>
                <a:latin typeface="+mn-lt"/>
              </a:rPr>
              <a:t>переписывают выбранные </a:t>
            </a:r>
            <a:r>
              <a:rPr lang="ru-RU" sz="1600" b="1" dirty="0" smtClean="0">
                <a:solidFill>
                  <a:srgbClr val="074187"/>
                </a:solidFill>
                <a:latin typeface="+mn-lt"/>
              </a:rPr>
              <a:t>ими </a:t>
            </a:r>
            <a:r>
              <a:rPr lang="ru-RU" sz="1600" b="1" dirty="0">
                <a:solidFill>
                  <a:srgbClr val="074187"/>
                </a:solidFill>
                <a:latin typeface="+mn-lt"/>
              </a:rPr>
              <a:t>темы сочинения (текста изложения) </a:t>
            </a:r>
            <a:r>
              <a:rPr lang="ru-RU" sz="1600" dirty="0">
                <a:latin typeface="+mn-lt"/>
              </a:rPr>
              <a:t>в бланк </a:t>
            </a:r>
            <a:r>
              <a:rPr lang="ru-RU" sz="1600" dirty="0" smtClean="0">
                <a:latin typeface="+mn-lt"/>
              </a:rPr>
              <a:t>записи.</a:t>
            </a:r>
            <a:endParaRPr lang="ru-RU" sz="1600" dirty="0">
              <a:latin typeface="+mn-lt"/>
            </a:endParaRPr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218968"/>
            <a:ext cx="5122675" cy="2286820"/>
          </a:xfrm>
          <a:prstGeom prst="rect">
            <a:avLst/>
          </a:prstGeom>
        </p:spPr>
      </p:pic>
      <p:sp>
        <p:nvSpPr>
          <p:cNvPr id="10" name="Овал 5"/>
          <p:cNvSpPr>
            <a:spLocks noChangeArrowheads="1"/>
          </p:cNvSpPr>
          <p:nvPr/>
        </p:nvSpPr>
        <p:spPr bwMode="auto">
          <a:xfrm>
            <a:off x="658112" y="4744617"/>
            <a:ext cx="3528392" cy="536304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16632"/>
            <a:ext cx="10323191" cy="6206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1200" dirty="0">
                <a:solidFill>
                  <a:schemeClr val="bg2">
                    <a:lumMod val="75000"/>
                  </a:schemeClr>
                </a:solidFill>
              </a:rPr>
              <a:t>Заполнение дополнительного бланка записи ответов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792511"/>
            <a:ext cx="4653312" cy="60654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07368" y="4005064"/>
            <a:ext cx="2567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1B3E77"/>
                </a:solidFill>
                <a:latin typeface="+mn-lt"/>
              </a:rPr>
              <a:t>В случае </a:t>
            </a:r>
            <a:r>
              <a:rPr lang="ru-RU" sz="1600" dirty="0" smtClean="0">
                <a:solidFill>
                  <a:srgbClr val="074187"/>
                </a:solidFill>
                <a:latin typeface="+mn-lt"/>
              </a:rPr>
              <a:t>заполнения дополнительного бланка записи </a:t>
            </a:r>
            <a:r>
              <a:rPr lang="ru-RU" sz="1600" u="sng" dirty="0" smtClean="0">
                <a:solidFill>
                  <a:srgbClr val="074187"/>
                </a:solidFill>
                <a:latin typeface="+mn-lt"/>
              </a:rPr>
              <a:t>при не заполненном основном бланке записи</a:t>
            </a:r>
            <a:r>
              <a:rPr lang="ru-RU" sz="1600" dirty="0" smtClean="0">
                <a:solidFill>
                  <a:srgbClr val="074187"/>
                </a:solidFill>
                <a:latin typeface="+mn-lt"/>
              </a:rPr>
              <a:t>, </a:t>
            </a:r>
            <a:r>
              <a:rPr lang="ru-RU" sz="1600" dirty="0" smtClean="0">
                <a:solidFill>
                  <a:srgbClr val="1B3E77"/>
                </a:solidFill>
                <a:latin typeface="+mn-lt"/>
              </a:rPr>
              <a:t>ответы, внесенные в дополнительный бланк записи, </a:t>
            </a:r>
            <a:r>
              <a:rPr lang="ru-RU" sz="1600" dirty="0" smtClean="0">
                <a:solidFill>
                  <a:srgbClr val="074187"/>
                </a:solidFill>
                <a:latin typeface="+mn-lt"/>
              </a:rPr>
              <a:t>оцениваться НЕ будут</a:t>
            </a:r>
            <a:r>
              <a:rPr lang="ru-RU" sz="1600" dirty="0" smtClean="0">
                <a:solidFill>
                  <a:srgbClr val="1B3E77"/>
                </a:solidFill>
                <a:latin typeface="+mn-lt"/>
              </a:rPr>
              <a:t>.</a:t>
            </a:r>
            <a:endParaRPr lang="ru-RU" sz="1600" dirty="0">
              <a:solidFill>
                <a:srgbClr val="1B3E77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1344" y="1484784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kern="0" dirty="0" smtClean="0">
                <a:latin typeface="+mn-lt"/>
              </a:rPr>
              <a:t> Фамилия, имя, отчество заполняется участником </a:t>
            </a:r>
            <a:r>
              <a:rPr lang="ru-RU" sz="1600" i="1" kern="0" dirty="0" smtClean="0">
                <a:latin typeface="+mn-lt"/>
              </a:rPr>
              <a:t>прописью</a:t>
            </a:r>
            <a:r>
              <a:rPr lang="ru-RU" sz="1600" kern="0" dirty="0" smtClean="0">
                <a:latin typeface="+mn-lt"/>
              </a:rPr>
              <a:t>.</a:t>
            </a:r>
            <a:endParaRPr lang="ru-RU" sz="1600" kern="0" dirty="0">
              <a:latin typeface="+mn-lt"/>
            </a:endParaRPr>
          </a:p>
        </p:txBody>
      </p:sp>
      <p:sp>
        <p:nvSpPr>
          <p:cNvPr id="46085" name="Овал 11"/>
          <p:cNvSpPr>
            <a:spLocks noChangeArrowheads="1"/>
          </p:cNvSpPr>
          <p:nvPr/>
        </p:nvSpPr>
        <p:spPr bwMode="auto">
          <a:xfrm>
            <a:off x="4151784" y="1412776"/>
            <a:ext cx="2462712" cy="249213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46086" name="Прямая со стрелкой 9"/>
          <p:cNvCxnSpPr>
            <a:cxnSpLocks noChangeShapeType="1"/>
          </p:cNvCxnSpPr>
          <p:nvPr/>
        </p:nvCxnSpPr>
        <p:spPr bwMode="auto">
          <a:xfrm flipV="1">
            <a:off x="3071664" y="1628800"/>
            <a:ext cx="1224136" cy="144016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pic>
        <p:nvPicPr>
          <p:cNvPr id="10" name="Рисунок 7" descr="Маленький логотип.png">
            <a:extLst>
              <a:ext uri="{FF2B5EF4-FFF2-40B4-BE49-F238E27FC236}">
                <a16:creationId xmlns=""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5517232"/>
            <a:ext cx="1961276" cy="116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344" y="2492896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 На </a:t>
            </a:r>
            <a:r>
              <a:rPr lang="ru-RU" sz="1600" dirty="0">
                <a:latin typeface="+mn-lt"/>
              </a:rPr>
              <a:t>дополнительном бланке «Код работы» должен совпадать с кодом работы на бланке регистрации.</a:t>
            </a:r>
          </a:p>
        </p:txBody>
      </p:sp>
      <p:sp>
        <p:nvSpPr>
          <p:cNvPr id="11" name="Овал 11"/>
          <p:cNvSpPr>
            <a:spLocks noChangeArrowheads="1"/>
          </p:cNvSpPr>
          <p:nvPr/>
        </p:nvSpPr>
        <p:spPr bwMode="auto">
          <a:xfrm>
            <a:off x="6240016" y="1772816"/>
            <a:ext cx="1296144" cy="184312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12" name="Прямая со стрелкой 9"/>
          <p:cNvCxnSpPr>
            <a:cxnSpLocks noChangeShapeType="1"/>
          </p:cNvCxnSpPr>
          <p:nvPr/>
        </p:nvCxnSpPr>
        <p:spPr bwMode="auto">
          <a:xfrm flipV="1">
            <a:off x="3215680" y="1916832"/>
            <a:ext cx="3096344" cy="1080120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sp>
        <p:nvSpPr>
          <p:cNvPr id="13" name="Овал 11"/>
          <p:cNvSpPr>
            <a:spLocks noChangeArrowheads="1"/>
          </p:cNvSpPr>
          <p:nvPr/>
        </p:nvSpPr>
        <p:spPr bwMode="auto">
          <a:xfrm>
            <a:off x="6023992" y="1268760"/>
            <a:ext cx="432048" cy="152135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112224" y="1556792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При выдаче дополнительного бланка записи член комиссии по проведению итогового сочинения (изложения</a:t>
            </a:r>
            <a:r>
              <a:rPr lang="ru-RU" b="1" dirty="0" smtClean="0">
                <a:latin typeface="+mn-lt"/>
              </a:rPr>
              <a:t>) вносит порядковый </a:t>
            </a:r>
            <a:r>
              <a:rPr lang="ru-RU" b="1" dirty="0">
                <a:latin typeface="+mn-lt"/>
              </a:rPr>
              <a:t>номер листа работы </a:t>
            </a:r>
            <a:r>
              <a:rPr lang="ru-RU" b="1" dirty="0" smtClean="0">
                <a:latin typeface="+mn-lt"/>
              </a:rPr>
              <a:t>участника</a:t>
            </a:r>
            <a:r>
              <a:rPr lang="ru-RU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в</a:t>
            </a:r>
            <a:r>
              <a:rPr lang="ru-RU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поле «Лист №» </a:t>
            </a:r>
            <a:r>
              <a:rPr lang="ru-RU" dirty="0" smtClean="0">
                <a:latin typeface="+mn-lt"/>
              </a:rPr>
              <a:t>(</a:t>
            </a:r>
            <a:r>
              <a:rPr lang="ru-RU" dirty="0">
                <a:latin typeface="+mn-lt"/>
              </a:rPr>
              <a:t>при этом листом № 1 является основной бланк </a:t>
            </a:r>
            <a:r>
              <a:rPr lang="ru-RU" dirty="0" smtClean="0">
                <a:latin typeface="+mn-lt"/>
              </a:rPr>
              <a:t>записи), </a:t>
            </a:r>
          </a:p>
          <a:p>
            <a:pPr algn="just"/>
            <a:r>
              <a:rPr lang="ru-RU" dirty="0" smtClean="0">
                <a:latin typeface="+mn-lt"/>
              </a:rPr>
              <a:t>т.е. начиная с цифры 2.</a:t>
            </a:r>
            <a:endParaRPr lang="ru-RU" dirty="0">
              <a:latin typeface="+mn-lt"/>
            </a:endParaRPr>
          </a:p>
        </p:txBody>
      </p:sp>
      <p:cxnSp>
        <p:nvCxnSpPr>
          <p:cNvPr id="25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6528048" y="1340768"/>
            <a:ext cx="1503784" cy="495672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13348</TotalTime>
  <Words>918</Words>
  <Application>Microsoft Office PowerPoint</Application>
  <PresentationFormat>Произвольный</PresentationFormat>
  <Paragraphs>86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Слайд 1</vt:lpstr>
      <vt:lpstr>Правила заполнения бланков итогового сочинения (изложения)</vt:lpstr>
      <vt:lpstr>Слайд 3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бланков записи</vt:lpstr>
      <vt:lpstr>Заполнение дополнительного бланка записи ответов</vt:lpstr>
      <vt:lpstr>члены комиссии по проведению итогового сочинения (изложения) в аудитории собирают бланки строго по аудиториям.</vt:lpstr>
      <vt:lpstr>Заполнение поля «Требования к сочинению (изложению)»</vt:lpstr>
      <vt:lpstr>Досрочное завершение экзамена по уважительной причине</vt:lpstr>
      <vt:lpstr>Удаление участника с экзамена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Berta</dc:creator>
  <cp:lastModifiedBy>YandonovaBA</cp:lastModifiedBy>
  <cp:revision>897</cp:revision>
  <cp:lastPrinted>2014-10-21T12:47:31Z</cp:lastPrinted>
  <dcterms:created xsi:type="dcterms:W3CDTF">2009-03-12T11:49:47Z</dcterms:created>
  <dcterms:modified xsi:type="dcterms:W3CDTF">2021-11-22T13:28:13Z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