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4" r:id="rId6"/>
    <p:sldId id="266" r:id="rId7"/>
    <p:sldId id="259" r:id="rId8"/>
    <p:sldId id="260" r:id="rId9"/>
    <p:sldId id="273" r:id="rId10"/>
    <p:sldId id="276" r:id="rId11"/>
    <p:sldId id="267" r:id="rId12"/>
    <p:sldId id="269" r:id="rId13"/>
    <p:sldId id="274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D1C88E-C5EF-4369-B343-87ECC6E12494}">
          <p14:sldIdLst>
            <p14:sldId id="256"/>
          </p14:sldIdLst>
        </p14:section>
        <p14:section name="Раздел без заголовка" id="{3B09D5A4-5CC6-41EC-9FF5-D034328D94C3}">
          <p14:sldIdLst>
            <p14:sldId id="258"/>
            <p14:sldId id="261"/>
            <p14:sldId id="262"/>
            <p14:sldId id="264"/>
            <p14:sldId id="266"/>
            <p14:sldId id="259"/>
            <p14:sldId id="260"/>
            <p14:sldId id="273"/>
            <p14:sldId id="276"/>
            <p14:sldId id="267"/>
            <p14:sldId id="269"/>
            <p14:sldId id="274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A3A"/>
    <a:srgbClr val="EF7050"/>
    <a:srgbClr val="B3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1525-30A3-4B97-A3AA-46680F2154A1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ED47-2581-4320-9FF7-18F9B5D6C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ED47-2581-4320-9FF7-18F9B5D6C1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208297-9064-4510-89F1-5C01E2DD9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05E7-6E95-4A63-9C9A-4A1DCBA7A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27D1-D3D5-4D66-A168-66301577F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895A-4B0D-4F60-9DED-CE8F06D4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E502-2ED9-4C28-B5D3-07CEE928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E3458-837D-4807-A617-A0F17EF0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FDE-7923-44E0-B5C8-1971A33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FAD9F7-6B99-4A9B-80C1-4539AA52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62157-4C81-4C6A-98D1-6DD8E14F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AE2-3336-4474-BE36-4621D5A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609A-9EB6-436F-984C-4D8270E8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CC9AAA-0E2D-427A-9ECF-4D282125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F4655-ADFC-484D-91F4-1ED3BDE9A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80469-0659-4EFD-8E37-3CA13978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FC714-C459-4A64-81EA-628B8CD0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98E7-F50F-4CE6-9A14-5112EAD5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10C12-7171-431D-AB27-D271028B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B2CD-504A-4ABB-8107-EE706D8E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29222-DCA8-4627-B12F-B1607C5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270E-C7E6-4349-AD8A-FB0C5A65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3F05-593E-42EF-BDB3-564798F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59827-8450-4B9C-941A-275459B0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9632C-AD4A-48E0-8226-A146B6AD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D9266-D8B6-425F-9145-EBA7EF80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E5F8C-DE8E-480B-9608-A56F21C0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095EA-28CC-42F1-ABAF-A34AF7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4ADF7-9971-4B82-813A-B86CCD2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F939F-08C9-42C7-9AF2-170318209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F0F22-B339-4C2B-ADDA-5D0EC557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ED319-E2B9-413E-A676-0BF3D05F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8FA69-D657-4CEC-990E-6131543B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2EEA5-A3A4-45B1-92E5-341FE14F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23A3-E406-43CB-A026-A5793952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2D581F-EE38-4AD9-9E1C-21A07D3A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38C98-B3F1-4F11-8C6B-3E96AF592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6BF3F-0F7C-4BBC-BACC-9814A69FF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C632C5-AD79-4A6B-A9C6-37ED16C4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D1972-C08F-48DC-8000-77AC159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A558C-E61E-4F4B-B3E4-1E152B68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83B3FA-BE6E-49AC-BC19-AF0B270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D87F-9D94-4ADD-A85C-CDB42E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1E86D-4566-4BB3-A9B0-28BEA39C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CD106-39AA-46FF-B4E0-BF37602C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8B144-7F3C-4ED0-9D39-988D5D31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F5E386-4989-4340-B9C1-F62B7BDA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B74EF-BA70-4FEB-B098-97F8D124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BC96F-6E92-476C-B66B-259171A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7FDD-67AA-4840-9F90-58AED7CA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396B5-BB47-42AC-98AC-FC3128A8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A93B2-4D52-44FD-BD47-48E508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8797-B58B-4B36-92BC-67332385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F2E32-FAF6-4BF7-95ED-FB5BFBE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8E4F-7AF0-4371-9DA8-748C5B2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459D6-B36D-4354-A14A-4EA5C13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4CC2B-D1FC-48F3-AACA-0C5D6455D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C4930-FC90-4CDB-8963-7E5BEF17B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B307-35C8-4E10-BA41-8C6B09F5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FF3446-8CCC-4CEB-927E-C1098BF6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2961-3DE9-436B-A407-4F574564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BB89B-2243-42BD-B28E-38AA77876F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4307-9ECE-4F64-BCAF-634B763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00B435-0BF0-4309-A44E-2882FAF7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C073E-8841-4204-8F20-DF3C157D0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3BED-250B-407C-B43E-5EB7601A7E0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8ABB9-9636-45AA-A310-B1143C0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339A5-9508-44CB-B7CB-71444A9C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FF7-451F-43F4-90A9-DE9806325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BD038-0C1F-4F6E-9BE5-EFF611F7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246" y="153458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spc="300" dirty="0"/>
              <a:t>Организация видеонаблюдения при проведении ЕГЭ 2023</a:t>
            </a:r>
            <a:endParaRPr lang="en-US" sz="4400" b="1" dirty="0">
              <a:solidFill>
                <a:srgbClr val="B3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3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EDB1C-15A7-45D0-B6AF-CDCAB079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09"/>
            <a:ext cx="10515600" cy="910782"/>
          </a:xfrm>
        </p:spPr>
        <p:txBody>
          <a:bodyPr/>
          <a:lstStyle/>
          <a:p>
            <a:r>
              <a:rPr lang="ru-RU" sz="4400" dirty="0">
                <a:solidFill>
                  <a:srgbClr val="691A3A"/>
                </a:solidFill>
              </a:rPr>
              <a:t>В день экзамена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699BD-436D-4951-90C7-B5DED7A5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991"/>
            <a:ext cx="6955465" cy="277509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Видеотрансляция в штабе ППЭ начинается </a:t>
            </a:r>
            <a:r>
              <a:rPr lang="ru-RU" dirty="0">
                <a:solidFill>
                  <a:srgbClr val="691A3A"/>
                </a:solidFill>
              </a:rPr>
              <a:t>не позднее 07:30 </a:t>
            </a:r>
            <a:r>
              <a:rPr lang="ru-RU" dirty="0"/>
              <a:t>и завершается после окончания сканирования и передачи экзаменационных материалов (ЭМ) в РЦОИ, но </a:t>
            </a:r>
            <a:r>
              <a:rPr lang="ru-RU" dirty="0">
                <a:solidFill>
                  <a:srgbClr val="691A3A"/>
                </a:solidFill>
              </a:rPr>
              <a:t>не ранее 19:00</a:t>
            </a:r>
          </a:p>
          <a:p>
            <a:r>
              <a:rPr lang="ru-RU" dirty="0"/>
              <a:t>Видеотрансляция из аудиторий ППЭ осуществляется </a:t>
            </a:r>
            <a:r>
              <a:rPr lang="ru-RU" dirty="0">
                <a:solidFill>
                  <a:srgbClr val="691A3A"/>
                </a:solidFill>
              </a:rPr>
              <a:t>с 8:00 до 17:00 </a:t>
            </a:r>
            <a:r>
              <a:rPr lang="ru-RU" dirty="0"/>
              <a:t>по местному времени или до момента завершения зачитывания организатором в аудитории данных протокола о проведении экзамена в аудитории (форма ППЭ-05-02 «Протокол проведения экзамена в аудитории»).</a:t>
            </a:r>
          </a:p>
          <a:p>
            <a:endParaRPr lang="ru-RU" dirty="0"/>
          </a:p>
          <a:p>
            <a:endParaRPr lang="ru-RU" dirty="0">
              <a:solidFill>
                <a:srgbClr val="691A3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69A0-F558-4FC1-A8E2-93C5EE0ECA14}"/>
              </a:ext>
            </a:extLst>
          </p:cNvPr>
          <p:cNvSpPr txBox="1"/>
          <p:nvPr/>
        </p:nvSpPr>
        <p:spPr>
          <a:xfrm>
            <a:off x="4125433" y="3817088"/>
            <a:ext cx="7824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Не позднее чем за 1 час до начала экзамена убедиться, что видео из всех аудиторий и штаба транслируется на портал, ракурсы камер соответствуют методическим рекомендациям</a:t>
            </a:r>
          </a:p>
          <a:p>
            <a:r>
              <a:rPr lang="ru-RU" sz="2200" dirty="0"/>
              <a:t>В течение экзамена технические специалисты совместно с членами ГЭК следят за работоспособностью видеонаблюдения, а также за появлением меток</a:t>
            </a:r>
          </a:p>
        </p:txBody>
      </p:sp>
    </p:spTree>
    <p:extLst>
      <p:ext uri="{BB962C8B-B14F-4D97-AF65-F5344CB8AC3E}">
        <p14:creationId xmlns:p14="http://schemas.microsoft.com/office/powerpoint/2010/main" val="145473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33" y="309540"/>
            <a:ext cx="4233530" cy="5961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Работа с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2" y="973014"/>
            <a:ext cx="9536588" cy="5884985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Получение  сообщений о нарушениях</a:t>
            </a:r>
          </a:p>
          <a:p>
            <a:r>
              <a:rPr lang="ru-RU" sz="1800" dirty="0"/>
              <a:t>Просмотр видеозаписи (подтверждение/отклонении информации)</a:t>
            </a:r>
          </a:p>
          <a:p>
            <a:r>
              <a:rPr lang="ru-RU" sz="1800" dirty="0"/>
              <a:t>Принятие мер по пресечению нарушения (предупреждения участника экзамена, работника ППЭ)</a:t>
            </a:r>
          </a:p>
          <a:p>
            <a:r>
              <a:rPr lang="ru-RU" sz="1800" dirty="0"/>
              <a:t>Внесение информации в интерфейс (не подтвердилось/участник предупрежден/участник удален/отработано)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sz="1700" dirty="0"/>
              <a:t>Вариант «отработано» применяется только для следующих типов нарушений: </a:t>
            </a:r>
          </a:p>
          <a:p>
            <a:r>
              <a:rPr lang="ru-RU" sz="1700" dirty="0"/>
              <a:t>камера; </a:t>
            </a:r>
          </a:p>
          <a:p>
            <a:r>
              <a:rPr lang="ru-RU" sz="1700" dirty="0"/>
              <a:t>посторонние; </a:t>
            </a:r>
          </a:p>
          <a:p>
            <a:r>
              <a:rPr lang="ru-RU" sz="1700" dirty="0"/>
              <a:t>прочие. </a:t>
            </a:r>
          </a:p>
          <a:p>
            <a:pPr marL="0" indent="0">
              <a:buNone/>
            </a:pPr>
            <a:r>
              <a:rPr lang="ru-RU" sz="1900" dirty="0"/>
              <a:t>на процесс отработки нарушений </a:t>
            </a:r>
            <a:r>
              <a:rPr lang="ru-RU" sz="1900" dirty="0">
                <a:solidFill>
                  <a:srgbClr val="691A3A"/>
                </a:solidFill>
              </a:rPr>
              <a:t>не должно превышать 20 минут</a:t>
            </a:r>
            <a:r>
              <a:rPr lang="ru-RU" sz="1900" dirty="0"/>
              <a:t>. Под общим количеством времени подразумевается время от поступления нарушения в ППЭ для отработки, до проставления отметки о статусе проверки корректности отработки сотрудником ОИВ. </a:t>
            </a:r>
          </a:p>
          <a:p>
            <a:pPr marL="0" indent="0">
              <a:buNone/>
            </a:pPr>
            <a:r>
              <a:rPr lang="ru-RU" sz="1900" dirty="0"/>
              <a:t>ППЭ отрабатывает метки о нарушениях, поступившие в день проведения экзамена </a:t>
            </a:r>
            <a:r>
              <a:rPr lang="ru-RU" sz="1900" dirty="0">
                <a:solidFill>
                  <a:srgbClr val="691A3A"/>
                </a:solidFill>
              </a:rPr>
              <a:t>с 8:00 </a:t>
            </a:r>
            <a:r>
              <a:rPr lang="ru-RU" sz="1900" dirty="0"/>
              <a:t>до времени простановки в системе мониторинга готовности ППЭ отметки «Экзамен завершен», но </a:t>
            </a:r>
            <a:r>
              <a:rPr lang="ru-RU" sz="1900" dirty="0">
                <a:solidFill>
                  <a:srgbClr val="691A3A"/>
                </a:solidFill>
              </a:rPr>
              <a:t>не позднее 15:00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C8991-D0A5-B763-4E2A-F415230E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6052" r="7675" b="6271"/>
          <a:stretch/>
        </p:blipFill>
        <p:spPr>
          <a:xfrm>
            <a:off x="11249247" y="23174"/>
            <a:ext cx="942753" cy="81522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6163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 возникновении нештатных ситуаций в аудитории (видеозапись не ведется или установить факт ведения видеозаписи не представляется возможным) 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200" y="1914553"/>
            <a:ext cx="2074985" cy="797170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 в аудитории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691A3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2129" y="1889793"/>
            <a:ext cx="2051538" cy="847238"/>
          </a:xfrm>
          <a:prstGeom prst="ellipse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Технический специалист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19018" y="2680570"/>
            <a:ext cx="785446" cy="60960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0062" y="2672861"/>
            <a:ext cx="580289" cy="633047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403231" y="3290170"/>
            <a:ext cx="1524000" cy="867508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4663" y="4360985"/>
            <a:ext cx="1887416" cy="1043354"/>
          </a:xfrm>
          <a:prstGeom prst="roundRect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Оператор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8(800)100-43-12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4242" y="4179116"/>
            <a:ext cx="738553" cy="492369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енадцатиугольник 25"/>
          <p:cNvSpPr/>
          <p:nvPr/>
        </p:nvSpPr>
        <p:spPr>
          <a:xfrm>
            <a:off x="3994565" y="3862592"/>
            <a:ext cx="621322" cy="539262"/>
          </a:xfrm>
          <a:prstGeom prst="dodecagon">
            <a:avLst/>
          </a:prstGeom>
          <a:noFill/>
          <a:ln>
            <a:solidFill>
              <a:srgbClr val="EF7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15мин</a:t>
            </a: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88" y="1828800"/>
            <a:ext cx="4780012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E5EBAD-8779-8ED8-B90A-FC5A9C54F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1719" r="10294" b="7552"/>
          <a:stretch/>
        </p:blipFill>
        <p:spPr>
          <a:xfrm>
            <a:off x="11270512" y="-1"/>
            <a:ext cx="921489" cy="882503"/>
          </a:xfrm>
          <a:prstGeom prst="flowChartConnector">
            <a:avLst/>
          </a:prstGeom>
        </p:spPr>
      </p:pic>
      <p:sp>
        <p:nvSpPr>
          <p:cNvPr id="8" name="Дуга 7"/>
          <p:cNvSpPr/>
          <p:nvPr/>
        </p:nvSpPr>
        <p:spPr>
          <a:xfrm rot="3094252">
            <a:off x="3584380" y="2476186"/>
            <a:ext cx="307804" cy="1420647"/>
          </a:xfrm>
          <a:prstGeom prst="arc">
            <a:avLst/>
          </a:prstGeom>
          <a:ln>
            <a:solidFill>
              <a:srgbClr val="EF7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endCxn id="13" idx="0"/>
          </p:cNvCxnSpPr>
          <p:nvPr/>
        </p:nvCxnSpPr>
        <p:spPr>
          <a:xfrm>
            <a:off x="4167554" y="3050615"/>
            <a:ext cx="1280817" cy="1310370"/>
          </a:xfrm>
          <a:prstGeom prst="straightConnector1">
            <a:avLst/>
          </a:prstGeom>
          <a:ln>
            <a:solidFill>
              <a:srgbClr val="EF7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0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691A3A"/>
                </a:solidFill>
              </a:rPr>
              <a:t>Организация работы ППЭ (ППЭ ГИА-11 на дому)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При создании ППЭ на дому ГИА-11 (вне зависимости от формы проведения экзамена) обязательно организация видеонаблюдения в режиме </a:t>
            </a:r>
            <a:r>
              <a:rPr lang="ru-RU" dirty="0" err="1"/>
              <a:t>оффлайн</a:t>
            </a:r>
            <a:r>
              <a:rPr lang="ru-RU" dirty="0"/>
              <a:t>. В соответствии с методическими рекомендациями видеозаписи из офлайн-аудиторий ППЭ, за исключением ППЭ в лечебных учреждениях, ППЭ, расположенных на объектах УФСИН, должны быть загружены на портал smotriege.ru в течение 3 календарных дней по завершении каждого экзамена. Соответственно передача видеозаписи из ППЭ на дому в РЦОИ должна быть осуществлена в день 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1143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DC7A6-F6B6-0682-38E1-13038983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2" y="240231"/>
            <a:ext cx="4924646" cy="67416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Основной период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A8CBA-0066-BE21-39D3-6ABB3897EB1B}"/>
              </a:ext>
            </a:extLst>
          </p:cNvPr>
          <p:cNvSpPr txBox="1"/>
          <p:nvPr/>
        </p:nvSpPr>
        <p:spPr>
          <a:xfrm>
            <a:off x="1096924" y="1605516"/>
            <a:ext cx="68881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Количество ППЭ                                         -  17</a:t>
            </a:r>
          </a:p>
          <a:p>
            <a:endParaRPr lang="ru-RU" sz="2800" dirty="0"/>
          </a:p>
          <a:p>
            <a:r>
              <a:rPr lang="ru-RU" sz="2800" dirty="0"/>
              <a:t>Количество аудиторий ППЭ                     - 142</a:t>
            </a:r>
          </a:p>
          <a:p>
            <a:endParaRPr lang="ru-RU" sz="2800" dirty="0"/>
          </a:p>
          <a:p>
            <a:r>
              <a:rPr lang="ru-RU" sz="2800" dirty="0"/>
              <a:t>Количество аудиторий РЦОИ, ПК, КК    - 12</a:t>
            </a:r>
          </a:p>
          <a:p>
            <a:endParaRPr lang="ru-RU" sz="2800" dirty="0"/>
          </a:p>
          <a:p>
            <a:r>
              <a:rPr lang="ru-RU" sz="2800" dirty="0"/>
              <a:t>100% аудиторий в режиме онлайн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1157A-9CFE-5D49-C0B5-B06B3AF9F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6191" r="4896" b="5487"/>
          <a:stretch/>
        </p:blipFill>
        <p:spPr>
          <a:xfrm>
            <a:off x="11318358" y="28321"/>
            <a:ext cx="873421" cy="88607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890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6E9BC-7EC4-4643-9075-5B5D1C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Техническая поддержка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1DABA-8F6A-4B6A-B012-A62A368A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387" y="1825624"/>
            <a:ext cx="4754526" cy="17043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Горячая линия поддержки представителей ППЭ по вопросам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A1739-BD7F-4E7B-BA16-5828A7C40C32}"/>
              </a:ext>
            </a:extLst>
          </p:cNvPr>
          <p:cNvSpPr txBox="1"/>
          <p:nvPr/>
        </p:nvSpPr>
        <p:spPr>
          <a:xfrm>
            <a:off x="7293934" y="1825624"/>
            <a:ext cx="374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8 (800) 100 43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029DD-D424-44BE-8BA9-C6A3B1F6A6E4}"/>
              </a:ext>
            </a:extLst>
          </p:cNvPr>
          <p:cNvSpPr txBox="1"/>
          <p:nvPr/>
        </p:nvSpPr>
        <p:spPr>
          <a:xfrm>
            <a:off x="2096387" y="3702754"/>
            <a:ext cx="372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РЦОИ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99211-ECEB-4A80-ACCA-011D8F6F3341}"/>
              </a:ext>
            </a:extLst>
          </p:cNvPr>
          <p:cNvSpPr txBox="1"/>
          <p:nvPr/>
        </p:nvSpPr>
        <p:spPr>
          <a:xfrm>
            <a:off x="7293935" y="3702754"/>
            <a:ext cx="37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8 (847) 22 3 90 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4859B-7409-4865-A05A-647FEB0D2193}"/>
              </a:ext>
            </a:extLst>
          </p:cNvPr>
          <p:cNvSpPr txBox="1"/>
          <p:nvPr/>
        </p:nvSpPr>
        <p:spPr>
          <a:xfrm>
            <a:off x="7293935" y="4484021"/>
            <a:ext cx="37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8 (929) 209 08 02</a:t>
            </a:r>
          </a:p>
        </p:txBody>
      </p:sp>
    </p:spTree>
    <p:extLst>
      <p:ext uri="{BB962C8B-B14F-4D97-AF65-F5344CB8AC3E}">
        <p14:creationId xmlns:p14="http://schemas.microsoft.com/office/powerpoint/2010/main" val="423153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2D64-E795-9287-EF59-31EE6B1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Камеры видеонаблюдения в аудитории ППЭ </a:t>
            </a:r>
            <a:br>
              <a:rPr lang="ru-RU" sz="3200" dirty="0">
                <a:solidFill>
                  <a:srgbClr val="691A3A"/>
                </a:solidFill>
              </a:rPr>
            </a:br>
            <a:r>
              <a:rPr lang="ru-RU" sz="32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853BB-B96E-78DA-DBE9-F4DF3C65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212266" cy="449564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Все участники экзамена</a:t>
            </a:r>
          </a:p>
          <a:p>
            <a:pPr algn="ctr"/>
            <a:r>
              <a:rPr lang="ru-RU" sz="2000" dirty="0"/>
              <a:t>Номера рабочих мест участников экзаменов</a:t>
            </a:r>
          </a:p>
          <a:p>
            <a:pPr algn="ctr"/>
            <a:r>
              <a:rPr lang="ru-RU" sz="2000" dirty="0"/>
              <a:t>Номер аудитории</a:t>
            </a:r>
          </a:p>
          <a:p>
            <a:pPr algn="ctr"/>
            <a:r>
              <a:rPr lang="ru-RU" sz="2000" dirty="0"/>
              <a:t>Организаторы в аудитории</a:t>
            </a:r>
          </a:p>
          <a:p>
            <a:pPr algn="ctr"/>
            <a:r>
              <a:rPr lang="ru-RU" sz="2000" dirty="0"/>
              <a:t>Процесс печати и сканирования экзаменационных материалов (включая компьютер, принтер и сканер)</a:t>
            </a:r>
          </a:p>
          <a:p>
            <a:pPr algn="ctr"/>
            <a:r>
              <a:rPr lang="ru-RU" sz="2000" dirty="0"/>
              <a:t>Стол для раскладки и последующей упаковки ЭМ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C9559-6E0F-EA96-C53D-52EC4B19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12553692-7594-4E8E-AC54-A79A7F79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6" y="1419447"/>
            <a:ext cx="7035208" cy="4311502"/>
          </a:xfrm>
          <a:prstGeom prst="rect">
            <a:avLst/>
          </a:prstGeo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01767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E983E-6B2E-FF6D-3986-8316467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C4A3B4-8A98-DAE6-E376-F490A6FD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reflection stA="0" endPos="49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22971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E789-3E64-6B57-0B1D-918096F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48" y="2079625"/>
            <a:ext cx="3291840" cy="306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Заранее оценить возможное влияние окружающих объектов на качество изображения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E1BFE1-106E-88DE-E951-EC78595C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2425" r="11335" b="9811"/>
          <a:stretch/>
        </p:blipFill>
        <p:spPr>
          <a:xfrm>
            <a:off x="4401312" y="0"/>
            <a:ext cx="7790688" cy="3429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7025FE2E-71FF-30BB-B879-D35CDEB18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7017" r="5691" b="17457"/>
          <a:stretch/>
        </p:blipFill>
        <p:spPr>
          <a:xfrm>
            <a:off x="4414988" y="3429000"/>
            <a:ext cx="77770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C7AEE-DAC5-89D9-8C42-68F8DA3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13" y="219195"/>
            <a:ext cx="6245352" cy="7182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Примеры неправильных ракурсов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B0B813-02F7-3C5B-6E11-035E29F37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25788" r="5072" b="7874"/>
          <a:stretch/>
        </p:blipFill>
        <p:spPr>
          <a:xfrm>
            <a:off x="0" y="3061536"/>
            <a:ext cx="8124092" cy="33990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47913-5048-04CA-FA0F-8CB8EADFAC8D}"/>
              </a:ext>
            </a:extLst>
          </p:cNvPr>
          <p:cNvSpPr txBox="1"/>
          <p:nvPr/>
        </p:nvSpPr>
        <p:spPr>
          <a:xfrm>
            <a:off x="0" y="2224879"/>
            <a:ext cx="851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Участники 1А и 2А не попадают в камеру             Участников 1А и 2А не видно из-за занавесок          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1AF862A0-442A-8436-AE86-FB8ABF4B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r="52550" b="9917"/>
          <a:stretch/>
        </p:blipFill>
        <p:spPr>
          <a:xfrm>
            <a:off x="8249455" y="3061535"/>
            <a:ext cx="3942545" cy="3399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89A327-8471-BDE1-C58C-6D2400DCEA99}"/>
              </a:ext>
            </a:extLst>
          </p:cNvPr>
          <p:cNvSpPr txBox="1"/>
          <p:nvPr/>
        </p:nvSpPr>
        <p:spPr>
          <a:xfrm>
            <a:off x="8249455" y="2224879"/>
            <a:ext cx="336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видно стол организатора. Невозможно отследить печать КИМ</a:t>
            </a:r>
          </a:p>
        </p:txBody>
      </p:sp>
    </p:spTree>
    <p:extLst>
      <p:ext uri="{BB962C8B-B14F-4D97-AF65-F5344CB8AC3E}">
        <p14:creationId xmlns:p14="http://schemas.microsoft.com/office/powerpoint/2010/main" val="22008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265C5-1F26-08E2-F63F-F4F75F3D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3CDE15-C7C7-127F-A40A-210ACAF7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346"/>
          <a:stretch/>
        </p:blipFill>
        <p:spPr>
          <a:xfrm>
            <a:off x="838200" y="788684"/>
            <a:ext cx="10515600" cy="39613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A9B74-68A1-430F-8DD7-A7EB92343970}"/>
              </a:ext>
            </a:extLst>
          </p:cNvPr>
          <p:cNvSpPr txBox="1"/>
          <p:nvPr/>
        </p:nvSpPr>
        <p:spPr>
          <a:xfrm>
            <a:off x="838200" y="5230368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Блик на камере затрудняет наблюдение за участником 4Б         Открытое окно перекрывает обзор камеры</a:t>
            </a:r>
          </a:p>
        </p:txBody>
      </p:sp>
    </p:spTree>
    <p:extLst>
      <p:ext uri="{BB962C8B-B14F-4D97-AF65-F5344CB8AC3E}">
        <p14:creationId xmlns:p14="http://schemas.microsoft.com/office/powerpoint/2010/main" val="99302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FCDD-171A-30CF-5B02-D0A1698B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691A3A"/>
                </a:solidFill>
              </a:rPr>
              <a:t>Камеры видеонаблюдения в Штабе ППЭ.</a:t>
            </a:r>
            <a:br>
              <a:rPr lang="ru-RU" sz="3600" dirty="0">
                <a:solidFill>
                  <a:srgbClr val="691A3A"/>
                </a:solidFill>
              </a:rPr>
            </a:br>
            <a:r>
              <a:rPr lang="ru-RU" sz="3600" dirty="0">
                <a:solidFill>
                  <a:srgbClr val="691A3A"/>
                </a:solidFill>
              </a:rPr>
              <a:t>В обзор камеры должны попадать: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ED231-7BAC-135B-73CE-465E840A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92" y="2551813"/>
            <a:ext cx="10122408" cy="3625149"/>
          </a:xfrm>
        </p:spPr>
        <p:txBody>
          <a:bodyPr>
            <a:normAutofit/>
          </a:bodyPr>
          <a:lstStyle/>
          <a:p>
            <a:r>
              <a:rPr lang="ru-RU" sz="1800" dirty="0"/>
              <a:t>Место хранения ЭМ</a:t>
            </a:r>
          </a:p>
          <a:p>
            <a:r>
              <a:rPr lang="ru-RU" sz="1800" dirty="0"/>
              <a:t>Станция авторизации и Личный кабинет ППЭ</a:t>
            </a:r>
          </a:p>
          <a:p>
            <a:r>
              <a:rPr lang="ru-RU" sz="1800" dirty="0"/>
              <a:t>Процесс передачи ЭМ организаторами в аудитории руководителю ППЭ</a:t>
            </a:r>
          </a:p>
          <a:p>
            <a:r>
              <a:rPr lang="ru-RU" sz="1800" dirty="0"/>
              <a:t>Процесс сканирования ЭМ по завершении экзамена , включая компьютер и сканер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49261-2CCC-CF37-11C3-D82E28C3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87" r="6223"/>
          <a:stretch/>
        </p:blipFill>
        <p:spPr>
          <a:xfrm>
            <a:off x="11228732" y="0"/>
            <a:ext cx="963268" cy="8718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833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1956-D009-E573-E562-F88F24B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2" y="117887"/>
            <a:ext cx="8592879" cy="66064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Способы работы с информацией о нарушениях</a:t>
            </a:r>
            <a:endParaRPr lang="ru-RU" sz="2400" dirty="0">
              <a:solidFill>
                <a:srgbClr val="691A3A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6" y="824881"/>
            <a:ext cx="4871808" cy="29059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6" y="3736070"/>
            <a:ext cx="4871808" cy="2905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77" y="824881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CCTV-решение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677" y="3730872"/>
            <a:ext cx="261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Портал smotriege.ru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4736C-0FD1-816E-22F4-E229642A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5353" r="13673" b="10897"/>
          <a:stretch/>
        </p:blipFill>
        <p:spPr>
          <a:xfrm>
            <a:off x="11205075" y="19836"/>
            <a:ext cx="986925" cy="85675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27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EBEA-EA68-4835-20AA-2542E6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691A3A"/>
                </a:solidFill>
              </a:rPr>
              <a:t>За один день до начала экзамена в ППЭ: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6A869-7C7B-A0D7-8781-904E5363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9687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Включить запись видеоизображения и звука</a:t>
            </a:r>
          </a:p>
          <a:p>
            <a:r>
              <a:rPr lang="ru-RU" sz="1800" dirty="0"/>
              <a:t>проверить посредством CCTV-решения работу камер видеонаблюдения</a:t>
            </a:r>
          </a:p>
          <a:p>
            <a:r>
              <a:rPr lang="ru-RU" sz="1800" dirty="0"/>
              <a:t>проверить соответствие ракурсов камер</a:t>
            </a:r>
          </a:p>
          <a:p>
            <a:r>
              <a:rPr lang="ru-RU" sz="1800" dirty="0"/>
              <a:t>Проверить информационную строку на всех камерах (установлено точное местное время, номер ППЭ, номер аудитории)</a:t>
            </a:r>
          </a:p>
          <a:p>
            <a:r>
              <a:rPr lang="ru-RU" sz="1800" dirty="0"/>
              <a:t>проводить зарядку стационарных блоков бесперебойного питания или батарей питания у ноутбуков, входящих в состав видеонаблюдения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136D8-114F-2E04-3924-2A373682EF8D}"/>
              </a:ext>
            </a:extLst>
          </p:cNvPr>
          <p:cNvSpPr txBox="1"/>
          <p:nvPr/>
        </p:nvSpPr>
        <p:spPr>
          <a:xfrm>
            <a:off x="2613837" y="4090249"/>
            <a:ext cx="696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Акте готовности ППЭ (</a:t>
            </a:r>
            <a:r>
              <a:rPr lang="ru-RU" dirty="0">
                <a:solidFill>
                  <a:srgbClr val="691A3A"/>
                </a:solidFill>
              </a:rPr>
              <a:t>форма ППЭ-01</a:t>
            </a:r>
            <a:r>
              <a:rPr lang="ru-RU" dirty="0"/>
              <a:t>) руководитель ППЭ делает </a:t>
            </a:r>
            <a:r>
              <a:rPr lang="ru-RU" dirty="0">
                <a:solidFill>
                  <a:srgbClr val="691A3A"/>
                </a:solidFill>
              </a:rPr>
              <a:t>отметку</a:t>
            </a:r>
            <a:r>
              <a:rPr lang="ru-RU" dirty="0"/>
              <a:t> о том, что ППЭ оборудован средствами видеонаблюдения с соблюдением требований законодательства к использованию указанных технических средств.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10AE7-3019-B8F4-CC01-E65B22AD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12694" r="8519" b="8412"/>
          <a:stretch/>
        </p:blipFill>
        <p:spPr>
          <a:xfrm>
            <a:off x="11259879" y="0"/>
            <a:ext cx="932121" cy="8931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1214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660</Words>
  <Application>Microsoft Office PowerPoint</Application>
  <PresentationFormat>Широкоэкранный</PresentationFormat>
  <Paragraphs>68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Организация видеонаблюдения при проведении ЕГЭ 2023</vt:lpstr>
      <vt:lpstr>Камеры видеонаблюдения в аудитории ППЭ  В обзор камеры должны попадать:</vt:lpstr>
      <vt:lpstr>Презентация PowerPoint</vt:lpstr>
      <vt:lpstr>Заранее оценить возможное влияние окружающих объектов на качество изображения</vt:lpstr>
      <vt:lpstr>Примеры неправильных ракурсов</vt:lpstr>
      <vt:lpstr>Презентация PowerPoint</vt:lpstr>
      <vt:lpstr>Камеры видеонаблюдения в Штабе ППЭ. В обзор камеры должны попадать:</vt:lpstr>
      <vt:lpstr>Способы работы с информацией о нарушениях</vt:lpstr>
      <vt:lpstr>За один день до начала экзамена в ППЭ:</vt:lpstr>
      <vt:lpstr>В день экзамена</vt:lpstr>
      <vt:lpstr>Работа с нарушениями</vt:lpstr>
      <vt:lpstr>При возникновении нештатных ситуаций в аудитории (видеозапись не ведется или установить факт ведения видеозаписи не представляется возможным)  </vt:lpstr>
      <vt:lpstr>Организация работы ППЭ (ППЭ ГИА-11 на дому)</vt:lpstr>
      <vt:lpstr>Основной период</vt:lpstr>
      <vt:lpstr>Техническая поддержка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MIILAN</cp:lastModifiedBy>
  <cp:revision>42</cp:revision>
  <dcterms:created xsi:type="dcterms:W3CDTF">2020-10-04T10:38:21Z</dcterms:created>
  <dcterms:modified xsi:type="dcterms:W3CDTF">2023-05-19T08:56:30Z</dcterms:modified>
</cp:coreProperties>
</file>