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61" r:id="rId3"/>
    <p:sldId id="258" r:id="rId4"/>
    <p:sldId id="259" r:id="rId5"/>
    <p:sldId id="288" r:id="rId6"/>
    <p:sldId id="291" r:id="rId7"/>
    <p:sldId id="292" r:id="rId8"/>
    <p:sldId id="293" r:id="rId9"/>
    <p:sldId id="294" r:id="rId10"/>
    <p:sldId id="296" r:id="rId11"/>
    <p:sldId id="297" r:id="rId12"/>
    <p:sldId id="310" r:id="rId13"/>
    <p:sldId id="300" r:id="rId14"/>
    <p:sldId id="301" r:id="rId15"/>
    <p:sldId id="302" r:id="rId16"/>
    <p:sldId id="303" r:id="rId17"/>
    <p:sldId id="263" r:id="rId18"/>
    <p:sldId id="305" r:id="rId19"/>
    <p:sldId id="306" r:id="rId20"/>
    <p:sldId id="307" r:id="rId21"/>
    <p:sldId id="312" r:id="rId22"/>
    <p:sldId id="304" r:id="rId23"/>
    <p:sldId id="309" r:id="rId24"/>
    <p:sldId id="280" r:id="rId25"/>
  </p:sldIdLst>
  <p:sldSz cx="9144000" cy="5143500" type="screen16x9"/>
  <p:notesSz cx="9928225" cy="6797675"/>
  <p:embeddedFontLst>
    <p:embeddedFont>
      <p:font typeface="Candara" panose="020E0502030303020204" pitchFamily="3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Garamond" panose="02020404030301010803" pitchFamily="18" charset="0"/>
      <p:regular r:id="rId35"/>
      <p:bold r:id="rId36"/>
      <p:italic r:id="rId37"/>
    </p:embeddedFont>
    <p:embeddedFont>
      <p:font typeface="Nixie One" panose="020B0604020202020204" charset="0"/>
      <p:regular r:id="rId38"/>
    </p:embeddedFont>
    <p:embeddedFont>
      <p:font typeface="Roboto Slab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54A3"/>
    <a:srgbClr val="124057"/>
    <a:srgbClr val="18637B"/>
    <a:srgbClr val="DD55B9"/>
    <a:srgbClr val="D959CA"/>
    <a:srgbClr val="DC66CE"/>
    <a:srgbClr val="E07AD4"/>
    <a:srgbClr val="FF5B5B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50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963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031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648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709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17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17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883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83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632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5699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49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40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8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70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4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17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1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1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1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0" name="Google Shape;20;p3"/>
          <p:cNvSpPr/>
          <p:nvPr/>
        </p:nvSpPr>
        <p:spPr>
          <a:xfrm>
            <a:off x="1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2" name="Google Shape;22;p3"/>
          <p:cNvSpPr/>
          <p:nvPr/>
        </p:nvSpPr>
        <p:spPr>
          <a:xfrm>
            <a:off x="1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3" name="Google Shape;23;p3"/>
          <p:cNvSpPr/>
          <p:nvPr/>
        </p:nvSpPr>
        <p:spPr>
          <a:xfrm>
            <a:off x="1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7" name="Google Shape;37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8" name="Google Shape;38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39" name="Google Shape;39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cxnSp>
        <p:nvCxnSpPr>
          <p:cNvPr id="40" name="Google Shape;40;p5"/>
          <p:cNvCxnSpPr/>
          <p:nvPr/>
        </p:nvCxnSpPr>
        <p:spPr>
          <a:xfrm>
            <a:off x="1037451" y="809726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406389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372" lvl="1" indent="-406389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558" lvl="2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744" lvl="3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5930" lvl="4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117" lvl="5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301" lvl="6" indent="-406389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487" lvl="7" indent="-406389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673" lvl="8" indent="-406389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47" name="Google Shape;47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48" name="Google Shape;48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49" name="Google Shape;49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cxnSp>
        <p:nvCxnSpPr>
          <p:cNvPr id="50" name="Google Shape;50;p6"/>
          <p:cNvCxnSpPr/>
          <p:nvPr/>
        </p:nvCxnSpPr>
        <p:spPr>
          <a:xfrm>
            <a:off x="1037451" y="809726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146026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35559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372" lvl="1" indent="-35559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558" lvl="2" indent="-35559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744" lvl="3" indent="-35559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5930" lvl="4" indent="-35559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117" lvl="5" indent="-35559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301" lvl="6" indent="-35559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487" lvl="7" indent="-35559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673" lvl="8" indent="-35559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7" lvl="0" indent="-35559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372" lvl="1" indent="-35559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558" lvl="2" indent="-35559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744" lvl="3" indent="-35559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5930" lvl="4" indent="-35559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117" lvl="5" indent="-35559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301" lvl="6" indent="-35559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487" lvl="7" indent="-35559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673" lvl="8" indent="-35559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A">
  <p:cSld name="BLANK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1148251"/>
            <a:ext cx="9144000" cy="2847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3" name="Google Shape;93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>
              <a:solidFill>
                <a:srgbClr val="114454"/>
              </a:solidFill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5" name="Google Shape;95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6" name="Google Shape;96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43"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1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5837215217.23525.jpg"/>
          <p:cNvPicPr>
            <a:picLocks noChangeAspect="1"/>
          </p:cNvPicPr>
          <p:nvPr/>
        </p:nvPicPr>
        <p:blipFill>
          <a:blip r:embed="rId3"/>
          <a:srcRect t="2745" b="4322"/>
          <a:stretch>
            <a:fillRect/>
          </a:stretch>
        </p:blipFill>
        <p:spPr>
          <a:xfrm>
            <a:off x="276160" y="153422"/>
            <a:ext cx="8622363" cy="4792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нутый угол 4"/>
          <p:cNvSpPr/>
          <p:nvPr/>
        </p:nvSpPr>
        <p:spPr>
          <a:xfrm>
            <a:off x="576870" y="742566"/>
            <a:ext cx="3332344" cy="3473492"/>
          </a:xfrm>
          <a:prstGeom prst="foldedCorne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Google Shape;109;p13"/>
          <p:cNvSpPr txBox="1">
            <a:spLocks noGrp="1"/>
          </p:cNvSpPr>
          <p:nvPr>
            <p:ph type="ctrTitle"/>
          </p:nvPr>
        </p:nvSpPr>
        <p:spPr>
          <a:xfrm>
            <a:off x="685799" y="1049412"/>
            <a:ext cx="3450480" cy="24540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ПРАВИЛА ЗАПОЛНЕНИЯ БЛАНКОВ </a:t>
            </a:r>
            <a:b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</a:br>
            <a:r>
              <a:rPr lang="ru-RU" sz="3000" dirty="0">
                <a:ln w="1905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</a:rPr>
              <a:t>ЕГЭ-2023</a:t>
            </a:r>
            <a:endParaRPr sz="3000" dirty="0">
              <a:ln w="1905"/>
              <a:solidFill>
                <a:schemeClr val="accent1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894396" y="213971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№1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982077" y="3331696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№1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6" name="Рисунок 5" descr="бо 1.PNG"/>
          <p:cNvPicPr>
            <a:picLocks noChangeAspect="1"/>
          </p:cNvPicPr>
          <p:nvPr/>
        </p:nvPicPr>
        <p:blipFill>
          <a:blip r:embed="rId3"/>
          <a:srcRect l="1131" t="1551" r="964" b="1685"/>
          <a:stretch>
            <a:fillRect/>
          </a:stretch>
        </p:blipFill>
        <p:spPr>
          <a:xfrm>
            <a:off x="400750" y="691321"/>
            <a:ext cx="2661864" cy="3595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19054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728759" y="499125"/>
            <a:ext cx="6593700" cy="727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Бланк ответов №1</a:t>
            </a:r>
            <a:endParaRPr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212234" y="1167904"/>
            <a:ext cx="4672748" cy="30604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2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Чёрно-белый </a:t>
            </a:r>
            <a:r>
              <a:rPr lang="ru-RU" alt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бланк ответов № 1 </a:t>
            </a: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является машиночитаемой формой, предназначен </a:t>
            </a:r>
            <a:r>
              <a:rPr lang="ru-RU" alt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для записи результатов выполнения заданий с кратким ответом</a:t>
            </a: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 defTabSz="914372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верхней части бланка ответов №1 информация полей «Код региона», «Код предмета», «Название предмета» заполняется автоматически. </a:t>
            </a:r>
            <a:r>
              <a:rPr lang="ru-RU" altLang="ru-RU" sz="1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Служебное поле «Резерв 4» не заполняется.</a:t>
            </a:r>
          </a:p>
          <a:p>
            <a:pPr algn="just" defTabSz="914372">
              <a:lnSpc>
                <a:spcPct val="150000"/>
              </a:lnSpc>
              <a:buFont typeface="Arial" pitchFamily="34" charset="0"/>
              <a:buChar char="•"/>
            </a:pPr>
            <a:r>
              <a:rPr lang="ru-RU" alt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Участник ставит свою подпись строго внутри окошка.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pic>
        <p:nvPicPr>
          <p:cNvPr id="6" name="Рисунок 5" descr="бо 1.PNG"/>
          <p:cNvPicPr>
            <a:picLocks noChangeAspect="1"/>
          </p:cNvPicPr>
          <p:nvPr/>
        </p:nvPicPr>
        <p:blipFill>
          <a:blip r:embed="rId3"/>
          <a:srcRect l="1131" t="1551" r="964" b="1685"/>
          <a:stretch>
            <a:fillRect/>
          </a:stretch>
        </p:blipFill>
        <p:spPr>
          <a:xfrm>
            <a:off x="5185691" y="173889"/>
            <a:ext cx="3540999" cy="4783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405003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grpSp>
        <p:nvGrpSpPr>
          <p:cNvPr id="6" name="Группа 5"/>
          <p:cNvGrpSpPr/>
          <p:nvPr/>
        </p:nvGrpSpPr>
        <p:grpSpPr>
          <a:xfrm>
            <a:off x="536880" y="318263"/>
            <a:ext cx="8524568" cy="4695594"/>
            <a:chOff x="383458" y="661477"/>
            <a:chExt cx="8524568" cy="4298752"/>
          </a:xfrm>
        </p:grpSpPr>
        <p:sp>
          <p:nvSpPr>
            <p:cNvPr id="7" name="Полилиния 6"/>
            <p:cNvSpPr/>
            <p:nvPr/>
          </p:nvSpPr>
          <p:spPr>
            <a:xfrm>
              <a:off x="383458" y="661477"/>
              <a:ext cx="8524568" cy="500809"/>
            </a:xfrm>
            <a:custGeom>
              <a:avLst/>
              <a:gdLst>
                <a:gd name="connsiteX0" fmla="*/ 0 w 8524568"/>
                <a:gd name="connsiteY0" fmla="*/ 0 h 453600"/>
                <a:gd name="connsiteX1" fmla="*/ 8524568 w 8524568"/>
                <a:gd name="connsiteY1" fmla="*/ 0 h 453600"/>
                <a:gd name="connsiteX2" fmla="*/ 8524568 w 8524568"/>
                <a:gd name="connsiteY2" fmla="*/ 453600 h 453600"/>
                <a:gd name="connsiteX3" fmla="*/ 0 w 8524568"/>
                <a:gd name="connsiteY3" fmla="*/ 453600 h 453600"/>
                <a:gd name="connsiteX4" fmla="*/ 0 w 8524568"/>
                <a:gd name="connsiteY4" fmla="*/ 0 h 45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568" h="453600">
                  <a:moveTo>
                    <a:pt x="0" y="0"/>
                  </a:moveTo>
                  <a:lnTo>
                    <a:pt x="8524568" y="0"/>
                  </a:lnTo>
                  <a:lnTo>
                    <a:pt x="8524568" y="453600"/>
                  </a:lnTo>
                  <a:lnTo>
                    <a:pt x="0" y="45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1601" tIns="166624" rIns="661601" bIns="56896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altLang="ru-RU" sz="1000" b="1" kern="1200" dirty="0">
                  <a:latin typeface="Century Gothic" panose="020B0502020202020204" pitchFamily="34" charset="0"/>
                </a:rPr>
                <a:t> Ответ на задание с кратким ответом нужно записать в такой форме, в которой требуется в инструкции к данному заданию, размещенной в КИМ, перед соответствующим заданием или группой заданий.</a:t>
              </a:r>
              <a:endParaRPr lang="ru-RU" sz="1000" b="1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83458" y="1276358"/>
              <a:ext cx="8524568" cy="492700"/>
            </a:xfrm>
            <a:custGeom>
              <a:avLst/>
              <a:gdLst>
                <a:gd name="connsiteX0" fmla="*/ 0 w 8524568"/>
                <a:gd name="connsiteY0" fmla="*/ 0 h 453600"/>
                <a:gd name="connsiteX1" fmla="*/ 8524568 w 8524568"/>
                <a:gd name="connsiteY1" fmla="*/ 0 h 453600"/>
                <a:gd name="connsiteX2" fmla="*/ 8524568 w 8524568"/>
                <a:gd name="connsiteY2" fmla="*/ 453600 h 453600"/>
                <a:gd name="connsiteX3" fmla="*/ 0 w 8524568"/>
                <a:gd name="connsiteY3" fmla="*/ 453600 h 453600"/>
                <a:gd name="connsiteX4" fmla="*/ 0 w 8524568"/>
                <a:gd name="connsiteY4" fmla="*/ 0 h 45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568" h="453600">
                  <a:moveTo>
                    <a:pt x="0" y="0"/>
                  </a:moveTo>
                  <a:lnTo>
                    <a:pt x="8524568" y="0"/>
                  </a:lnTo>
                  <a:lnTo>
                    <a:pt x="8524568" y="453600"/>
                  </a:lnTo>
                  <a:lnTo>
                    <a:pt x="0" y="45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1601" tIns="166624" rIns="661601" bIns="56896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altLang="ru-RU" sz="1000" b="1" kern="1200" dirty="0">
                  <a:latin typeface="Century Gothic" panose="020B0502020202020204" pitchFamily="34" charset="0"/>
                </a:rPr>
                <a:t> Не разрешается использовать при записи ответа на задания с кратким ответом никаких иных символов, кроме символов кириллицы, латиницы, арабских цифр, запятой и знака «дефис» («минус»).</a:t>
              </a:r>
              <a:endParaRPr lang="ru-RU" sz="1000" b="1" kern="1200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83458" y="1891238"/>
              <a:ext cx="8524568" cy="939672"/>
            </a:xfrm>
            <a:custGeom>
              <a:avLst/>
              <a:gdLst>
                <a:gd name="connsiteX0" fmla="*/ 0 w 8524568"/>
                <a:gd name="connsiteY0" fmla="*/ 0 h 882000"/>
                <a:gd name="connsiteX1" fmla="*/ 8524568 w 8524568"/>
                <a:gd name="connsiteY1" fmla="*/ 0 h 882000"/>
                <a:gd name="connsiteX2" fmla="*/ 8524568 w 8524568"/>
                <a:gd name="connsiteY2" fmla="*/ 882000 h 882000"/>
                <a:gd name="connsiteX3" fmla="*/ 0 w 8524568"/>
                <a:gd name="connsiteY3" fmla="*/ 882000 h 882000"/>
                <a:gd name="connsiteX4" fmla="*/ 0 w 8524568"/>
                <a:gd name="connsiteY4" fmla="*/ 0 h 88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568" h="882000">
                  <a:moveTo>
                    <a:pt x="0" y="0"/>
                  </a:moveTo>
                  <a:lnTo>
                    <a:pt x="8524568" y="0"/>
                  </a:lnTo>
                  <a:lnTo>
                    <a:pt x="8524568" y="882000"/>
                  </a:lnTo>
                  <a:lnTo>
                    <a:pt x="0" y="882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1601" tIns="166624" rIns="661601" bIns="56896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altLang="ru-RU" sz="900" b="1" kern="1200" dirty="0">
                  <a:latin typeface="Century Gothic" panose="020B0502020202020204" pitchFamily="34" charset="0"/>
                </a:rPr>
                <a:t> Краткий ответ, в соответствии с инструкцией к заданию, может быть записан только в виде:</a:t>
              </a:r>
              <a:endParaRPr lang="ru-RU" sz="9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altLang="ru-RU" sz="900" b="1" kern="1200" dirty="0">
                  <a:latin typeface="Century Gothic" panose="020B0502020202020204" pitchFamily="34" charset="0"/>
                </a:rPr>
                <a:t> цифры (числа);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altLang="ru-RU" sz="900" b="1" kern="1200" dirty="0">
                  <a:latin typeface="Century Gothic" panose="020B0502020202020204" pitchFamily="34" charset="0"/>
                </a:rPr>
                <a:t>  последовательности цифр(слов) (записывается без пробелов, запятых и других дополнительных символов);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altLang="ru-RU" sz="900" b="1" kern="1200" dirty="0">
                  <a:latin typeface="Century Gothic" panose="020B0502020202020204" pitchFamily="34" charset="0"/>
                </a:rPr>
                <a:t>конечной десятичной дроби, если в инструкции по выполнению задания указано, что ответ можно дать в виде десятичной дроби;</a:t>
              </a:r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altLang="ru-RU" sz="900" b="1" kern="1200" dirty="0">
                  <a:latin typeface="Century Gothic" panose="020B0502020202020204" pitchFamily="34" charset="0"/>
                </a:rPr>
                <a:t>- слова или словосочетания (несколько слов);</a:t>
              </a:r>
              <a:endParaRPr lang="ru-RU" sz="900" b="1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83458" y="2934518"/>
              <a:ext cx="8524568" cy="480691"/>
            </a:xfrm>
            <a:custGeom>
              <a:avLst/>
              <a:gdLst>
                <a:gd name="connsiteX0" fmla="*/ 0 w 8524568"/>
                <a:gd name="connsiteY0" fmla="*/ 0 h 453600"/>
                <a:gd name="connsiteX1" fmla="*/ 8524568 w 8524568"/>
                <a:gd name="connsiteY1" fmla="*/ 0 h 453600"/>
                <a:gd name="connsiteX2" fmla="*/ 8524568 w 8524568"/>
                <a:gd name="connsiteY2" fmla="*/ 453600 h 453600"/>
                <a:gd name="connsiteX3" fmla="*/ 0 w 8524568"/>
                <a:gd name="connsiteY3" fmla="*/ 453600 h 453600"/>
                <a:gd name="connsiteX4" fmla="*/ 0 w 8524568"/>
                <a:gd name="connsiteY4" fmla="*/ 0 h 45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568" h="453600">
                  <a:moveTo>
                    <a:pt x="0" y="0"/>
                  </a:moveTo>
                  <a:lnTo>
                    <a:pt x="8524568" y="0"/>
                  </a:lnTo>
                  <a:lnTo>
                    <a:pt x="8524568" y="453600"/>
                  </a:lnTo>
                  <a:lnTo>
                    <a:pt x="0" y="45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1601" tIns="166624" rIns="661601" bIns="56896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altLang="ru-RU" sz="1000" b="1" kern="1200" dirty="0">
                  <a:latin typeface="Century Gothic" panose="020B0502020202020204" pitchFamily="34" charset="0"/>
                </a:rPr>
                <a:t> Каждая цифра, буква, запятая или знак «минус» (если число отрицательное) записывается в отдельную клеточку, строго по образцу из верхней части бланка ответов № 1. </a:t>
              </a:r>
              <a:endParaRPr lang="ru-RU" sz="1000" b="1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83458" y="3549397"/>
              <a:ext cx="8524568" cy="517530"/>
            </a:xfrm>
            <a:custGeom>
              <a:avLst/>
              <a:gdLst>
                <a:gd name="connsiteX0" fmla="*/ 0 w 8524568"/>
                <a:gd name="connsiteY0" fmla="*/ 0 h 453600"/>
                <a:gd name="connsiteX1" fmla="*/ 8524568 w 8524568"/>
                <a:gd name="connsiteY1" fmla="*/ 0 h 453600"/>
                <a:gd name="connsiteX2" fmla="*/ 8524568 w 8524568"/>
                <a:gd name="connsiteY2" fmla="*/ 453600 h 453600"/>
                <a:gd name="connsiteX3" fmla="*/ 0 w 8524568"/>
                <a:gd name="connsiteY3" fmla="*/ 453600 h 453600"/>
                <a:gd name="connsiteX4" fmla="*/ 0 w 8524568"/>
                <a:gd name="connsiteY4" fmla="*/ 0 h 45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568" h="453600">
                  <a:moveTo>
                    <a:pt x="0" y="0"/>
                  </a:moveTo>
                  <a:lnTo>
                    <a:pt x="8524568" y="0"/>
                  </a:lnTo>
                  <a:lnTo>
                    <a:pt x="8524568" y="453600"/>
                  </a:lnTo>
                  <a:lnTo>
                    <a:pt x="0" y="453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1601" tIns="166624" rIns="661601" bIns="56896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altLang="ru-RU" sz="900" b="1" kern="1200" dirty="0">
                  <a:latin typeface="Century Gothic" panose="020B0502020202020204" pitchFamily="34" charset="0"/>
                </a:rPr>
                <a:t> При написании ответов, состоящих из двух или более слов, каждое слово записывается в соответствии с инструкциями по записи ответов в КИМ по соответствующим учебным предметам (например: без пробелов, запятых и других дополнительных символов).</a:t>
              </a:r>
              <a:endParaRPr lang="ru-RU" sz="900" b="1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83458" y="4164277"/>
              <a:ext cx="8524568" cy="795952"/>
            </a:xfrm>
            <a:custGeom>
              <a:avLst/>
              <a:gdLst>
                <a:gd name="connsiteX0" fmla="*/ 0 w 8524568"/>
                <a:gd name="connsiteY0" fmla="*/ 0 h 680400"/>
                <a:gd name="connsiteX1" fmla="*/ 8524568 w 8524568"/>
                <a:gd name="connsiteY1" fmla="*/ 0 h 680400"/>
                <a:gd name="connsiteX2" fmla="*/ 8524568 w 8524568"/>
                <a:gd name="connsiteY2" fmla="*/ 680400 h 680400"/>
                <a:gd name="connsiteX3" fmla="*/ 0 w 8524568"/>
                <a:gd name="connsiteY3" fmla="*/ 680400 h 680400"/>
                <a:gd name="connsiteX4" fmla="*/ 0 w 8524568"/>
                <a:gd name="connsiteY4" fmla="*/ 0 h 6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568" h="680400">
                  <a:moveTo>
                    <a:pt x="0" y="0"/>
                  </a:moveTo>
                  <a:lnTo>
                    <a:pt x="8524568" y="0"/>
                  </a:lnTo>
                  <a:lnTo>
                    <a:pt x="8524568" y="680400"/>
                  </a:lnTo>
                  <a:lnTo>
                    <a:pt x="0" y="680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61601" tIns="166624" rIns="661601" bIns="56896" numCol="1" spcCol="1270" anchor="t" anchorCtr="0">
              <a:noAutofit/>
            </a:bodyPr>
            <a:lstStyle/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altLang="ru-RU" sz="900" b="1" kern="1200" dirty="0">
                  <a:latin typeface="Century Gothic" panose="020B0502020202020204" pitchFamily="34" charset="0"/>
                </a:rPr>
                <a:t> Если в ответе больше 17 символов (количество клеточек, отведенное для записи ответов на задания с кратким ответом), то ответ записывается в отведенном для него месте, не обращая внимания на разбиение этого поля на клеточки. Ответ должен быть написан разборчиво, более узкими символами в одну строчку, с использованием всей длины отведенного под него поля. Символы в ответе не должны соприкасаться друг с другом. Термин следует писать полностью. Любые сокращения запрещены.</a:t>
              </a:r>
              <a:endParaRPr lang="ru-RU" sz="9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1798863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422781" y="3249741"/>
            <a:ext cx="849630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45" indent="-171445" algn="just" defTabSz="91437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Для замены внесенного в бланк ответов № 1 ответа нужно в соответствующих полях замены </a:t>
            </a: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проставить номер задания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, ответ на который следует исправить, и записать на указанное задание.</a:t>
            </a: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новое значение ответа. </a:t>
            </a:r>
            <a:endParaRPr lang="ru-RU" sz="1200" dirty="0">
              <a:solidFill>
                <a:schemeClr val="tx1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171445" indent="-171445" algn="just" defTabSz="914372">
              <a:buFont typeface="Wingdings" panose="05000000000000000000" pitchFamily="2" charset="2"/>
              <a:buChar char="§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В случае если в области замены ошибочных ответов на задания с кратким ответом будет заполнено поле для номера задания, а новый ответ НЕ внесен, то для оценивания будет использоваться пустой ответ (т.е. задание будет засчитано невыполненным).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 Поэтому в случае неправильного указания номера задания в области замены ошибочных ответов, неправильный номер задания следует зачеркнуть.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2776" y="439650"/>
            <a:ext cx="7876309" cy="850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2">
              <a:defRPr/>
            </a:pPr>
            <a:r>
              <a:rPr lang="ru-RU" sz="1643" dirty="0">
                <a:solidFill>
                  <a:schemeClr val="tx1"/>
                </a:solidFill>
                <a:latin typeface="Century Gothic" panose="020B0502020202020204" pitchFamily="34" charset="0"/>
                <a:cs typeface="Arial" charset="0"/>
              </a:rPr>
              <a:t>В нижней части бланка ответов № 1 предусмотрены поля для записи исправленных ответов на задания с кратким ответом взамен ошибочно записанных.</a:t>
            </a:r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08" y="1315008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66013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576525" y="2712664"/>
            <a:ext cx="84963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1445" indent="-171445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Ответственный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аудитории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по окончании выполнения экзаменационной работы участником экзамена должен проверить бланк ответов № 1 участника ЕГЭ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на наличие замены ошибочных ответов на задания с кратким ответом.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если участник экзамена осуществлял во время выполнения экзаменационной работы замену ошибочных ответов, организатору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необходимо посчитать количество замен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ошибочных ответов, в поле «Количество заполненных полей «Замена ошибочных ответов» поставить соответствующее цифровое значение, а также поставить подпись в специально отведенном месте.</a:t>
            </a:r>
          </a:p>
          <a:p>
            <a:pPr marL="171445" indent="-171445">
              <a:buFont typeface="Courier New" panose="02070309020205020404" pitchFamily="49" charset="0"/>
              <a:buChar char="o"/>
            </a:pP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если</a:t>
            </a:r>
            <a:r>
              <a:rPr lang="ru-RU" altLang="ru-RU" sz="1200" dirty="0">
                <a:solidFill>
                  <a:srgbClr val="DE54A3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участник экзамена НЕ использовал поле «Замена ошибочных ответов на задания с кратким ответом»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организатор в поле «Замена ошибочных ответов» ставит </a:t>
            </a:r>
            <a:r>
              <a:rPr lang="ru-RU" altLang="ru-RU" b="1" dirty="0">
                <a:solidFill>
                  <a:srgbClr val="FF0000"/>
                </a:solidFill>
                <a:latin typeface="Century Gothic" panose="020B0502020202020204" pitchFamily="34" charset="0"/>
              </a:rPr>
              <a:t>«Х»</a:t>
            </a:r>
            <a:r>
              <a:rPr lang="ru-RU" altLang="ru-RU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и подпись в специально отведенном месте.</a:t>
            </a:r>
            <a:endParaRPr lang="ru-RU" sz="1200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85" y="642443"/>
            <a:ext cx="7848600" cy="1944687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4999899" y="2055866"/>
            <a:ext cx="2342324" cy="411173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sp>
        <p:nvSpPr>
          <p:cNvPr id="8" name="Овал 6"/>
          <p:cNvSpPr>
            <a:spLocks noChangeArrowheads="1"/>
          </p:cNvSpPr>
          <p:nvPr/>
        </p:nvSpPr>
        <p:spPr bwMode="auto">
          <a:xfrm>
            <a:off x="4325430" y="2031692"/>
            <a:ext cx="285751" cy="357188"/>
          </a:xfrm>
          <a:prstGeom prst="ellipse">
            <a:avLst/>
          </a:prstGeom>
          <a:solidFill>
            <a:schemeClr val="bg1">
              <a:alpha val="0"/>
            </a:schemeClr>
          </a:solidFill>
          <a:ln w="19050" cap="rnd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18924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600035" y="1363101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656401" y="2531477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бланка ответов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pic>
        <p:nvPicPr>
          <p:cNvPr id="7" name="Рисунок 6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709550" y="703558"/>
            <a:ext cx="2435747" cy="3361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бо2 лист 1.PNG"/>
          <p:cNvPicPr>
            <a:picLocks noChangeAspect="1"/>
          </p:cNvPicPr>
          <p:nvPr/>
        </p:nvPicPr>
        <p:blipFill>
          <a:blip r:embed="rId4"/>
          <a:srcRect l="903" t="782" r="2261" b="784"/>
          <a:stretch>
            <a:fillRect/>
          </a:stretch>
        </p:blipFill>
        <p:spPr>
          <a:xfrm>
            <a:off x="400262" y="1020871"/>
            <a:ext cx="2333495" cy="3244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Google Shape;162;p18"/>
          <p:cNvGrpSpPr/>
          <p:nvPr/>
        </p:nvGrpSpPr>
        <p:grpSpPr>
          <a:xfrm>
            <a:off x="8298918" y="2611677"/>
            <a:ext cx="331516" cy="313151"/>
            <a:chOff x="1923675" y="1633650"/>
            <a:chExt cx="436000" cy="435975"/>
          </a:xfrm>
        </p:grpSpPr>
        <p:sp>
          <p:nvSpPr>
            <p:cNvPr id="10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1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2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3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4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5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</p:spTree>
    <p:extLst>
      <p:ext uri="{BB962C8B-B14F-4D97-AF65-F5344CB8AC3E}">
        <p14:creationId xmlns:p14="http://schemas.microsoft.com/office/powerpoint/2010/main" val="1793000951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6575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pic>
        <p:nvPicPr>
          <p:cNvPr id="5" name="Рисунок 4" descr="бо 2.PNG"/>
          <p:cNvPicPr>
            <a:picLocks noChangeAspect="1"/>
          </p:cNvPicPr>
          <p:nvPr/>
        </p:nvPicPr>
        <p:blipFill>
          <a:blip r:embed="rId3"/>
          <a:srcRect l="763" t="1074"/>
          <a:stretch>
            <a:fillRect/>
          </a:stretch>
        </p:blipFill>
        <p:spPr>
          <a:xfrm>
            <a:off x="4711615" y="202517"/>
            <a:ext cx="3468890" cy="4786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бо2 лист 1.PNG"/>
          <p:cNvPicPr>
            <a:picLocks noChangeAspect="1"/>
          </p:cNvPicPr>
          <p:nvPr/>
        </p:nvPicPr>
        <p:blipFill>
          <a:blip r:embed="rId4"/>
          <a:srcRect l="903" t="782" r="2261" b="784"/>
          <a:stretch>
            <a:fillRect/>
          </a:stretch>
        </p:blipFill>
        <p:spPr>
          <a:xfrm>
            <a:off x="963495" y="190243"/>
            <a:ext cx="3461219" cy="4812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453926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1035561" y="1648427"/>
            <a:ext cx="7557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Бланк ответов № 2 (лист 1 и лист 2) предназначен для записи ответов на задания с развернутым ответом (строго в соответствии с требованиями инструкции к КИМ и к отдельным заданиям КИМ).Записи в лист 1 и лист 2 бланков ответа №2 делаются в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соответствующей последовательности: сначала лист 1, затем- лист 2 и только на лицевой стороне, оборотная 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сторона листов бланка ответов №2 </a:t>
            </a:r>
            <a:r>
              <a:rPr lang="ru-RU" alt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НЕ ЗАПОЛНЯЕТСЯ.</a:t>
            </a:r>
          </a:p>
          <a:p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В случае заполнения обоих бланков - необходимо попросить дополнительный бланк ответов №2.</a:t>
            </a:r>
          </a:p>
          <a:p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Запрещается делать какие-либо записи и пометки, не относящиеся к ответам на задания, в том числе содержащие информацию о персональных данных участника ЕГЭ. </a:t>
            </a:r>
            <a:r>
              <a:rPr lang="ru-RU" altLang="ru-RU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При наличии записей и пометок бланки не проверяются.</a:t>
            </a:r>
          </a:p>
          <a:p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Информация для заполнения полей верхней части бланка ответов № 2(«Код региона», «Код предмета» и «Название предмета») заполняется автоматически и соответствует информации, внесённой в бланк регистрации и бланк ответов №1.В лист 1 бланка ответов №2 автоматически вносится цифровое значение горизонтального штрих-кода листа 2 бланка ответов №2.</a:t>
            </a:r>
          </a:p>
        </p:txBody>
      </p:sp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46025" y="530727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Бланк ответов №2</a:t>
            </a:r>
            <a:endParaRPr dirty="0"/>
          </a:p>
        </p:txBody>
      </p:sp>
      <p:grpSp>
        <p:nvGrpSpPr>
          <p:cNvPr id="195" name="Google Shape;195;p20"/>
          <p:cNvGrpSpPr/>
          <p:nvPr/>
        </p:nvGrpSpPr>
        <p:grpSpPr>
          <a:xfrm>
            <a:off x="431814" y="867990"/>
            <a:ext cx="366459" cy="366437"/>
            <a:chOff x="1923675" y="1633650"/>
            <a:chExt cx="436000" cy="435975"/>
          </a:xfrm>
        </p:grpSpPr>
        <p:sp>
          <p:nvSpPr>
            <p:cNvPr id="196" name="Google Shape;196;p2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202" name="Google Shape;202;p2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1146026" y="1767276"/>
            <a:ext cx="7557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«Дополнительный бланк ответов № 2» в листе 2 бланка ответов №2 заполняет организатор в аудитории при выдаче ДБО №2, вписывая в это поле цифровое значение штрих-кода ДБО №2 (расположенное под штрих- кодом бланка), который выдаётся участнику ЕГЭ. Поле «Резерв-5» не заполняется.</a:t>
            </a:r>
          </a:p>
          <a:p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При недостатке места для ответов на  бланке ответов № 2 (лист 1 и лист 2) участник ЕГЭ должен попросить  ДБО №2.  В случае заполнения ДБО № 2 при незаполненных листах основного бланка ответов № 2, ответы, внесенные в ДБО № 2, оцениваться не будут.</a:t>
            </a:r>
          </a:p>
          <a:p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Если бланк ответов № 2 (лист1 и лист 2) содержит незаполненные области (за исключением регистрационных полей), то организаторы погашают их следующим образом:  «</a:t>
            </a:r>
            <a:r>
              <a:rPr lang="en-US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Z</a:t>
            </a:r>
            <a:r>
              <a:rPr lang="ru-RU" alt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».</a:t>
            </a:r>
          </a:p>
        </p:txBody>
      </p:sp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1146025" y="530727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Бланк ответов №2</a:t>
            </a:r>
            <a:endParaRPr dirty="0"/>
          </a:p>
        </p:txBody>
      </p:sp>
      <p:grpSp>
        <p:nvGrpSpPr>
          <p:cNvPr id="195" name="Google Shape;195;p20"/>
          <p:cNvGrpSpPr/>
          <p:nvPr/>
        </p:nvGrpSpPr>
        <p:grpSpPr>
          <a:xfrm>
            <a:off x="333623" y="861854"/>
            <a:ext cx="366459" cy="366437"/>
            <a:chOff x="1923675" y="1633650"/>
            <a:chExt cx="436000" cy="435975"/>
          </a:xfrm>
        </p:grpSpPr>
        <p:sp>
          <p:nvSpPr>
            <p:cNvPr id="196" name="Google Shape;196;p20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202" name="Google Shape;202;p2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318465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3825502" y="2452865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>
                <a:latin typeface="Century Gothic" panose="020B0502020202020204" pitchFamily="34" charset="0"/>
              </a:rPr>
              <a:t>Дополнительный бланк ответов №2</a:t>
            </a:r>
            <a:endParaRPr sz="40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3938236" y="3801422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latin typeface="Century Gothic" panose="020B0502020202020204" pitchFamily="34" charset="0"/>
              </a:rPr>
              <a:t>Инструкция по заполнению ДБО №2</a:t>
            </a:r>
            <a:endParaRPr sz="1400" b="0" dirty="0"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pic>
        <p:nvPicPr>
          <p:cNvPr id="6" name="Рисунок 5" descr="дбо.PNG"/>
          <p:cNvPicPr>
            <a:picLocks noChangeAspect="1"/>
          </p:cNvPicPr>
          <p:nvPr/>
        </p:nvPicPr>
        <p:blipFill>
          <a:blip r:embed="rId3"/>
          <a:srcRect l="1426" t="1551" r="1594" b="1447"/>
          <a:stretch>
            <a:fillRect/>
          </a:stretch>
        </p:blipFill>
        <p:spPr>
          <a:xfrm>
            <a:off x="394570" y="642224"/>
            <a:ext cx="2741939" cy="3766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843973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1146026" y="530727"/>
            <a:ext cx="3405193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Правила заполнения бланков ЕГЭ</a:t>
            </a:r>
            <a:endParaRPr dirty="0"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1146024" y="1660701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200" dirty="0">
                <a:latin typeface="Century Gothic" panose="020B0502020202020204" pitchFamily="34" charset="0"/>
              </a:rPr>
              <a:t>Бланки  заполняются гелевой ручкой черного цвета.</a:t>
            </a:r>
          </a:p>
          <a:p>
            <a:pPr lvl="0"/>
            <a:r>
              <a:rPr lang="ru-RU" sz="1200" dirty="0">
                <a:latin typeface="Century Gothic" panose="020B0502020202020204" pitchFamily="34" charset="0"/>
              </a:rPr>
              <a:t>Каждая цифра и буква во всех заполняемых полях бланка регистрации, бланка ответов № 1 и верхней части бланка ответов № 2 тщательно копируется из строки с образцами написания символов, расположенной в верхней части бланка регистрации и бланка ответов № 1.  </a:t>
            </a:r>
          </a:p>
          <a:p>
            <a:pPr lvl="0"/>
            <a:r>
              <a:rPr lang="ru-RU" sz="1200" dirty="0">
                <a:latin typeface="Century Gothic" panose="020B0502020202020204" pitchFamily="34" charset="0"/>
              </a:rPr>
              <a:t>Каждое поле в бланках заполняется, начиная с первой позиции (в том числе и поля для занесения фамилии, имени и отчества участника);</a:t>
            </a:r>
          </a:p>
          <a:p>
            <a:pPr lvl="0"/>
            <a:r>
              <a:rPr lang="ru-RU" sz="1200" dirty="0">
                <a:latin typeface="Century Gothic" panose="020B0502020202020204" pitchFamily="34" charset="0"/>
              </a:rPr>
              <a:t>Если участник ЕГЭ не имеет информации для заполнения какого-то конкретного поля, он должен оставить это поле пустым (не делать прочерков).</a:t>
            </a:r>
          </a:p>
          <a:p>
            <a:pPr lvl="0"/>
            <a:r>
              <a:rPr lang="ru-RU" sz="1200" dirty="0">
                <a:latin typeface="Century Gothic" panose="020B0502020202020204" pitchFamily="34" charset="0"/>
              </a:rPr>
              <a:t>На бланках ответов № 1 и № 2, а также на дополнительном бланке ответов № 2 не должно быть пометок, содержащих информацию о личности участника ЕГЭ.</a:t>
            </a:r>
          </a:p>
        </p:txBody>
      </p:sp>
      <p:grpSp>
        <p:nvGrpSpPr>
          <p:cNvPr id="162" name="Google Shape;162;p18"/>
          <p:cNvGrpSpPr/>
          <p:nvPr/>
        </p:nvGrpSpPr>
        <p:grpSpPr>
          <a:xfrm>
            <a:off x="394993" y="867990"/>
            <a:ext cx="366459" cy="366437"/>
            <a:chOff x="1923675" y="1633650"/>
            <a:chExt cx="436000" cy="435975"/>
          </a:xfrm>
        </p:grpSpPr>
        <p:sp>
          <p:nvSpPr>
            <p:cNvPr id="163" name="Google Shape;163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69" name="Google Shape;169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581474" y="492988"/>
            <a:ext cx="6593700" cy="727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Дополнительный бланк ответов №2</a:t>
            </a:r>
            <a:endParaRPr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298150" y="977557"/>
            <a:ext cx="4615563" cy="31882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2">
              <a:lnSpc>
                <a:spcPct val="150000"/>
              </a:lnSpc>
            </a:pP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Дополнительный бланк ответов № 2 выдается организатором в аудитории</a:t>
            </a:r>
            <a:b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по требованию участника экзамена </a:t>
            </a: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случае, если недостаточно места на бланке ответов №</a:t>
            </a:r>
            <a:b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 для записи развернутых ответов. </a:t>
            </a:r>
          </a:p>
          <a:p>
            <a:pPr defTabSz="914372">
              <a:lnSpc>
                <a:spcPct val="150000"/>
              </a:lnSpc>
            </a:pP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Поля верхней части бланка («Код региона», «Код предмета» и «Название предмета»)</a:t>
            </a:r>
            <a:b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1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заполняются автоматически и должны полностью соответствовать информации, указанной</a:t>
            </a:r>
            <a:br>
              <a:rPr lang="ru-RU" sz="1100" b="1" i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1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в бланке ответов № 2. </a:t>
            </a:r>
            <a:endParaRPr lang="ru-RU" altLang="ru-RU" sz="1100" b="1" i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pic>
        <p:nvPicPr>
          <p:cNvPr id="7" name="Рисунок 6" descr="дбо.PNG"/>
          <p:cNvPicPr>
            <a:picLocks noChangeAspect="1"/>
          </p:cNvPicPr>
          <p:nvPr/>
        </p:nvPicPr>
        <p:blipFill>
          <a:blip r:embed="rId3"/>
          <a:srcRect l="1426" t="1551" r="1594" b="1447"/>
          <a:stretch>
            <a:fillRect/>
          </a:stretch>
        </p:blipFill>
        <p:spPr>
          <a:xfrm>
            <a:off x="5345251" y="152019"/>
            <a:ext cx="3528726" cy="4847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711427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882EAB-EA58-4289-AFDE-64BB0F1F07E9}"/>
              </a:ext>
            </a:extLst>
          </p:cNvPr>
          <p:cNvSpPr/>
          <p:nvPr/>
        </p:nvSpPr>
        <p:spPr>
          <a:xfrm>
            <a:off x="228534" y="1913185"/>
            <a:ext cx="85852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Поле «Дополнительный бланк ответов № 2» на БО №2 лист №2 заполняется организатором в аудитории только при выдаче дополнительного бланка ответов № 2.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Организатор в аудитории вносит в Бланк ответов №2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лист 2 цифровое значение </a:t>
            </a: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штрихкода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Дополнительного бланка ответов № 2 лист 3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«Лист» организатор в аудитории при выдаче дополнительного бланка ответов № 2 вносит порядковый номер листа работы участника экзамена, </a:t>
            </a:r>
            <a:r>
              <a:rPr lang="ru-RU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начиная с цифры 3. </a:t>
            </a:r>
          </a:p>
          <a:p>
            <a:pPr algn="just"/>
            <a:endParaRPr lang="ru-RU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дополнительный бланк ответов № 2 не выдавался, то поле «Дополнительный бланк ответов № 2» остается пустым. Поле «Резерв-6» не заполняется. </a:t>
            </a:r>
          </a:p>
          <a:p>
            <a:pPr algn="just"/>
            <a:b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0FC6FBD8-FA1D-4274-9614-F43C02BB10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7" t="1099" r="10282" b="85283"/>
          <a:stretch/>
        </p:blipFill>
        <p:spPr>
          <a:xfrm>
            <a:off x="331536" y="603235"/>
            <a:ext cx="3902813" cy="1060482"/>
          </a:xfrm>
          <a:prstGeom prst="rect">
            <a:avLst/>
          </a:prstGeom>
          <a:ln w="9525">
            <a:solidFill>
              <a:srgbClr val="000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32E05F-44FE-42F1-980C-360D522E20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" r="-1" b="80450"/>
          <a:stretch/>
        </p:blipFill>
        <p:spPr>
          <a:xfrm>
            <a:off x="4407027" y="493936"/>
            <a:ext cx="4641014" cy="1276936"/>
          </a:xfrm>
          <a:prstGeom prst="rect">
            <a:avLst/>
          </a:prstGeom>
          <a:ln w="9525">
            <a:solidFill>
              <a:srgbClr val="000000"/>
            </a:solidFill>
          </a:ln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E3B7793-A528-4458-8B7D-9A15CE113AD1}"/>
              </a:ext>
            </a:extLst>
          </p:cNvPr>
          <p:cNvCxnSpPr/>
          <p:nvPr/>
        </p:nvCxnSpPr>
        <p:spPr>
          <a:xfrm flipH="1" flipV="1">
            <a:off x="3038875" y="1502048"/>
            <a:ext cx="1728192" cy="72008"/>
          </a:xfrm>
          <a:prstGeom prst="straightConnector1">
            <a:avLst/>
          </a:prstGeom>
          <a:ln w="9525">
            <a:solidFill>
              <a:srgbClr val="FF5B5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C54FCA-E4CF-4220-9222-3E842A97C9F5}"/>
              </a:ext>
            </a:extLst>
          </p:cNvPr>
          <p:cNvSpPr/>
          <p:nvPr/>
        </p:nvSpPr>
        <p:spPr>
          <a:xfrm>
            <a:off x="4767067" y="1358032"/>
            <a:ext cx="1224136" cy="413912"/>
          </a:xfrm>
          <a:prstGeom prst="rect">
            <a:avLst/>
          </a:prstGeom>
          <a:noFill/>
          <a:ln w="9525"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CA51A-1851-4B25-8A5B-187FF90F25FA}"/>
              </a:ext>
            </a:extLst>
          </p:cNvPr>
          <p:cNvSpPr txBox="1"/>
          <p:nvPr/>
        </p:nvSpPr>
        <p:spPr>
          <a:xfrm>
            <a:off x="8079435" y="1070000"/>
            <a:ext cx="216024" cy="366254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050" dirty="0">
                <a:solidFill>
                  <a:srgbClr val="DE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12749448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575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685801" y="499125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dirty="0"/>
              <a:t>Бланк регистрации устного экзамена</a:t>
            </a:r>
            <a:endParaRPr sz="1600"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385602" y="1209932"/>
            <a:ext cx="3543300" cy="20872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Бланк регистрации ЕГЭ по иностранным языкам (раздел «Говорение» заполняется так же, как обычный бланк регистрации.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endParaRPr/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051" t="1432" r="303" b="837"/>
          <a:stretch>
            <a:fillRect/>
          </a:stretch>
        </p:blipFill>
        <p:spPr>
          <a:xfrm>
            <a:off x="4866573" y="83514"/>
            <a:ext cx="3682147" cy="498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9419740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685801" y="499125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600" dirty="0"/>
              <a:t>Бланк регистрации КЕГЭ</a:t>
            </a:r>
            <a:endParaRPr sz="1600"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348781" y="1044234"/>
            <a:ext cx="3543300" cy="20872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alt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средней части бланка регистрации КЕГЭ заполняется поле «Контрольная сумма».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23</a:t>
            </a:fld>
            <a:endParaRPr/>
          </a:p>
        </p:txBody>
      </p:sp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6074615" y="3703019"/>
            <a:ext cx="2342324" cy="218987"/>
          </a:xfrm>
          <a:prstGeom prst="ellipse">
            <a:avLst/>
          </a:prstGeom>
          <a:solidFill>
            <a:srgbClr val="0000FF">
              <a:alpha val="0"/>
            </a:srgbClr>
          </a:solidFill>
          <a:ln w="19050" algn="ctr">
            <a:solidFill>
              <a:srgbClr val="DE54A3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43" b="1">
              <a:solidFill>
                <a:srgbClr val="0000FF"/>
              </a:solidFill>
            </a:endParaRPr>
          </a:p>
        </p:txBody>
      </p:sp>
      <p:pic>
        <p:nvPicPr>
          <p:cNvPr id="8" name="Рисунок 7" descr="бр.PNG"/>
          <p:cNvPicPr>
            <a:picLocks noChangeAspect="1"/>
          </p:cNvPicPr>
          <p:nvPr/>
        </p:nvPicPr>
        <p:blipFill>
          <a:blip r:embed="rId3"/>
          <a:srcRect l="1051" t="1432" r="303" b="837"/>
          <a:stretch>
            <a:fillRect/>
          </a:stretch>
        </p:blipFill>
        <p:spPr>
          <a:xfrm>
            <a:off x="4866573" y="83514"/>
            <a:ext cx="3682147" cy="498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017833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body" idx="1"/>
          </p:nvPr>
        </p:nvSpPr>
        <p:spPr>
          <a:xfrm>
            <a:off x="2095419" y="1559428"/>
            <a:ext cx="5146138" cy="32599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сайт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coko08.ru</a:t>
            </a:r>
            <a:endParaRPr lang="ru-RU" sz="2200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e-mail: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coko08@mail.ru</a:t>
            </a: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горячая линия: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+7(84722)3-90-90</a:t>
            </a:r>
            <a:endParaRPr lang="ru-RU" sz="12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spcAft>
                <a:spcPts val="600"/>
              </a:spcAft>
              <a:buClr>
                <a:schemeClr val="bg1"/>
              </a:buClr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8099" indent="0"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358000, г. Элиста, </a:t>
            </a:r>
          </a:p>
          <a:p>
            <a:pPr marL="38099" indent="0">
              <a:buNone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проспект им. П. О.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, д. 6</a:t>
            </a:r>
            <a:endParaRPr lang="ru-RU" sz="2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24</a:t>
            </a:fld>
            <a:endParaRPr/>
          </a:p>
        </p:txBody>
      </p:sp>
      <p:grpSp>
        <p:nvGrpSpPr>
          <p:cNvPr id="8" name="Google Shape;411;p39"/>
          <p:cNvGrpSpPr/>
          <p:nvPr/>
        </p:nvGrpSpPr>
        <p:grpSpPr>
          <a:xfrm>
            <a:off x="1668293" y="2588709"/>
            <a:ext cx="331221" cy="178419"/>
            <a:chOff x="559275" y="1683950"/>
            <a:chExt cx="466500" cy="327300"/>
          </a:xfrm>
          <a:solidFill>
            <a:schemeClr val="bg1">
              <a:lumMod val="85000"/>
            </a:schemeClr>
          </a:solidFill>
        </p:grpSpPr>
        <p:sp>
          <p:nvSpPr>
            <p:cNvPr id="9" name="Google Shape;412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  <p:sp>
          <p:nvSpPr>
            <p:cNvPr id="10" name="Google Shape;413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643"/>
            </a:p>
          </p:txBody>
        </p:sp>
      </p:grpSp>
      <p:sp>
        <p:nvSpPr>
          <p:cNvPr id="11" name="Google Shape;533;p39"/>
          <p:cNvSpPr/>
          <p:nvPr/>
        </p:nvSpPr>
        <p:spPr>
          <a:xfrm>
            <a:off x="1707507" y="2045402"/>
            <a:ext cx="300267" cy="28429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643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27" y="3019389"/>
            <a:ext cx="281039" cy="252705"/>
          </a:xfrm>
          <a:prstGeom prst="rect">
            <a:avLst/>
          </a:prstGeom>
        </p:spPr>
      </p:pic>
      <p:pic>
        <p:nvPicPr>
          <p:cNvPr id="15" name="Рисунок 14" descr="salonvcent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54" y="3872776"/>
            <a:ext cx="398516" cy="398516"/>
          </a:xfrm>
          <a:prstGeom prst="rect">
            <a:avLst/>
          </a:prstGeom>
        </p:spPr>
      </p:pic>
      <p:pic>
        <p:nvPicPr>
          <p:cNvPr id="1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38" y="308108"/>
            <a:ext cx="3222478" cy="18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826949" y="505262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Категорически запрещается:</a:t>
            </a:r>
            <a:endParaRPr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685801" y="1259025"/>
            <a:ext cx="7460673" cy="2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41" indent="-285741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Делать в полях бланков, вне полей бланков или в полях, заполненных типографским способом, какие-либо записи и пометки, не относящиеся к содержанию полей бланков; </a:t>
            </a:r>
          </a:p>
          <a:p>
            <a:pPr marL="0" indent="0">
              <a:buNone/>
            </a:pP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41" indent="-285741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Использовать для заполнения бланков цветные ручки вместо черной,  карандаш (даже для черновых записей на бланках), средства для исправления внесенной в бланки информации («корректор», «ластик» и др.). 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5" name="Знак запрета 4"/>
          <p:cNvSpPr/>
          <p:nvPr/>
        </p:nvSpPr>
        <p:spPr>
          <a:xfrm>
            <a:off x="405036" y="718018"/>
            <a:ext cx="368214" cy="343667"/>
          </a:xfrm>
          <a:prstGeom prst="noSmoking">
            <a:avLst/>
          </a:prstGeom>
          <a:solidFill>
            <a:schemeClr val="bg1"/>
          </a:solidFill>
          <a:ln w="6350">
            <a:solidFill>
              <a:srgbClr val="124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082287" y="1983139"/>
            <a:ext cx="491008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Бланк регистрации</a:t>
            </a:r>
            <a:endParaRPr sz="4400" dirty="0">
              <a:latin typeface="Century Gothic" panose="020B0502020202020204" pitchFamily="34" charset="0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1"/>
          </p:nvPr>
        </p:nvSpPr>
        <p:spPr>
          <a:xfrm>
            <a:off x="4113600" y="3287855"/>
            <a:ext cx="5030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Инструкция по заполнению бланка регистрации</a:t>
            </a:r>
            <a:endParaRPr sz="1400" b="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1" y="503351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pic>
        <p:nvPicPr>
          <p:cNvPr id="6" name="Рисунок 5" descr="бр.PNG"/>
          <p:cNvPicPr>
            <a:picLocks noChangeAspect="1"/>
          </p:cNvPicPr>
          <p:nvPr/>
        </p:nvPicPr>
        <p:blipFill>
          <a:blip r:embed="rId3"/>
          <a:srcRect l="1087" t="1461" r="915" b="1613"/>
          <a:stretch>
            <a:fillRect/>
          </a:stretch>
        </p:blipFill>
        <p:spPr>
          <a:xfrm>
            <a:off x="483411" y="725930"/>
            <a:ext cx="2510402" cy="3457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 txBox="1">
            <a:spLocks noGrp="1"/>
          </p:cNvSpPr>
          <p:nvPr>
            <p:ph type="ctrTitle" idx="4294967295"/>
          </p:nvPr>
        </p:nvSpPr>
        <p:spPr>
          <a:xfrm>
            <a:off x="685801" y="499125"/>
            <a:ext cx="6593700" cy="7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/>
              <a:t>Бланк регистрации</a:t>
            </a:r>
            <a:endParaRPr dirty="0"/>
          </a:p>
        </p:txBody>
      </p:sp>
      <p:sp>
        <p:nvSpPr>
          <p:cNvPr id="139" name="Google Shape;139;p15"/>
          <p:cNvSpPr txBox="1">
            <a:spLocks noGrp="1"/>
          </p:cNvSpPr>
          <p:nvPr>
            <p:ph type="subTitle" idx="4294967295"/>
          </p:nvPr>
        </p:nvSpPr>
        <p:spPr>
          <a:xfrm>
            <a:off x="827580" y="1686865"/>
            <a:ext cx="3543300" cy="14426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Чёрно-белый бланк регистрации печатается на белой бумаге. Бланк является машиночитаемой формой и состоит </a:t>
            </a:r>
            <a:r>
              <a:rPr lang="ru-RU" sz="1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из трёх </a:t>
            </a:r>
            <a:r>
              <a:rPr lang="ru-RU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частей:</a:t>
            </a:r>
          </a:p>
          <a:p>
            <a:pPr marL="285741" indent="-285741"/>
            <a:r>
              <a:rPr lang="ru-RU" sz="1400" b="1" dirty="0">
                <a:solidFill>
                  <a:srgbClr val="FFFF99"/>
                </a:solidFill>
                <a:latin typeface="Century Gothic" panose="020B0502020202020204" pitchFamily="34" charset="0"/>
              </a:rPr>
              <a:t>верхней</a:t>
            </a:r>
          </a:p>
          <a:p>
            <a:pPr marL="285741" indent="-285741"/>
            <a:r>
              <a:rPr lang="ru-RU" sz="1400" b="1" dirty="0">
                <a:solidFill>
                  <a:srgbClr val="FF9999"/>
                </a:solidFill>
                <a:latin typeface="Century Gothic" panose="020B0502020202020204" pitchFamily="34" charset="0"/>
              </a:rPr>
              <a:t>средней</a:t>
            </a:r>
          </a:p>
          <a:p>
            <a:pPr marL="285741" indent="-285741"/>
            <a:r>
              <a:rPr lang="ru-RU" sz="1400" b="1" dirty="0">
                <a:solidFill>
                  <a:srgbClr val="99CCFF"/>
                </a:solidFill>
                <a:latin typeface="Century Gothic" panose="020B0502020202020204" pitchFamily="34" charset="0"/>
              </a:rPr>
              <a:t>нижней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10" name="Левая круглая скобка 9"/>
          <p:cNvSpPr/>
          <p:nvPr/>
        </p:nvSpPr>
        <p:spPr>
          <a:xfrm>
            <a:off x="4883727" y="79780"/>
            <a:ext cx="187036" cy="1179247"/>
          </a:xfrm>
          <a:prstGeom prst="leftBracket">
            <a:avLst/>
          </a:prstGeom>
          <a:ln w="28575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sp>
        <p:nvSpPr>
          <p:cNvPr id="15" name="Левая круглая скобка 14"/>
          <p:cNvSpPr/>
          <p:nvPr/>
        </p:nvSpPr>
        <p:spPr>
          <a:xfrm>
            <a:off x="4883728" y="1340429"/>
            <a:ext cx="187037" cy="2566555"/>
          </a:xfrm>
          <a:prstGeom prst="leftBracket">
            <a:avLst/>
          </a:prstGeom>
          <a:ln w="28575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sp>
        <p:nvSpPr>
          <p:cNvPr id="16" name="Левая круглая скобка 15"/>
          <p:cNvSpPr/>
          <p:nvPr/>
        </p:nvSpPr>
        <p:spPr>
          <a:xfrm>
            <a:off x="4892251" y="3988386"/>
            <a:ext cx="178512" cy="1050019"/>
          </a:xfrm>
          <a:prstGeom prst="leftBracket">
            <a:avLst/>
          </a:prstGeom>
          <a:ln w="28575">
            <a:solidFill>
              <a:srgbClr val="8FC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43"/>
          </a:p>
        </p:txBody>
      </p:sp>
      <p:pic>
        <p:nvPicPr>
          <p:cNvPr id="9" name="Рисунок 8" descr="бр.PNG"/>
          <p:cNvPicPr>
            <a:picLocks noChangeAspect="1"/>
          </p:cNvPicPr>
          <p:nvPr/>
        </p:nvPicPr>
        <p:blipFill>
          <a:blip r:embed="rId3"/>
          <a:srcRect l="1051" t="1432" r="303" b="837"/>
          <a:stretch>
            <a:fillRect/>
          </a:stretch>
        </p:blipFill>
        <p:spPr>
          <a:xfrm>
            <a:off x="5093638" y="58888"/>
            <a:ext cx="3682147" cy="498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851058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634811" y="2455648"/>
            <a:ext cx="8325852" cy="24943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/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Участниками экзаменов заполняются следующие поля верхней части бланка регистрации: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региона (если не заполнен автоматизировано)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код образовательной организации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номер и буква класса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код ППЭ </a:t>
            </a:r>
            <a:r>
              <a:rPr lang="ru-RU" i="1" dirty="0">
                <a:solidFill>
                  <a:schemeClr val="tx1"/>
                </a:solidFill>
                <a:latin typeface="Century Gothic" panose="020B0502020202020204" pitchFamily="34" charset="0"/>
              </a:rPr>
              <a:t>(если не заполнен автоматизировано)</a:t>
            </a:r>
          </a:p>
          <a:p>
            <a:pPr marL="336540" lvl="4" indent="-285741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номер аудитории.</a:t>
            </a:r>
          </a:p>
          <a:p>
            <a:pPr marL="50799">
              <a:spcBef>
                <a:spcPts val="600"/>
              </a:spcBef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Поля «Код региона», «Код ППЭ», «Код предмета», «Название предмета», «Дата проведения ЕГЭ» заполняются автоматически. </a:t>
            </a:r>
            <a:r>
              <a:rPr lang="ru-RU" b="1" dirty="0">
                <a:solidFill>
                  <a:schemeClr val="tx1"/>
                </a:solidFill>
                <a:latin typeface="Century Gothic" panose="020B0502020202020204" pitchFamily="34" charset="0"/>
              </a:rPr>
              <a:t>Поле для служебного использования («Резерв-1») не заполняется.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4614" y="0"/>
            <a:ext cx="4425577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Верхняя часть бланка регистрации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430" t="1583" r="743" b="72938"/>
          <a:stretch>
            <a:fillRect/>
          </a:stretch>
        </p:blipFill>
        <p:spPr>
          <a:xfrm>
            <a:off x="688932" y="626303"/>
            <a:ext cx="5899757" cy="1783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Выноска 1 8"/>
          <p:cNvSpPr/>
          <p:nvPr/>
        </p:nvSpPr>
        <p:spPr>
          <a:xfrm>
            <a:off x="6901842" y="958242"/>
            <a:ext cx="1891429" cy="1039660"/>
          </a:xfrm>
          <a:prstGeom prst="borderCallout1">
            <a:avLst>
              <a:gd name="adj1" fmla="val 18240"/>
              <a:gd name="adj2" fmla="val 0"/>
              <a:gd name="adj3" fmla="val 108081"/>
              <a:gd name="adj4" fmla="val -122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84187" y="1102290"/>
            <a:ext cx="2053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FFFF00"/>
                </a:solidFill>
                <a:latin typeface="Century Gothic" pitchFamily="34" charset="0"/>
              </a:rPr>
              <a:t>ВАЖНО!</a:t>
            </a:r>
          </a:p>
          <a:p>
            <a:r>
              <a:rPr lang="ru-RU" sz="1050" b="1" dirty="0">
                <a:solidFill>
                  <a:schemeClr val="bg1"/>
                </a:solidFill>
                <a:latin typeface="Century Gothic" pitchFamily="34" charset="0"/>
              </a:rPr>
              <a:t>ИЗМЕНИЛОСЬ НАПИСАНИЕ ЦИФРЫ «1».</a:t>
            </a:r>
            <a:r>
              <a:rPr lang="ru-RU" sz="11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4822" y="1759906"/>
            <a:ext cx="488515" cy="646331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10000"/>
                  </a:schemeClr>
                </a:solidFill>
                <a:latin typeface="Candar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91487521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часть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0109" y="3805867"/>
            <a:ext cx="7540800" cy="831547"/>
          </a:xfrm>
        </p:spPr>
        <p:txBody>
          <a:bodyPr/>
          <a:lstStyle/>
          <a:p>
            <a:pPr marL="50799" indent="0">
              <a:buNone/>
            </a:pPr>
            <a:r>
              <a:rPr lang="ru-RU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Поля средней части бланка регистрации, заполняются участником </a:t>
            </a:r>
            <a:r>
              <a:rPr lang="ru-RU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самостоятельно.</a:t>
            </a: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1" y="1721638"/>
            <a:ext cx="7848600" cy="1944688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74926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11" name="Google Shape;161;p18"/>
          <p:cNvSpPr txBox="1">
            <a:spLocks/>
          </p:cNvSpPr>
          <p:nvPr/>
        </p:nvSpPr>
        <p:spPr>
          <a:xfrm>
            <a:off x="493297" y="4150896"/>
            <a:ext cx="8325852" cy="6685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799"/>
            <a:endParaRPr lang="ru-RU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202" y="0"/>
            <a:ext cx="4057283" cy="499125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43" b="1" dirty="0">
                <a:latin typeface="Roboto Slab" panose="020B0604020202020204" charset="0"/>
                <a:ea typeface="Roboto Slab" panose="020B0604020202020204" charset="0"/>
              </a:rPr>
              <a:t>Средняя часть бланка регистрации</a:t>
            </a:r>
          </a:p>
        </p:txBody>
      </p:sp>
      <p:sp>
        <p:nvSpPr>
          <p:cNvPr id="13" name="Google Shape;161;p18"/>
          <p:cNvSpPr txBox="1">
            <a:spLocks/>
          </p:cNvSpPr>
          <p:nvPr/>
        </p:nvSpPr>
        <p:spPr>
          <a:xfrm>
            <a:off x="959464" y="3862930"/>
            <a:ext cx="7724779" cy="980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593" indent="-228593" algn="just">
              <a:buClr>
                <a:schemeClr val="tx1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altLang="ru-RU" sz="1200" b="1" dirty="0">
                <a:solidFill>
                  <a:srgbClr val="FF5B5B"/>
                </a:solidFill>
                <a:latin typeface="Century Gothic" panose="020B0502020202020204" pitchFamily="34" charset="0"/>
              </a:rPr>
              <a:t>Поле «Контрольная сумма» заполняется только в бланке регистрации при проведения КЕГЭ.</a:t>
            </a:r>
          </a:p>
          <a:p>
            <a:pPr marL="228593" indent="-228593" algn="just">
              <a:buClr>
                <a:schemeClr val="tx1"/>
              </a:buClr>
              <a:buSzPct val="200000"/>
              <a:buFont typeface="Wingdings" panose="05000000000000000000" pitchFamily="2" charset="2"/>
              <a:buChar char="§"/>
            </a:pPr>
            <a:r>
              <a:rPr lang="ru-RU" altLang="ru-RU" sz="1100" dirty="0">
                <a:solidFill>
                  <a:srgbClr val="124057"/>
                </a:solidFill>
                <a:latin typeface="Century Gothic" panose="020B0502020202020204" pitchFamily="34" charset="0"/>
              </a:rPr>
              <a:t>После окончания заполнения бланка регистрации, ознакомления и выполнения всех пунктов краткой инструкции </a:t>
            </a:r>
            <a:r>
              <a:rPr lang="ru-RU" altLang="ru-RU" sz="1100" b="1" dirty="0">
                <a:solidFill>
                  <a:srgbClr val="124057"/>
                </a:solidFill>
                <a:latin typeface="Century Gothic" panose="020B0502020202020204" pitchFamily="34" charset="0"/>
              </a:rPr>
              <a:t>участник ЕГЭ ставит свою подпись </a:t>
            </a:r>
            <a:r>
              <a:rPr lang="ru-RU" altLang="ru-RU" sz="1100" dirty="0">
                <a:solidFill>
                  <a:srgbClr val="124057"/>
                </a:solidFill>
                <a:latin typeface="Century Gothic" panose="020B0502020202020204" pitchFamily="34" charset="0"/>
              </a:rPr>
              <a:t>в специально отведенном для этого поле.</a:t>
            </a:r>
          </a:p>
        </p:txBody>
      </p:sp>
      <p:pic>
        <p:nvPicPr>
          <p:cNvPr id="7" name="Рисунок 6" descr="бр.PNG"/>
          <p:cNvPicPr>
            <a:picLocks noChangeAspect="1"/>
          </p:cNvPicPr>
          <p:nvPr/>
        </p:nvPicPr>
        <p:blipFill>
          <a:blip r:embed="rId3"/>
          <a:srcRect l="1399" t="41760" r="1062" b="16242"/>
          <a:stretch>
            <a:fillRect/>
          </a:stretch>
        </p:blipFill>
        <p:spPr>
          <a:xfrm>
            <a:off x="1951536" y="742565"/>
            <a:ext cx="5216378" cy="300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370928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Нижняя часть бланка регистрации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766" y="2756681"/>
            <a:ext cx="7540800" cy="2144940"/>
          </a:xfrm>
        </p:spPr>
        <p:txBody>
          <a:bodyPr/>
          <a:lstStyle/>
          <a:p>
            <a:r>
              <a:rPr lang="ru-RU" alt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Заполнение полей организатором в аудитории </a:t>
            </a:r>
            <a:r>
              <a:rPr lang="ru-RU" altLang="ru-RU" sz="13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обязательно, если участник ЕГЭ удален </a:t>
            </a:r>
            <a:r>
              <a:rPr lang="ru-RU" alt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 экзамена в связи с нарушением установленного порядка проведения ЕГЭ </a:t>
            </a:r>
            <a:r>
              <a:rPr lang="ru-RU" altLang="ru-RU" sz="13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или не закончил экзамен по уважительной причине.</a:t>
            </a:r>
          </a:p>
          <a:p>
            <a:r>
              <a:rPr lang="ru-RU" alt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Отметка организатора в аудитории заверяется подписью организатора в специально отведенном для этого поле бланка регистрации, и вносится соответствующая запись в форме ППЭ-05-02 «Протокол проведения ЕГЭ в аудитории».</a:t>
            </a:r>
          </a:p>
          <a:p>
            <a:r>
              <a:rPr lang="ru-RU" altLang="ru-RU" sz="13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 случае удаления участника ЕГЭ в штабе ППЭ в зоне видимости камер видеонаблюдения заполняется форма ППЭ-21 «Акт об удалении участника ГИА». </a:t>
            </a:r>
            <a:endParaRPr lang="ru-RU" altLang="ru-RU" sz="13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pic>
        <p:nvPicPr>
          <p:cNvPr id="6" name="Рисунок 5" descr="бр.PNG"/>
          <p:cNvPicPr>
            <a:picLocks noChangeAspect="1"/>
          </p:cNvPicPr>
          <p:nvPr/>
        </p:nvPicPr>
        <p:blipFill>
          <a:blip r:embed="rId3"/>
          <a:srcRect l="2408" t="86622" r="1231" b="1805"/>
          <a:stretch>
            <a:fillRect/>
          </a:stretch>
        </p:blipFill>
        <p:spPr>
          <a:xfrm>
            <a:off x="1552638" y="1687653"/>
            <a:ext cx="6288951" cy="1064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9910551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Warwick template">
  <a:themeElements>
    <a:clrScheme name="Другая 76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69C090"/>
      </a:hlink>
      <a:folHlink>
        <a:srgbClr val="9BD5B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1684</Words>
  <Application>Microsoft Office PowerPoint</Application>
  <PresentationFormat>Экран (16:9)</PresentationFormat>
  <Paragraphs>119</Paragraphs>
  <Slides>24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Century Gothic</vt:lpstr>
      <vt:lpstr>Wingdings</vt:lpstr>
      <vt:lpstr>Courier New</vt:lpstr>
      <vt:lpstr>Garamond</vt:lpstr>
      <vt:lpstr>Nixie One</vt:lpstr>
      <vt:lpstr>Arial</vt:lpstr>
      <vt:lpstr>Roboto Slab</vt:lpstr>
      <vt:lpstr>Candara</vt:lpstr>
      <vt:lpstr>Times New Roman</vt:lpstr>
      <vt:lpstr>Warwick template</vt:lpstr>
      <vt:lpstr>ПРАВИЛА ЗАПОЛНЕНИЯ БЛАНКОВ  ЕГЭ-2023</vt:lpstr>
      <vt:lpstr>Правила заполнения бланков ЕГЭ</vt:lpstr>
      <vt:lpstr>Категорически запрещается:</vt:lpstr>
      <vt:lpstr>Бланк регистрации</vt:lpstr>
      <vt:lpstr>Бланк регистрации</vt:lpstr>
      <vt:lpstr>Презентация PowerPoint</vt:lpstr>
      <vt:lpstr>Средняя часть бланка регистрации</vt:lpstr>
      <vt:lpstr>Презентация PowerPoint</vt:lpstr>
      <vt:lpstr>Нижняя часть бланка регистрации</vt:lpstr>
      <vt:lpstr>Бланк ответов №1</vt:lpstr>
      <vt:lpstr>Бланк ответов №1</vt:lpstr>
      <vt:lpstr>Презентация PowerPoint</vt:lpstr>
      <vt:lpstr>Презентация PowerPoint</vt:lpstr>
      <vt:lpstr>Презентация PowerPoint</vt:lpstr>
      <vt:lpstr>Бланк ответов №2</vt:lpstr>
      <vt:lpstr>Презентация PowerPoint</vt:lpstr>
      <vt:lpstr>Бланк ответов №2</vt:lpstr>
      <vt:lpstr>Бланк ответов №2</vt:lpstr>
      <vt:lpstr>Дополнительный бланк ответов №2</vt:lpstr>
      <vt:lpstr>Дополнительный бланк ответов №2</vt:lpstr>
      <vt:lpstr>Презентация PowerPoint</vt:lpstr>
      <vt:lpstr>Бланк регистрации устного экзамена</vt:lpstr>
      <vt:lpstr>Бланк регистрации КЕГЭ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Булгун Яндонова</dc:creator>
  <cp:lastModifiedBy>1</cp:lastModifiedBy>
  <cp:revision>103</cp:revision>
  <cp:lastPrinted>2023-03-16T12:25:23Z</cp:lastPrinted>
  <dcterms:modified xsi:type="dcterms:W3CDTF">2023-05-11T08:45:27Z</dcterms:modified>
</cp:coreProperties>
</file>