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8" r:id="rId4"/>
    <p:sldId id="262" r:id="rId5"/>
    <p:sldId id="264" r:id="rId6"/>
    <p:sldId id="263" r:id="rId7"/>
    <p:sldId id="260" r:id="rId8"/>
    <p:sldId id="268" r:id="rId9"/>
    <p:sldId id="273" r:id="rId10"/>
    <p:sldId id="274" r:id="rId11"/>
    <p:sldId id="271" r:id="rId12"/>
    <p:sldId id="275" r:id="rId13"/>
    <p:sldId id="270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5050"/>
    <a:srgbClr val="F95D82"/>
    <a:srgbClr val="403767"/>
    <a:srgbClr val="594D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-4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AD163-6673-4B01-A1B3-39C983268A8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31983-4854-4B50-82E3-0B07263DE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0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1983-4854-4B50-82E3-0B07263DE1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19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6854F6-0772-4A82-8E5A-AE581C88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847E8F-AA34-4072-BD5C-E2C1C297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78994A-B2AF-4936-9FAB-C9C8C2CD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1F48B-6364-45C1-826F-9767AC40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659E77-7D6F-4D32-AC9F-E1947124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7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14A095-D287-4981-8A20-2DC7CB09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82E0C89-B8F5-4CBF-A348-309D8253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7C4B2D-C3F9-4EFB-8D8E-92974D9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579F23-B5F5-43D5-8A84-CB8FEDBB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36B9E0-D079-4518-AB2D-B9CD90A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7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887A8DA-4C85-44C9-9207-F9F18345D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612DFA-76F6-4077-B432-F2F1B614E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64DA12-487E-4869-B2F3-73B0708F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53ADF4-A03B-44FB-8DEE-5AEB1AA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154C37-67D8-469A-B410-1E68FA22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20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9F049-60B9-427F-BCD5-89A4C281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36F6A2-479F-4277-8CF3-E71165C1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B9BFBC-B4AE-4CBC-8968-6680E5E5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244D85-7CDF-4044-950E-D1FF773D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90E174-1E8F-403A-A97A-4E10387F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60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1AF7A-CEAD-4679-9081-3FC56C1E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C2E3DD-101B-48DF-BE76-B674434F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3742C0-3859-4D03-812B-EC509582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59C9D0-4A9F-49F2-BF88-ABC5ED2B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481B11-71FB-4D05-83F5-666C1990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7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007F58-1904-44BF-94C9-0419A0A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016DFC-30DE-4FEB-A7DE-846253FB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116E90E-D023-4E0E-ACFD-68120DD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85AE70-BA75-453E-9570-588FD0D0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B42174-65F3-42F7-91F8-7B4CB4D7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63C6BD-0538-4506-B8D6-717B4DEC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32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9AC5A0-4A3A-4D80-BFF8-667F5F7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1FCDD2-2712-4E66-8B40-89355B6A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665BC0-BF09-4E70-AC64-748F0B76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6FBA65D-10B5-4E7E-BD49-B32821BD2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CA8ABA2-4640-46B4-98FC-EADD9F81C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8987526-A282-44AA-8A7B-129C6C98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83B0CA5-DD32-41C2-9177-0DEFA9E3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9C0838C-823D-41B0-9450-9F53287F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1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A1CBCD-BF63-4D23-B77B-366825C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04CB0A-C9B6-4EC7-B270-9085037A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A9CF21-F501-4318-A4B8-F0B00D6F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2230C5-CDA6-4E59-B805-E562B92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05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FE490B-3301-47B2-8A0E-DD3B207B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D648FF5-D11A-4CE6-9EB9-38E7B9DF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C595BCB-5F07-4468-BB4A-226007D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90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5D05C7-F202-4678-A206-4880E58C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6C674B-A5F8-43A3-9279-1B4C91CE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3EDA56-A250-4F30-B608-97D9A054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473F83-17BF-4975-9524-0E0BD19D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CFA327-C553-4A7F-BB5D-9FBC1FDA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12F685-C293-4ACA-A3A0-DEB898C8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37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7D4A6-A7DB-40DA-9C23-C5891157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B3BC285-FF02-44E4-822A-CE0207E30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19C0AA-B431-484A-9F17-862088639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0D1235-F093-4027-B4EE-D1741487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B93B7C-727F-4595-82DB-3030C5C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1B3BC9-34F6-4144-9AD4-649A770D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5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3BE002-C003-456F-8B2B-DB330B54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79BF49-DDE1-42AD-B934-D90CC123C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C81EB3-99A1-42AF-B52E-DD328D43A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2C80-8002-4DFC-B6C8-4DEBB294F3B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41508F-6B78-46B2-B51F-D19EECAB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09B709-E90A-4D99-9EAD-10CC80128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9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p-ppe@rustest.ru" TargetMode="Externa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54616-C4FF-4886-9F8B-516FBCE9D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FCA5330-6B4A-41AC-8E0F-5B3DE0EEF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A4A9E0-BA43-49E6-A983-7DE973202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xmlns="" id="{7EB4ACF2-8D27-4253-8A1E-99D920D28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007" y="211979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A37617-2264-4F40-80FC-FC00D0D68E06}"/>
              </a:ext>
            </a:extLst>
          </p:cNvPr>
          <p:cNvSpPr txBox="1"/>
          <p:nvPr/>
        </p:nvSpPr>
        <p:spPr>
          <a:xfrm>
            <a:off x="1276995" y="2241026"/>
            <a:ext cx="9638009" cy="193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ОРГАНИЗАЦИЯ И ПРОВЕДЕНИЕ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ЕДИНОГО ГОСУДАРСТВЕННОГО ЭКЗАМЕНА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2023 ГОДУ </a:t>
            </a:r>
          </a:p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(ОСНОВНОЙ ПЕРИОД)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270968-0EF4-4535-99A6-309A146994A9}"/>
              </a:ext>
            </a:extLst>
          </p:cNvPr>
          <p:cNvSpPr txBox="1"/>
          <p:nvPr/>
        </p:nvSpPr>
        <p:spPr>
          <a:xfrm>
            <a:off x="5097677" y="5873234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г. Элиста,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AD969C-7200-41F9-8AC2-9509273BDFE8}"/>
              </a:ext>
            </a:extLst>
          </p:cNvPr>
          <p:cNvSpPr txBox="1"/>
          <p:nvPr/>
        </p:nvSpPr>
        <p:spPr>
          <a:xfrm>
            <a:off x="3126834" y="522457"/>
            <a:ext cx="781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ОБРАЗОВАНИЯ И НАУКИ РЕСПУБЛИКИ КАЛМЫКИЯ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ОЦЕНКИ И КАЧЕСТВА ОБРАЗОВАНИЯ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РЕСПУБЛИКА КАЛМЫКИЯ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F5721F8-1A3B-49E4-9598-776953E0A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0415" y="407526"/>
            <a:ext cx="949486" cy="10928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DB18F2-16D9-448A-97E6-650393CAB9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97" t="1043" r="1736" b="45265"/>
          <a:stretch/>
        </p:blipFill>
        <p:spPr>
          <a:xfrm rot="10800000">
            <a:off x="4615320" y="3602038"/>
            <a:ext cx="7576680" cy="3255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23C466-5629-4947-9088-790C647CFFC9}"/>
              </a:ext>
            </a:extLst>
          </p:cNvPr>
          <p:cNvSpPr txBox="1"/>
          <p:nvPr/>
        </p:nvSpPr>
        <p:spPr>
          <a:xfrm>
            <a:off x="3095896" y="4620252"/>
            <a:ext cx="60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ИНСТРУКТАЖ ДЛЯ ОРГАНИЗАТОРА 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75510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xmlns="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367" y="227046"/>
            <a:ext cx="1761502" cy="10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849255-45AE-42A8-ACAF-55A482525052}"/>
              </a:ext>
            </a:extLst>
          </p:cNvPr>
          <p:cNvSpPr txBox="1"/>
          <p:nvPr/>
        </p:nvSpPr>
        <p:spPr>
          <a:xfrm>
            <a:off x="2337724" y="466207"/>
            <a:ext cx="8173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В ДЕНЬ ПРОВЕДЕНИЯ ЭКЗАМЕНА 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ОРГАНИЗАТОРУ В АУДИТОРИИ </a:t>
            </a:r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ЗАПРЕЩАЕТСЯ: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95D464-8754-44B9-8BBB-D483B8459820}"/>
              </a:ext>
            </a:extLst>
          </p:cNvPr>
          <p:cNvSpPr txBox="1"/>
          <p:nvPr/>
        </p:nvSpPr>
        <p:spPr>
          <a:xfrm>
            <a:off x="1314994" y="1509735"/>
            <a:ext cx="10629314" cy="14642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A50021"/>
                </a:solidFill>
                <a:effectLst/>
                <a:latin typeface="Century Gothic" panose="020B0502020202020204" pitchFamily="34" charset="0"/>
              </a:rPr>
              <a:t>иметь при себе средства связи, электронно-вычислительную технику, фото-, аудио и видеоаппаратуру, справочные материалы, письменные заметки и иные средства хранения и передачи информации, художественную литературу и т.д.;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3C0C26-1648-4F02-9815-360E570CC409}"/>
              </a:ext>
            </a:extLst>
          </p:cNvPr>
          <p:cNvSpPr txBox="1"/>
          <p:nvPr/>
        </p:nvSpPr>
        <p:spPr>
          <a:xfrm>
            <a:off x="1314994" y="3175612"/>
            <a:ext cx="10629314" cy="14642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A50021"/>
                </a:solidFill>
                <a:effectLst/>
                <a:latin typeface="Century Gothic" panose="020B0502020202020204" pitchFamily="34" charset="0"/>
              </a:rPr>
              <a:t>оказывать содействие участникам экзамена, в том числе передавать им средства связи, электронно-вычислительную технику, фото-, аудио и видеоаппаратуру, справочные материалы, письменные заметки и иные средства хранения и передачи информации;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33AE2F-44B0-457D-A1C9-F8E82C9B42BC}"/>
              </a:ext>
            </a:extLst>
          </p:cNvPr>
          <p:cNvSpPr txBox="1"/>
          <p:nvPr/>
        </p:nvSpPr>
        <p:spPr>
          <a:xfrm>
            <a:off x="1314994" y="4841489"/>
            <a:ext cx="10629314" cy="7831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A50021"/>
                </a:solidFill>
                <a:effectLst/>
                <a:latin typeface="Century Gothic" panose="020B0502020202020204" pitchFamily="34" charset="0"/>
              </a:rPr>
              <a:t>выносить из аудиторий и ППЭ экзаменационные материалы (ЭМ) на бумажном или электронном носителях, фотографировать ЭМ.</a:t>
            </a:r>
            <a:endParaRPr lang="ru-RU" sz="2000" dirty="0">
              <a:solidFill>
                <a:srgbClr val="A50021"/>
              </a:solidFill>
            </a:endParaRPr>
          </a:p>
        </p:txBody>
      </p:sp>
      <p:sp>
        <p:nvSpPr>
          <p:cNvPr id="8" name="Знак умножения 7">
            <a:extLst>
              <a:ext uri="{FF2B5EF4-FFF2-40B4-BE49-F238E27FC236}">
                <a16:creationId xmlns:a16="http://schemas.microsoft.com/office/drawing/2014/main" xmlns="" id="{7C74D4D4-5FD3-4665-A7F6-6E6F2DEACD96}"/>
              </a:ext>
            </a:extLst>
          </p:cNvPr>
          <p:cNvSpPr/>
          <p:nvPr/>
        </p:nvSpPr>
        <p:spPr>
          <a:xfrm>
            <a:off x="269966" y="1839930"/>
            <a:ext cx="783771" cy="71410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нак умножения 19">
            <a:extLst>
              <a:ext uri="{FF2B5EF4-FFF2-40B4-BE49-F238E27FC236}">
                <a16:creationId xmlns:a16="http://schemas.microsoft.com/office/drawing/2014/main" xmlns="" id="{3F121E37-E1B4-4EFD-BD37-D453122E6F1F}"/>
              </a:ext>
            </a:extLst>
          </p:cNvPr>
          <p:cNvSpPr/>
          <p:nvPr/>
        </p:nvSpPr>
        <p:spPr>
          <a:xfrm>
            <a:off x="269966" y="4841489"/>
            <a:ext cx="783771" cy="71410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нак умножения 20">
            <a:extLst>
              <a:ext uri="{FF2B5EF4-FFF2-40B4-BE49-F238E27FC236}">
                <a16:creationId xmlns:a16="http://schemas.microsoft.com/office/drawing/2014/main" xmlns="" id="{F0070B0F-0D80-4B8E-9FF7-C2EEEEA82F05}"/>
              </a:ext>
            </a:extLst>
          </p:cNvPr>
          <p:cNvSpPr/>
          <p:nvPr/>
        </p:nvSpPr>
        <p:spPr>
          <a:xfrm>
            <a:off x="269966" y="3466256"/>
            <a:ext cx="783771" cy="71410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14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06" y="0"/>
            <a:ext cx="10775231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06" y="1460500"/>
            <a:ext cx="10775231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xmlns="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534A27-C396-4F94-89B5-18A9A9EC6C4D}"/>
              </a:ext>
            </a:extLst>
          </p:cNvPr>
          <p:cNvSpPr txBox="1"/>
          <p:nvPr/>
        </p:nvSpPr>
        <p:spPr>
          <a:xfrm>
            <a:off x="484074" y="1508476"/>
            <a:ext cx="11255441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Организатор в аудитории должен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проследить: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чтобы участник экзамена занял отведенное ему место строго в соответствии с формой ППЭ-05-01;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следить, чтобы участники экзамена не менялись местами;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напомнить участникам экзамена о ведении видеонаблюдения в ППЭ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провести инструктаж (состоит из 2-х частей)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E693D8-902E-4B22-80B9-38FD1425A9E4}"/>
              </a:ext>
            </a:extLst>
          </p:cNvPr>
          <p:cNvSpPr txBox="1"/>
          <p:nvPr/>
        </p:nvSpPr>
        <p:spPr>
          <a:xfrm>
            <a:off x="494113" y="414096"/>
            <a:ext cx="11245403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 организатор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при входе участников экзамена в аудиторию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должен: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сверить данные документа, удостоверяющего личность участника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экзамена, с данными в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форме ППЭ-05-02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807CA7-6B5B-48C7-8D01-808BAD382263}"/>
              </a:ext>
            </a:extLst>
          </p:cNvPr>
          <p:cNvSpPr txBox="1"/>
          <p:nvPr/>
        </p:nvSpPr>
        <p:spPr>
          <a:xfrm>
            <a:off x="484074" y="3485415"/>
            <a:ext cx="11255441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Выдача ЭМ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Не позднее 09:45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 местному времени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ответственный организатор в Штабе ППЭ принимает у руководителя ППЭ ДБО № 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случае обнаружения 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участником экзамена </a:t>
            </a:r>
            <a:r>
              <a:rPr lang="ru-RU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брака или некомплектности ЭМ - Замена комплекта ЭМ производится полностью, включая КИМ.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C52174-34F0-47AA-8C35-0C2798FC4E24}"/>
              </a:ext>
            </a:extLst>
          </p:cNvPr>
          <p:cNvSpPr txBox="1"/>
          <p:nvPr/>
        </p:nvSpPr>
        <p:spPr>
          <a:xfrm>
            <a:off x="494113" y="5191869"/>
            <a:ext cx="11245403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Во время выполнения экзаменационной работы участниками экзамена </a:t>
            </a:r>
            <a:r>
              <a:rPr lang="ru-RU" sz="18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организатор в аудитории должен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следить за  порядком в  аудитории, не допускать разговоров участников экзамена между собой; не допускать переписывания участниками экзамена заданий КИМ черновики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78923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F29EC2-16D4-4790-B001-49837F12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EFE08F-4503-48D2-BC53-ACC03607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19" y="1736709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2F4EDE-4BC3-45EA-982B-2C3BC60BA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8B2D32-49DE-441E-AB38-127E5B521968}"/>
              </a:ext>
            </a:extLst>
          </p:cNvPr>
          <p:cNvSpPr txBox="1"/>
          <p:nvPr/>
        </p:nvSpPr>
        <p:spPr>
          <a:xfrm>
            <a:off x="256662" y="1097530"/>
            <a:ext cx="11678675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Участники экзамена, </a:t>
            </a:r>
            <a:r>
              <a:rPr lang="ru-RU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досрочно завершившие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выполнение экзаменационной работы,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могут покинуть ППЭ.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Организатору необходимо принять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 них все ЭМ и </a:t>
            </a:r>
            <a:r>
              <a:rPr lang="ru-RU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получить </a:t>
            </a:r>
            <a:r>
              <a:rPr lang="ru-RU" b="1" i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их подпись </a:t>
            </a:r>
            <a:r>
              <a:rPr lang="ru-RU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в форме ППЭ-05-02.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BF6A1E-998A-44A0-9398-19D475BE2F34}"/>
              </a:ext>
            </a:extLst>
          </p:cNvPr>
          <p:cNvSpPr txBox="1"/>
          <p:nvPr/>
        </p:nvSpPr>
        <p:spPr>
          <a:xfrm>
            <a:off x="2539180" y="213702"/>
            <a:ext cx="7571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ЗАВЕРШЕНИЕ ВЫПОЛНЕНИЯ ЭКЗАМЕНАЦИОННОЙ РАБОТЫ УЧАСТНИКАМИ ЭКЗАМЕНА И ОРГАНИЗАЦИИ СБОРА ЭМ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endParaRPr lang="ru-RU" sz="2000" b="1" dirty="0"/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xmlns="" id="{DFE231FD-353D-4D81-AB89-EB1F3201C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9617"/>
            <a:ext cx="1647605" cy="97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894712-603C-4625-8F02-945FEF04A537}"/>
              </a:ext>
            </a:extLst>
          </p:cNvPr>
          <p:cNvSpPr txBox="1"/>
          <p:nvPr/>
        </p:nvSpPr>
        <p:spPr>
          <a:xfrm>
            <a:off x="256662" y="2119086"/>
            <a:ext cx="11678675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 30 минут и за 5 минут до окончания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выполнения экзаменационной работы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сообщить участникам экзамена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 скором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завершении выполнения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экзаменационной работы и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напомнить о необходимости перенести ответы из черновиков и КИМ в бланки ЕГЭ.</a:t>
            </a:r>
            <a:endParaRPr lang="ru-RU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A7C07E-9E4B-45A4-8307-EC35338E7FC7}"/>
              </a:ext>
            </a:extLst>
          </p:cNvPr>
          <p:cNvSpPr txBox="1"/>
          <p:nvPr/>
        </p:nvSpPr>
        <p:spPr>
          <a:xfrm>
            <a:off x="256663" y="3100822"/>
            <a:ext cx="11678674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За 15 минут до окончания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выполнения экзаменационной работы: </a:t>
            </a:r>
            <a:r>
              <a:rPr lang="ru-RU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пересчитать ИК в аудитории (испорченные и (или) имеющие полиграфические дефекты); неиспользованные черновики;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отметить в форме ППЭ-05-02 факты неявки на экзамен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участников экзамена, а также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проверить отметки фактов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(в случае если такие факты имели место)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удаления с экзамена, </a:t>
            </a:r>
            <a:r>
              <a:rPr lang="ru-RU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незавершения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выполнения экзаменационной работы, ошибок в документах.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185DE7-36E6-4AED-BF84-6FDF24F8B105}"/>
              </a:ext>
            </a:extLst>
          </p:cNvPr>
          <p:cNvSpPr txBox="1"/>
          <p:nvPr/>
        </p:nvSpPr>
        <p:spPr>
          <a:xfrm>
            <a:off x="678519" y="5189666"/>
            <a:ext cx="704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200B48B-E12F-4A60-B75E-4144D656AA86}"/>
              </a:ext>
            </a:extLst>
          </p:cNvPr>
          <p:cNvSpPr txBox="1"/>
          <p:nvPr/>
        </p:nvSpPr>
        <p:spPr>
          <a:xfrm>
            <a:off x="256663" y="4697656"/>
            <a:ext cx="11678674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 окончании выполнения экзаменационной работы участниками экзамена организатор в аудитории должен: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центре видимости камер видеонаблюдения объявить, что выполнение экзаменационной работы окончено; попросить положить все ЭМ на край стола (включая КИМ и черновики);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собрать комплекты бланков участников. 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89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E3B07B3B-34A0-47D8-ABB4-EBE245C3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xmlns="" id="{DA5E3D0A-FCA6-4258-AC17-63C06F92E078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xmlns="" id="{78A46A2A-49B9-4834-89EA-D0B5A50C8F29}"/>
              </a:ext>
            </a:extLst>
          </p:cNvPr>
          <p:cNvSpPr txBox="1"/>
          <p:nvPr/>
        </p:nvSpPr>
        <p:spPr>
          <a:xfrm>
            <a:off x="5323542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53E31DC3-30E1-463F-8CD4-B1F696F5EF0C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</a:t>
            </a: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3</a:t>
            </a: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-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90</a:t>
            </a: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-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8-929-209-08-02</a:t>
            </a: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40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xmlns="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1C546AA-8E4A-47DD-9830-0817F9F375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B70BA3B-9821-4CD9-AE9C-266B7FD08D4D}"/>
              </a:ext>
            </a:extLst>
          </p:cNvPr>
          <p:cNvSpPr/>
          <p:nvPr/>
        </p:nvSpPr>
        <p:spPr>
          <a:xfrm>
            <a:off x="1436921" y="626002"/>
            <a:ext cx="8891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Консультационная и техническая поддержка ППЭ ФЦТ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2077A72-CDBF-4404-B038-939223828380}"/>
              </a:ext>
            </a:extLst>
          </p:cNvPr>
          <p:cNvSpPr/>
          <p:nvPr/>
        </p:nvSpPr>
        <p:spPr>
          <a:xfrm>
            <a:off x="541725" y="2550379"/>
            <a:ext cx="71762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Контакты: 8-800-302-31-56 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8-499-302-31-56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Эл. почта: </a:t>
            </a:r>
            <a:r>
              <a:rPr lang="ru-RU" sz="3400" b="1" u="sng" dirty="0">
                <a:solidFill>
                  <a:srgbClr val="002060"/>
                </a:solidFill>
                <a:latin typeface="Century Gothic" panose="020B0502020202020204" pitchFamily="34" charset="0"/>
                <a:hlinkClick r:id="rId6"/>
              </a:rPr>
              <a:t>help-ppe@rustest.ru</a:t>
            </a:r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  <a:hlinkClick r:id="rId6"/>
              </a:rPr>
              <a:t>.</a:t>
            </a:r>
            <a:endParaRPr lang="ru-RU" sz="3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087E790C-E497-498B-8E33-3ED64EE98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187" y="1690688"/>
            <a:ext cx="4351338" cy="43513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9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18632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xmlns="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40DF05-B407-43F0-A0C1-1B6D030915F8}"/>
              </a:ext>
            </a:extLst>
          </p:cNvPr>
          <p:cNvSpPr txBox="1"/>
          <p:nvPr/>
        </p:nvSpPr>
        <p:spPr>
          <a:xfrm>
            <a:off x="2201091" y="79620"/>
            <a:ext cx="838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Методические рекомендации по подготовке и проведению ЕГЭ и ГВЭ в ППЭ в 2023 году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0247CF0A-26ED-462E-8A8E-593D67113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20" b="2563"/>
          <a:stretch/>
        </p:blipFill>
        <p:spPr>
          <a:xfrm>
            <a:off x="7806353" y="947188"/>
            <a:ext cx="3283046" cy="455523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xmlns="" id="{AE850B5F-43F5-42E2-BFCA-D8F00931FF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02" r="2063" b="2563"/>
          <a:stretch/>
        </p:blipFill>
        <p:spPr>
          <a:xfrm>
            <a:off x="5757584" y="1258860"/>
            <a:ext cx="3428479" cy="475702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8ABAEA3-BF25-4EC8-9B69-617A72E4B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310" y="947188"/>
            <a:ext cx="3583253" cy="50686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0A479B-BF58-42CD-B0E3-9E1BE522A54A}"/>
              </a:ext>
            </a:extLst>
          </p:cNvPr>
          <p:cNvSpPr txBox="1"/>
          <p:nvPr/>
        </p:nvSpPr>
        <p:spPr>
          <a:xfrm>
            <a:off x="730159" y="6100704"/>
            <a:ext cx="4613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Письмо №04-31 от 01.02.2023 г. О направлении методических документов, рекомендуемых для проведения ГИА-9, ГИА-11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69441-7E1C-4A95-BFD2-D7989FA5DE13}"/>
              </a:ext>
            </a:extLst>
          </p:cNvPr>
          <p:cNvSpPr txBox="1"/>
          <p:nvPr/>
        </p:nvSpPr>
        <p:spPr>
          <a:xfrm>
            <a:off x="5757584" y="6140873"/>
            <a:ext cx="375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Инструкция для организатора</a:t>
            </a:r>
          </a:p>
          <a:p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в аудитории – с. 74</a:t>
            </a:r>
          </a:p>
        </p:txBody>
      </p:sp>
    </p:spTree>
    <p:extLst>
      <p:ext uri="{BB962C8B-B14F-4D97-AF65-F5344CB8AC3E}">
        <p14:creationId xmlns:p14="http://schemas.microsoft.com/office/powerpoint/2010/main" xmlns="" val="318853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6E00B2-B249-4A98-86D4-BE026397F0AC}"/>
              </a:ext>
            </a:extLst>
          </p:cNvPr>
          <p:cNvSpPr txBox="1"/>
          <p:nvPr/>
        </p:nvSpPr>
        <p:spPr>
          <a:xfrm>
            <a:off x="1581982" y="278739"/>
            <a:ext cx="885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Проведение ГИА-11 2023 г в основной период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 территории Республики Калмыкия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D6AA57-FC84-4A92-B5C4-43CCF003B9B5}"/>
              </a:ext>
            </a:extLst>
          </p:cNvPr>
          <p:cNvSpPr txBox="1"/>
          <p:nvPr/>
        </p:nvSpPr>
        <p:spPr>
          <a:xfrm>
            <a:off x="387161" y="5219679"/>
            <a:ext cx="4405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Приказ </a:t>
            </a:r>
            <a:r>
              <a:rPr lang="ru-RU" sz="1400" dirty="0" err="1">
                <a:latin typeface="Century Gothic" panose="020B0502020202020204" pitchFamily="34" charset="0"/>
              </a:rPr>
              <a:t>МОиН</a:t>
            </a:r>
            <a:r>
              <a:rPr lang="ru-RU" sz="1400" dirty="0">
                <a:latin typeface="Century Gothic" panose="020B0502020202020204" pitchFamily="34" charset="0"/>
              </a:rPr>
              <a:t> РК № 55 от 16.01.2023 г.</a:t>
            </a:r>
          </a:p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 «О проведении ГИА-11, ГИА-9 в Республике Калмыкия в 2023 году» </a:t>
            </a:r>
          </a:p>
          <a:p>
            <a:pPr algn="ctr"/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9C155F-D57D-4142-B725-66C9A1815244}"/>
              </a:ext>
            </a:extLst>
          </p:cNvPr>
          <p:cNvSpPr txBox="1"/>
          <p:nvPr/>
        </p:nvSpPr>
        <p:spPr>
          <a:xfrm>
            <a:off x="5340761" y="2230373"/>
            <a:ext cx="92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D9E85D6-93AD-433F-AF3A-D2E8F100FBF5}"/>
              </a:ext>
            </a:extLst>
          </p:cNvPr>
          <p:cNvSpPr txBox="1"/>
          <p:nvPr/>
        </p:nvSpPr>
        <p:spPr>
          <a:xfrm>
            <a:off x="5221362" y="3892727"/>
            <a:ext cx="114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3C4957-3465-4A3F-A927-93D5CB3303B2}"/>
              </a:ext>
            </a:extLst>
          </p:cNvPr>
          <p:cNvSpPr txBox="1"/>
          <p:nvPr/>
        </p:nvSpPr>
        <p:spPr>
          <a:xfrm>
            <a:off x="5089293" y="3105834"/>
            <a:ext cx="167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1705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5EE9C89-BE9C-4BAC-B648-EDA741DFD22C}"/>
              </a:ext>
            </a:extLst>
          </p:cNvPr>
          <p:cNvSpPr txBox="1"/>
          <p:nvPr/>
        </p:nvSpPr>
        <p:spPr>
          <a:xfrm>
            <a:off x="5089293" y="1386990"/>
            <a:ext cx="4190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26.05-01.07.2023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5D02F7-FCD6-4D57-9ACA-B9EFBB26CD7B}"/>
              </a:ext>
            </a:extLst>
          </p:cNvPr>
          <p:cNvSpPr txBox="1"/>
          <p:nvPr/>
        </p:nvSpPr>
        <p:spPr>
          <a:xfrm>
            <a:off x="5251085" y="4644311"/>
            <a:ext cx="214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EAE97BE-0EA7-4DDD-8C53-8E8C9C3C5AC0}"/>
              </a:ext>
            </a:extLst>
          </p:cNvPr>
          <p:cNvSpPr txBox="1"/>
          <p:nvPr/>
        </p:nvSpPr>
        <p:spPr>
          <a:xfrm>
            <a:off x="8641644" y="1361014"/>
            <a:ext cx="3131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сроки проведения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основного периода ЕГЭ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52C983-DF7F-4FE0-AB82-CACDD79CBE10}"/>
              </a:ext>
            </a:extLst>
          </p:cNvPr>
          <p:cNvSpPr txBox="1"/>
          <p:nvPr/>
        </p:nvSpPr>
        <p:spPr>
          <a:xfrm>
            <a:off x="6265060" y="2273028"/>
            <a:ext cx="5024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Пунктов проведения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экзаменов ГИА-11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9F3DE7-CC1A-4F9C-A99B-6D4B9A9D9D76}"/>
              </a:ext>
            </a:extLst>
          </p:cNvPr>
          <p:cNvSpPr txBox="1"/>
          <p:nvPr/>
        </p:nvSpPr>
        <p:spPr>
          <a:xfrm>
            <a:off x="6259627" y="3861950"/>
            <a:ext cx="4048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назначенных аудиторий</a:t>
            </a:r>
            <a:endParaRPr lang="ru-RU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E110EE4-8FFF-46E7-A9CB-D1D0AE80566A}"/>
              </a:ext>
            </a:extLst>
          </p:cNvPr>
          <p:cNvSpPr txBox="1"/>
          <p:nvPr/>
        </p:nvSpPr>
        <p:spPr>
          <a:xfrm>
            <a:off x="6265060" y="3200436"/>
            <a:ext cx="4263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участников  </a:t>
            </a:r>
            <a:endParaRPr lang="ru-RU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85C5559-3339-43F6-BD80-42177E9ACD3B}"/>
              </a:ext>
            </a:extLst>
          </p:cNvPr>
          <p:cNvSpPr txBox="1"/>
          <p:nvPr/>
        </p:nvSpPr>
        <p:spPr>
          <a:xfrm>
            <a:off x="6132342" y="4724515"/>
            <a:ext cx="4615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участники со специализированной рассадкой, с ОВЗ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5B9DFA-DA8F-42AA-97B1-8BBD7DA0E994}"/>
              </a:ext>
            </a:extLst>
          </p:cNvPr>
          <p:cNvSpPr txBox="1"/>
          <p:nvPr/>
        </p:nvSpPr>
        <p:spPr>
          <a:xfrm>
            <a:off x="6132342" y="5543973"/>
            <a:ext cx="41755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работников ППЭ, привлекаемых к проведению основного периода</a:t>
            </a:r>
            <a:endParaRPr lang="ru-RU" dirty="0"/>
          </a:p>
        </p:txBody>
      </p:sp>
      <p:pic>
        <p:nvPicPr>
          <p:cNvPr id="39" name="Рисунок 7" descr="Маленький логотип.png">
            <a:extLst>
              <a:ext uri="{FF2B5EF4-FFF2-40B4-BE49-F238E27FC236}">
                <a16:creationId xmlns:a16="http://schemas.microsoft.com/office/drawing/2014/main" xmlns="" id="{D7760DC0-399F-488A-B4EB-3B8CA933E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3760" y="5569842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6E15FF0C-2DC3-43F2-B9D1-9CB4030FB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7128" y="3317588"/>
            <a:ext cx="2240175" cy="19937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543A29-4AB3-49D2-8719-DFE6C75A92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" r="1064" b="37976"/>
          <a:stretch/>
        </p:blipFill>
        <p:spPr>
          <a:xfrm>
            <a:off x="279251" y="1130711"/>
            <a:ext cx="4699186" cy="397853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654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14165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xmlns="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D661B9-0084-4BE7-9EF4-0D26E458E304}"/>
              </a:ext>
            </a:extLst>
          </p:cNvPr>
          <p:cNvSpPr txBox="1"/>
          <p:nvPr/>
        </p:nvSpPr>
        <p:spPr>
          <a:xfrm>
            <a:off x="6748854" y="1117081"/>
            <a:ext cx="4910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работников ППЭ, привлекаемых к проведению основного периода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D236F6-BE63-4E02-A9FE-9BCA618A83B4}"/>
              </a:ext>
            </a:extLst>
          </p:cNvPr>
          <p:cNvSpPr txBox="1"/>
          <p:nvPr/>
        </p:nvSpPr>
        <p:spPr>
          <a:xfrm>
            <a:off x="4364791" y="238896"/>
            <a:ext cx="552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РАБОТНИКИ ППЭ ЕГЭ-2023</a:t>
            </a:r>
          </a:p>
        </p:txBody>
      </p:sp>
      <p:pic>
        <p:nvPicPr>
          <p:cNvPr id="9" name="Рисунок 8" descr="XsyPKsDh0bs.jpg">
            <a:extLst>
              <a:ext uri="{FF2B5EF4-FFF2-40B4-BE49-F238E27FC236}">
                <a16:creationId xmlns:a16="http://schemas.microsoft.com/office/drawing/2014/main" xmlns="" id="{A192C526-E8B7-40C8-99AA-71E280FD5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8678" r="30428" b="19272"/>
          <a:stretch/>
        </p:blipFill>
        <p:spPr>
          <a:xfrm rot="10800000" flipH="1" flipV="1">
            <a:off x="0" y="3540"/>
            <a:ext cx="5123692" cy="3427412"/>
          </a:xfrm>
          <a:prstGeom prst="homePlate">
            <a:avLst>
              <a:gd name="adj" fmla="val 8876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732774-3972-411D-951B-4723410CAE2E}"/>
              </a:ext>
            </a:extLst>
          </p:cNvPr>
          <p:cNvSpPr txBox="1"/>
          <p:nvPr/>
        </p:nvSpPr>
        <p:spPr>
          <a:xfrm>
            <a:off x="287212" y="3655870"/>
            <a:ext cx="6290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102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члены ГЭК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51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руководители ППЭ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49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технические специалисты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4ED635-CE8F-484A-86D6-1F2AFA38B6A1}"/>
              </a:ext>
            </a:extLst>
          </p:cNvPr>
          <p:cNvSpPr txBox="1"/>
          <p:nvPr/>
        </p:nvSpPr>
        <p:spPr>
          <a:xfrm>
            <a:off x="7141930" y="3642580"/>
            <a:ext cx="48614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организаторы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вне  аудитории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медицинские работники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6EE8096-8825-436F-9E43-E8DB8F41CA2D}"/>
              </a:ext>
            </a:extLst>
          </p:cNvPr>
          <p:cNvSpPr txBox="1"/>
          <p:nvPr/>
        </p:nvSpPr>
        <p:spPr>
          <a:xfrm>
            <a:off x="6027037" y="3710512"/>
            <a:ext cx="1270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44DE2E-9044-4D92-8918-5393561494BE}"/>
              </a:ext>
            </a:extLst>
          </p:cNvPr>
          <p:cNvSpPr txBox="1"/>
          <p:nvPr/>
        </p:nvSpPr>
        <p:spPr>
          <a:xfrm>
            <a:off x="6296574" y="4657964"/>
            <a:ext cx="1000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052292-B121-438A-8574-6E4C91FA4A58}"/>
              </a:ext>
            </a:extLst>
          </p:cNvPr>
          <p:cNvSpPr txBox="1"/>
          <p:nvPr/>
        </p:nvSpPr>
        <p:spPr>
          <a:xfrm>
            <a:off x="5176871" y="1316412"/>
            <a:ext cx="1845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1339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E78532-CF23-4AFF-A00C-537B585D1BDD}"/>
              </a:ext>
            </a:extLst>
          </p:cNvPr>
          <p:cNvSpPr txBox="1"/>
          <p:nvPr/>
        </p:nvSpPr>
        <p:spPr>
          <a:xfrm>
            <a:off x="5738128" y="2784563"/>
            <a:ext cx="1428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587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3D13344-3061-421F-AB64-5F457A0EAB5E}"/>
              </a:ext>
            </a:extLst>
          </p:cNvPr>
          <p:cNvSpPr txBox="1"/>
          <p:nvPr/>
        </p:nvSpPr>
        <p:spPr>
          <a:xfrm>
            <a:off x="6953595" y="2964460"/>
            <a:ext cx="5049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организаторы в аудитории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D21C70B-9E5D-4C28-B9D0-772F9BF1B7E6}"/>
              </a:ext>
            </a:extLst>
          </p:cNvPr>
          <p:cNvSpPr txBox="1"/>
          <p:nvPr/>
        </p:nvSpPr>
        <p:spPr>
          <a:xfrm>
            <a:off x="402399" y="5493517"/>
            <a:ext cx="56246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около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550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общественных наблюдателей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09441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xmlns="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453C1645-8F3B-4ABA-8A2A-87F014FD5C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3716784"/>
              </p:ext>
            </p:extLst>
          </p:nvPr>
        </p:nvGraphicFramePr>
        <p:xfrm>
          <a:off x="431810" y="681254"/>
          <a:ext cx="7476058" cy="60620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90919">
                  <a:extLst>
                    <a:ext uri="{9D8B030D-6E8A-4147-A177-3AD203B41FA5}">
                      <a16:colId xmlns:a16="http://schemas.microsoft.com/office/drawing/2014/main" xmlns="" val="500652443"/>
                    </a:ext>
                  </a:extLst>
                </a:gridCol>
                <a:gridCol w="2518909">
                  <a:extLst>
                    <a:ext uri="{9D8B030D-6E8A-4147-A177-3AD203B41FA5}">
                      <a16:colId xmlns:a16="http://schemas.microsoft.com/office/drawing/2014/main" xmlns="" val="3572326280"/>
                    </a:ext>
                  </a:extLst>
                </a:gridCol>
                <a:gridCol w="1703601">
                  <a:extLst>
                    <a:ext uri="{9D8B030D-6E8A-4147-A177-3AD203B41FA5}">
                      <a16:colId xmlns:a16="http://schemas.microsoft.com/office/drawing/2014/main" xmlns="" val="2787192973"/>
                    </a:ext>
                  </a:extLst>
                </a:gridCol>
                <a:gridCol w="1762629">
                  <a:extLst>
                    <a:ext uri="{9D8B030D-6E8A-4147-A177-3AD203B41FA5}">
                      <a16:colId xmlns:a16="http://schemas.microsoft.com/office/drawing/2014/main" xmlns="" val="3812514876"/>
                    </a:ext>
                  </a:extLst>
                </a:gridCol>
              </a:tblGrid>
              <a:tr h="55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Дата экзамена*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Количество зарегистрированных участников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Количество аудиторий (с онлайн видеонаблюдением)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9001060"/>
                  </a:ext>
                </a:extLst>
              </a:tr>
              <a:tr h="28355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en-US" sz="14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мая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8 - география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1930296"/>
                  </a:ext>
                </a:extLst>
              </a:tr>
              <a:tr h="283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18 - литература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9996789"/>
                  </a:ext>
                </a:extLst>
              </a:tr>
              <a:tr h="28355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4 - химия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мая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1 - русский язык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7737038"/>
                  </a:ext>
                </a:extLst>
              </a:tr>
              <a:tr h="2835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июня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2 - математика П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741550"/>
                  </a:ext>
                </a:extLst>
              </a:tr>
              <a:tr h="283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22 - математика Б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0429279"/>
                  </a:ext>
                </a:extLst>
              </a:tr>
              <a:tr h="2835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июня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история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0755045"/>
                  </a:ext>
                </a:extLst>
              </a:tr>
              <a:tr h="283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3 - физика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6022671"/>
                  </a:ext>
                </a:extLst>
              </a:tr>
              <a:tr h="306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июня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12 - обществознание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7486535"/>
                  </a:ext>
                </a:extLst>
              </a:tr>
              <a:tr h="2835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июня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Century Gothic" panose="020B0502020202020204" pitchFamily="34" charset="0"/>
                        </a:rPr>
                        <a:t>6 - биология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8329635"/>
                  </a:ext>
                </a:extLst>
              </a:tr>
              <a:tr h="30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Century Gothic" panose="020B0502020202020204" pitchFamily="34" charset="0"/>
                        </a:rPr>
                        <a:t>09 –</a:t>
                      </a:r>
                      <a:r>
                        <a:rPr lang="ru-RU" sz="1400" b="1" baseline="0" dirty="0" smtClean="0">
                          <a:effectLst/>
                          <a:latin typeface="Century Gothic" panose="020B0502020202020204" pitchFamily="34" charset="0"/>
                        </a:rPr>
                        <a:t> английский язык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5293374"/>
                  </a:ext>
                </a:extLst>
              </a:tr>
              <a:tr h="462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июня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29- английский язык (раздел «Говорение»)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656338"/>
                  </a:ext>
                </a:extLst>
              </a:tr>
              <a:tr h="550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июня 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29- английский язык (раздел «Говорение»)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200" b="1" i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июня </a:t>
                      </a: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25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 информатика и ИКТ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Century Gothic" panose="020B0502020202020204" pitchFamily="34" charset="0"/>
                        </a:rPr>
                        <a:t>20 июня</a:t>
                      </a: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200" b="1" i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информатика и ИКТ</a:t>
                      </a:r>
                      <a:endParaRPr lang="ru-RU" sz="1100" b="1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688835-95AE-45F9-B5F9-0CEF045931EE}"/>
              </a:ext>
            </a:extLst>
          </p:cNvPr>
          <p:cNvSpPr txBox="1"/>
          <p:nvPr/>
        </p:nvSpPr>
        <p:spPr>
          <a:xfrm>
            <a:off x="482458" y="115861"/>
            <a:ext cx="1093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зарегистрированных участников ГИА-11по экзаменам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26F14B-F558-4840-AEDE-4F815819D902}"/>
              </a:ext>
            </a:extLst>
          </p:cNvPr>
          <p:cNvSpPr txBox="1"/>
          <p:nvPr/>
        </p:nvSpPr>
        <p:spPr>
          <a:xfrm>
            <a:off x="8181343" y="3920401"/>
            <a:ext cx="325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*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Основные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дни основного периода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5ECF8A-08C0-4B1E-A12B-822A949FAA29}"/>
              </a:ext>
            </a:extLst>
          </p:cNvPr>
          <p:cNvSpPr txBox="1"/>
          <p:nvPr/>
        </p:nvSpPr>
        <p:spPr>
          <a:xfrm>
            <a:off x="8181343" y="2434419"/>
            <a:ext cx="39584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58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выпускников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прошлых 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13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xmlns="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0ACC307A-8A80-4CB2-9E63-A755B5441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0451344"/>
              </p:ext>
            </p:extLst>
          </p:nvPr>
        </p:nvGraphicFramePr>
        <p:xfrm>
          <a:off x="468670" y="2393966"/>
          <a:ext cx="7605284" cy="34090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9044">
                  <a:extLst>
                    <a:ext uri="{9D8B030D-6E8A-4147-A177-3AD203B41FA5}">
                      <a16:colId xmlns:a16="http://schemas.microsoft.com/office/drawing/2014/main" xmlns="" val="4279363191"/>
                    </a:ext>
                  </a:extLst>
                </a:gridCol>
                <a:gridCol w="2564205">
                  <a:extLst>
                    <a:ext uri="{9D8B030D-6E8A-4147-A177-3AD203B41FA5}">
                      <a16:colId xmlns:a16="http://schemas.microsoft.com/office/drawing/2014/main" xmlns="" val="4285670518"/>
                    </a:ext>
                  </a:extLst>
                </a:gridCol>
                <a:gridCol w="1724205">
                  <a:extLst>
                    <a:ext uri="{9D8B030D-6E8A-4147-A177-3AD203B41FA5}">
                      <a16:colId xmlns:a16="http://schemas.microsoft.com/office/drawing/2014/main" xmlns="" val="3341257953"/>
                    </a:ext>
                  </a:extLst>
                </a:gridCol>
                <a:gridCol w="1797830">
                  <a:extLst>
                    <a:ext uri="{9D8B030D-6E8A-4147-A177-3AD203B41FA5}">
                      <a16:colId xmlns:a16="http://schemas.microsoft.com/office/drawing/2014/main" xmlns="" val="3528436464"/>
                    </a:ext>
                  </a:extLst>
                </a:gridCol>
              </a:tblGrid>
              <a:tr h="28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200" b="1" i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июня </a:t>
                      </a: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9761201"/>
                  </a:ext>
                </a:extLst>
              </a:tr>
              <a:tr h="31739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ru-RU" sz="1400" i="1" dirty="0" smtClean="0">
                          <a:effectLst/>
                          <a:latin typeface="Century Gothic" panose="020B0502020202020204" pitchFamily="34" charset="0"/>
                        </a:rPr>
                        <a:t>23 июня</a:t>
                      </a: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география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4602196"/>
                  </a:ext>
                </a:extLst>
              </a:tr>
              <a:tr h="341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18 - литература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7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июня</a:t>
                      </a: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Century Gothic" panose="020B0502020202020204" pitchFamily="34" charset="0"/>
                        </a:rPr>
                        <a:t>2 - математика П</a:t>
                      </a:r>
                      <a:endParaRPr lang="ru-RU" sz="1200" b="1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7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Century Gothic" panose="020B0502020202020204" pitchFamily="34" charset="0"/>
                        </a:rPr>
                        <a:t>22 - математика Б</a:t>
                      </a:r>
                      <a:endParaRPr lang="ru-RU" sz="1200" b="1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7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200" i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июня</a:t>
                      </a: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 – химия 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7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– обществознание 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7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июня</a:t>
                      </a: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7 - история</a:t>
                      </a:r>
                      <a:endParaRPr lang="ru-RU" sz="1200" b="1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7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effectLst/>
                          <a:latin typeface="Century Gothic" panose="020B0502020202020204" pitchFamily="34" charset="0"/>
                        </a:rPr>
                        <a:t>3 - физика</a:t>
                      </a:r>
                      <a:endParaRPr lang="ru-RU" sz="1200" b="1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июля</a:t>
                      </a:r>
                      <a:endParaRPr lang="ru-RU" sz="16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учебные предметы</a:t>
                      </a:r>
                      <a:endParaRPr lang="ru-RU" sz="1200" b="1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0118A9E2-9F82-4804-A9F9-00A6B2879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2686545"/>
              </p:ext>
            </p:extLst>
          </p:nvPr>
        </p:nvGraphicFramePr>
        <p:xfrm>
          <a:off x="468670" y="1356938"/>
          <a:ext cx="7605284" cy="103702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6690">
                  <a:extLst>
                    <a:ext uri="{9D8B030D-6E8A-4147-A177-3AD203B41FA5}">
                      <a16:colId xmlns:a16="http://schemas.microsoft.com/office/drawing/2014/main" xmlns="" val="2110405838"/>
                    </a:ext>
                  </a:extLst>
                </a:gridCol>
                <a:gridCol w="2562449">
                  <a:extLst>
                    <a:ext uri="{9D8B030D-6E8A-4147-A177-3AD203B41FA5}">
                      <a16:colId xmlns:a16="http://schemas.microsoft.com/office/drawing/2014/main" xmlns="" val="696806378"/>
                    </a:ext>
                  </a:extLst>
                </a:gridCol>
                <a:gridCol w="1728315">
                  <a:extLst>
                    <a:ext uri="{9D8B030D-6E8A-4147-A177-3AD203B41FA5}">
                      <a16:colId xmlns:a16="http://schemas.microsoft.com/office/drawing/2014/main" xmlns="" val="190622626"/>
                    </a:ext>
                  </a:extLst>
                </a:gridCol>
                <a:gridCol w="1797830">
                  <a:extLst>
                    <a:ext uri="{9D8B030D-6E8A-4147-A177-3AD203B41FA5}">
                      <a16:colId xmlns:a16="http://schemas.microsoft.com/office/drawing/2014/main" xmlns="" val="4266022367"/>
                    </a:ext>
                  </a:extLst>
                </a:gridCol>
              </a:tblGrid>
              <a:tr h="1037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entury Gothic" panose="020B0502020202020204" pitchFamily="34" charset="0"/>
                        </a:rPr>
                        <a:t>Дата экзамена*</a:t>
                      </a:r>
                      <a:endParaRPr lang="ru-RU" sz="11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  <a:endParaRPr lang="ru-RU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Количество зарегистрированных участников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entury Gothic" panose="020B0502020202020204" pitchFamily="34" charset="0"/>
                        </a:rPr>
                        <a:t>Количество аудиторий (с онлайн видеонаблюдением)</a:t>
                      </a:r>
                      <a:endParaRPr lang="ru-RU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49518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E7412C-31E4-4DE7-9CF9-DE9B24A11CBF}"/>
              </a:ext>
            </a:extLst>
          </p:cNvPr>
          <p:cNvSpPr txBox="1"/>
          <p:nvPr/>
        </p:nvSpPr>
        <p:spPr>
          <a:xfrm>
            <a:off x="8261953" y="2929467"/>
            <a:ext cx="379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* Резервные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дни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основного периода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33C506-7B38-45AD-9A81-4CBF978981C1}"/>
              </a:ext>
            </a:extLst>
          </p:cNvPr>
          <p:cNvSpPr txBox="1"/>
          <p:nvPr/>
        </p:nvSpPr>
        <p:spPr>
          <a:xfrm>
            <a:off x="477136" y="474679"/>
            <a:ext cx="1093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зарегистрированных участников ГИА-11 по экзаменам</a:t>
            </a:r>
          </a:p>
        </p:txBody>
      </p:sp>
    </p:spTree>
    <p:extLst>
      <p:ext uri="{BB962C8B-B14F-4D97-AF65-F5344CB8AC3E}">
        <p14:creationId xmlns:p14="http://schemas.microsoft.com/office/powerpoint/2010/main" xmlns="" val="16145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3" y="909769"/>
            <a:ext cx="11076753" cy="121752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23" y="2370269"/>
            <a:ext cx="11076753" cy="399668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xmlns="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8C5311-E96D-407D-A3D0-ED3903526A2D}"/>
              </a:ext>
            </a:extLst>
          </p:cNvPr>
          <p:cNvSpPr txBox="1"/>
          <p:nvPr/>
        </p:nvSpPr>
        <p:spPr>
          <a:xfrm>
            <a:off x="598436" y="1009302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Century Gothic" panose="020B0502020202020204" pitchFamily="34" charset="0"/>
              </a:rPr>
              <a:t>Я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виться в ППЭ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08:00 по местному времени и зарегистрироваться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 ответственного организатора вне аудитории, уполномоченного руководителем ППЭ. Оставить личные вещи в месте для хранения личных вещей организаторов</a:t>
            </a:r>
          </a:p>
          <a:p>
            <a:pPr algn="just"/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ППЭ, которое расположено до входа в ППЭ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23434A-4EC5-432A-98FB-64DFAB8AE7AC}"/>
              </a:ext>
            </a:extLst>
          </p:cNvPr>
          <p:cNvSpPr txBox="1"/>
          <p:nvPr/>
        </p:nvSpPr>
        <p:spPr>
          <a:xfrm>
            <a:off x="598436" y="2397419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Пройти инструктаж у руководителя ППЭ по процедуре проведения экзамена. Инструктаж проводится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не ранее 08:15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 местному времени;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получить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у руководителя ППЭ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информацию о распределении по аудиториям ППЭ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назначении ответственных организаторов в аудитории согласно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форме ППЭ-07.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9AF222-CC65-4A60-A840-4A99F944A6D3}"/>
              </a:ext>
            </a:extLst>
          </p:cNvPr>
          <p:cNvSpPr txBox="1"/>
          <p:nvPr/>
        </p:nvSpPr>
        <p:spPr>
          <a:xfrm>
            <a:off x="598437" y="5477659"/>
            <a:ext cx="10912393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08.45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местному времени пройти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свою аудиторию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проверить ее готовность к экзамену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том числе готовность средств видеонаблюдения).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6A8473-F3D6-4C6D-9DCC-1044DF0453FA}"/>
              </a:ext>
            </a:extLst>
          </p:cNvPr>
          <p:cNvSpPr txBox="1"/>
          <p:nvPr/>
        </p:nvSpPr>
        <p:spPr>
          <a:xfrm>
            <a:off x="1998340" y="395292"/>
            <a:ext cx="951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В ДЕНЬ ПРОВЕДЕНИЯ ЕГЭ ОРГАНИЗАТОР В АУДИТОРИИ ДОЛЖЕН: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ECD9AC-FE78-44F4-A4C5-10EE68E5B606}"/>
              </a:ext>
            </a:extLst>
          </p:cNvPr>
          <p:cNvSpPr txBox="1"/>
          <p:nvPr/>
        </p:nvSpPr>
        <p:spPr>
          <a:xfrm>
            <a:off x="598436" y="3778894"/>
            <a:ext cx="10912394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Ответственный организатор в аудитории,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назначенный руководителем ППЭ,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распределяет роли организаторов в аудитории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 процедуру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печати ЭМ: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печать ЭМ;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проверку комплектности и качества ЭМ;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сканирование в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01916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xmlns="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5043" y="5846421"/>
            <a:ext cx="1553093" cy="89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20DD0AB-C9F9-4DDF-AEE2-C86334663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09" r="-1" b="10414"/>
          <a:stretch/>
        </p:blipFill>
        <p:spPr>
          <a:xfrm>
            <a:off x="551029" y="892374"/>
            <a:ext cx="3434298" cy="41065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7517AE4-5E5C-4949-8967-565D289233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" b="7022"/>
          <a:stretch/>
        </p:blipFill>
        <p:spPr>
          <a:xfrm>
            <a:off x="164731" y="2525474"/>
            <a:ext cx="4465350" cy="282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19B5E5C-E5E2-46FF-BF05-8C79909F14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533" y="683864"/>
            <a:ext cx="5033483" cy="35681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0C9F816-95CE-4A33-BBB8-B131546CAB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3492" y="2643660"/>
            <a:ext cx="2808930" cy="385411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DF73F0E-5F86-4AA6-80CE-2DE051165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030" y="1591464"/>
            <a:ext cx="2836027" cy="4060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F1520F4-B8CC-43E9-87E0-11BA667F7A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13" t="1031" r="1132" b="48944"/>
          <a:stretch/>
        </p:blipFill>
        <p:spPr>
          <a:xfrm>
            <a:off x="362562" y="4453971"/>
            <a:ext cx="3260203" cy="2308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A39FB5-0E97-443A-8EE1-2870F9CCEB05}"/>
              </a:ext>
            </a:extLst>
          </p:cNvPr>
          <p:cNvSpPr txBox="1"/>
          <p:nvPr/>
        </p:nvSpPr>
        <p:spPr>
          <a:xfrm>
            <a:off x="3014918" y="1244411"/>
            <a:ext cx="176214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ППЭ-05-01 (2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экз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F01C88E-A107-4EAA-A68E-4B4D18CEA07C}"/>
              </a:ext>
            </a:extLst>
          </p:cNvPr>
          <p:cNvSpPr txBox="1"/>
          <p:nvPr/>
        </p:nvSpPr>
        <p:spPr>
          <a:xfrm>
            <a:off x="3495372" y="2548735"/>
            <a:ext cx="18653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ППЭ-05-02 (К,У)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870BA4C-33D2-43F1-93C2-69FB86C0BB50}"/>
              </a:ext>
            </a:extLst>
          </p:cNvPr>
          <p:cNvSpPr txBox="1"/>
          <p:nvPr/>
        </p:nvSpPr>
        <p:spPr>
          <a:xfrm>
            <a:off x="3495372" y="5889019"/>
            <a:ext cx="98668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FDD80DF-AD48-459F-9BA7-9222CB4DB26F}"/>
              </a:ext>
            </a:extLst>
          </p:cNvPr>
          <p:cNvSpPr txBox="1"/>
          <p:nvPr/>
        </p:nvSpPr>
        <p:spPr>
          <a:xfrm>
            <a:off x="9243746" y="858294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2E1459D-5EA4-4596-A071-18F590386360}"/>
              </a:ext>
            </a:extLst>
          </p:cNvPr>
          <p:cNvSpPr txBox="1"/>
          <p:nvPr/>
        </p:nvSpPr>
        <p:spPr>
          <a:xfrm>
            <a:off x="6082809" y="5438862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938ADEB-CC2A-4357-A926-7E5CACA8503D}"/>
              </a:ext>
            </a:extLst>
          </p:cNvPr>
          <p:cNvSpPr txBox="1"/>
          <p:nvPr/>
        </p:nvSpPr>
        <p:spPr>
          <a:xfrm>
            <a:off x="10760103" y="1530281"/>
            <a:ext cx="139516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ППЭ-12-04</a:t>
            </a:r>
          </a:p>
        </p:txBody>
      </p:sp>
      <p:pic>
        <p:nvPicPr>
          <p:cNvPr id="37" name="Рисунок 7" descr="Маленький логотип.png">
            <a:extLst>
              <a:ext uri="{FF2B5EF4-FFF2-40B4-BE49-F238E27FC236}">
                <a16:creationId xmlns:a16="http://schemas.microsoft.com/office/drawing/2014/main" xmlns="" id="{E63B1AA4-0033-452E-8658-E166FCCB1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099" y="67742"/>
            <a:ext cx="1307357" cy="7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E6DAFD8-CA2C-478E-9529-783CC213FCF7}"/>
              </a:ext>
            </a:extLst>
          </p:cNvPr>
          <p:cNvSpPr txBox="1"/>
          <p:nvPr/>
        </p:nvSpPr>
        <p:spPr>
          <a:xfrm>
            <a:off x="1080588" y="234822"/>
            <a:ext cx="8441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ПОЛУЧЕНИЕ МАТЕРИАЛОВ У РУКОВОДИТЕЛЯ ППЭ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9AB7E68-B526-419B-AC92-CBF12D9FEB8D}"/>
              </a:ext>
            </a:extLst>
          </p:cNvPr>
          <p:cNvSpPr txBox="1"/>
          <p:nvPr/>
        </p:nvSpPr>
        <p:spPr>
          <a:xfrm>
            <a:off x="431534" y="1624965"/>
            <a:ext cx="39317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Вывесить у входа в аудиторию один экземпляр формы ППЭ-05-01.</a:t>
            </a:r>
            <a:r>
              <a:rPr lang="ru-RU" sz="1600" b="1" i="1" dirty="0">
                <a:latin typeface="Century Gothic" panose="020B0502020202020204" pitchFamily="34" charset="0"/>
              </a:rPr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41835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xmlns="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099" y="67742"/>
            <a:ext cx="1307357" cy="7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849255-45AE-42A8-ACAF-55A482525052}"/>
              </a:ext>
            </a:extLst>
          </p:cNvPr>
          <p:cNvSpPr txBox="1"/>
          <p:nvPr/>
        </p:nvSpPr>
        <p:spPr>
          <a:xfrm>
            <a:off x="1063171" y="242729"/>
            <a:ext cx="8441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ПОЛУЧЕНИЕ МАТЕРИАЛОВ У РУКОВОДИТЕЛЯ ППЭ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1BBC342-E417-47A1-9C31-9E1C65EB8A6E}"/>
              </a:ext>
            </a:extLst>
          </p:cNvPr>
          <p:cNvSpPr txBox="1"/>
          <p:nvPr/>
        </p:nvSpPr>
        <p:spPr>
          <a:xfrm>
            <a:off x="6171135" y="3489979"/>
            <a:ext cx="61707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инструкцию для участника экзамена, зачитываемую организатором в аудитории перед началом экзамена;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таблички с номерами аудиторий;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черновики;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D7AD04-97A3-4822-900A-15203F475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8" b="5158"/>
          <a:stretch/>
        </p:blipFill>
        <p:spPr>
          <a:xfrm>
            <a:off x="842850" y="947028"/>
            <a:ext cx="5238415" cy="35845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664B4FD-650B-4A64-90B6-25BC8B1B0E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8" b="5158"/>
          <a:stretch/>
        </p:blipFill>
        <p:spPr>
          <a:xfrm>
            <a:off x="699306" y="1063778"/>
            <a:ext cx="5238415" cy="35845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321CB2D-7D94-47EA-8F6A-2FC9EE9E5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8" b="5158"/>
          <a:stretch/>
        </p:blipFill>
        <p:spPr>
          <a:xfrm>
            <a:off x="517099" y="1192735"/>
            <a:ext cx="5238415" cy="35845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95D464-8754-44B9-8BBB-D483B8459820}"/>
              </a:ext>
            </a:extLst>
          </p:cNvPr>
          <p:cNvSpPr txBox="1"/>
          <p:nvPr/>
        </p:nvSpPr>
        <p:spPr>
          <a:xfrm>
            <a:off x="6171135" y="1817878"/>
            <a:ext cx="3243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для бланков ЕГЭ,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для испорченных или бракованных комплектов ЭМ,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i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для использованных КИМ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7F18037-35DC-4918-B261-6A8EE8613714}"/>
              </a:ext>
            </a:extLst>
          </p:cNvPr>
          <p:cNvSpPr txBox="1"/>
          <p:nvPr/>
        </p:nvSpPr>
        <p:spPr>
          <a:xfrm>
            <a:off x="5590521" y="1311103"/>
            <a:ext cx="5763279" cy="3693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3 ВДП для упаковки ЭМ </a:t>
            </a:r>
            <a:r>
              <a:rPr lang="ru-RU" sz="1800" b="1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проведения ЭМ: </a:t>
            </a:r>
            <a:endParaRPr lang="ru-RU" u="sng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E760E5D-C63D-4A6A-9D29-A45027EEBEC1}"/>
              </a:ext>
            </a:extLst>
          </p:cNvPr>
          <p:cNvSpPr txBox="1"/>
          <p:nvPr/>
        </p:nvSpPr>
        <p:spPr>
          <a:xfrm>
            <a:off x="505071" y="5432445"/>
            <a:ext cx="11152387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формить на доске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образец регистрационных полей бланка 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регистрации участника экзамена,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подготовить необходимую информацию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для заполнения бланков регистрации 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 использованием полученной у руководителя </a:t>
            </a: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формы ППЭ-16.</a:t>
            </a: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CFC83C-09E9-4654-885F-818B76BC9CBD}"/>
              </a:ext>
            </a:extLst>
          </p:cNvPr>
          <p:cNvSpPr txBox="1"/>
          <p:nvPr/>
        </p:nvSpPr>
        <p:spPr>
          <a:xfrm>
            <a:off x="760939" y="5118822"/>
            <a:ext cx="168509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Century Gothic" panose="020B0502020202020204" pitchFamily="34" charset="0"/>
              </a:rPr>
              <a:t>В аудитории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71005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1083</Words>
  <Application>Microsoft Office PowerPoint</Application>
  <PresentationFormat>Произвольный</PresentationFormat>
  <Paragraphs>215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Bulgushka</dc:creator>
  <cp:lastModifiedBy>user</cp:lastModifiedBy>
  <cp:revision>78</cp:revision>
  <dcterms:created xsi:type="dcterms:W3CDTF">2023-03-15T08:47:03Z</dcterms:created>
  <dcterms:modified xsi:type="dcterms:W3CDTF">2023-05-12T09:35:42Z</dcterms:modified>
</cp:coreProperties>
</file>