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8" r:id="rId3"/>
    <p:sldId id="257" r:id="rId4"/>
    <p:sldId id="262" r:id="rId5"/>
    <p:sldId id="260" r:id="rId6"/>
    <p:sldId id="261" r:id="rId7"/>
    <p:sldId id="270" r:id="rId8"/>
    <p:sldId id="273" r:id="rId9"/>
    <p:sldId id="266" r:id="rId10"/>
    <p:sldId id="271" r:id="rId11"/>
    <p:sldId id="272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FBD59CA-D6DB-4C68-B504-4DB28FB8D693}">
          <p14:sldIdLst>
            <p14:sldId id="256"/>
            <p14:sldId id="258"/>
            <p14:sldId id="257"/>
            <p14:sldId id="262"/>
            <p14:sldId id="260"/>
            <p14:sldId id="261"/>
            <p14:sldId id="270"/>
            <p14:sldId id="273"/>
            <p14:sldId id="266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21C"/>
    <a:srgbClr val="09AF21"/>
    <a:srgbClr val="9FC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0B1FA-6092-4A2E-8E93-30BCEB6BAD1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49BB-212A-41A8-8338-64872B36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3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349BB-212A-41A8-8338-64872B36327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7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349BB-212A-41A8-8338-64872B36327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1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F346F-8C48-4235-8CE9-C7D334154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B91DF7-144E-4736-B107-5CE7DEAED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71651-F403-4BF3-8E31-6012C9AA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4DB65-4965-40F7-BF82-ABF06EDB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218C7-F398-40CD-87B0-7169B208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2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BB745-F3CC-4EE1-AC9B-32E23439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7AF6EB-BB26-4C78-B644-0012263BD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189E0-7277-4071-98D6-7902228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CB6094-A00A-47CB-9B1A-73C364B7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E536B-72D9-45F4-A929-D5D429F9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8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940408-36E0-4FEC-AB1E-BA58BA940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5CF7B4-AE4D-4118-B71D-BE105C738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5A062-FA09-4E8C-B839-3C9C25B37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E184A-966F-4749-A551-B730F392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2929B-7C61-4433-B9DC-D6DBF129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7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44399-2073-4699-AD90-36051B0F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9CB30-7DC4-4F94-B06E-43455400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2238-41F4-432C-B125-6A9575D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48260-8D10-40CF-9BA1-D41A3D3F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4395E-CCC7-46B1-9D20-4CF3B2A3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1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31B60-3884-45DF-88F7-5ACCD1F7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7D2B72-3045-46D7-9054-B703F0E5D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48D4CB-4D5D-427A-972C-4F6E6F6E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D6EAB-3A06-4D79-9208-BE236609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F209-2881-4353-A0CD-E76292BB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32378-7E26-453B-8717-A8D8E540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F75B1-598C-40F2-88BA-9D73BF4A8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C3F601-A523-4D14-B0DD-8855E60D0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CFCBE8-ABAD-47FC-BB3B-4CE5B4EA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EADD9-E3F1-4478-8222-364B2265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85E549-C143-44C8-B63D-443A549F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4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15F6A-8EA4-41A9-A18F-E3C0FD54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0AD0D6-6954-4EE6-84FB-5D983E49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1F615D-5882-46F7-B5AA-5DFEE250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4EC8A1-5477-4ACA-BC05-47A2FE745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85BF46-7796-474E-B23D-33BB2439E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55C205-4D28-4D02-B3A8-F3C4E09A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CDB123-2FBF-45FA-A774-AB1C8497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C8A679-FD05-4A25-8223-8A12B0AA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8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95CF3-4FFE-4130-9EB0-61F3E747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941E95-0B5A-4CDA-BE23-965A142C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A5E234-EFFA-4003-8DBB-DD68E7E4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7709B6-ADFD-4BD4-B91F-F9DA0B06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E30DD9-6EE6-432E-941D-81A828BD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AD8C56-947E-42F9-B856-780EA1FE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955006-F7C7-47A5-81E0-21107BC8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9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F8CDB-A0D3-46F7-A939-2DBE30CA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CF8F0-D42B-4ED1-A5A2-59626901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49328B-6832-4669-877F-7B26FA3BC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91A05-6276-47FC-871D-C7C789B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89FF7D-0CA4-417A-8C7C-84D18A3C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0C40CC-5D1D-4A70-9E5B-2B4E6F9A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7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0E332-1E4C-4338-9B4F-F7206B1B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36402C-FE24-4646-8ADC-91463D135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785F9E-EF79-42AA-B605-DFDD5520F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B156B2-BD78-4960-91D3-0D76A29A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CB2F1A-CF82-4D73-8730-440D18B2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37DC0E-360A-41F1-9832-832AAC40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2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7CCE3-145A-4E72-82B0-CFB46544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A6BBD7-53C6-485E-8427-1B6C5656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2291B-67D4-4E66-BB3E-48636B9E6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2ECA-31F0-4058-AB55-1FB00A934BF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F5D1A-D2EF-472B-B32F-F989E52A0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05DEFF-718F-431B-AAF4-1B04EF573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3209-5F0C-4F81-B96C-D29E45BF2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2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mailto:help-ppe@rustest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593917-CD2B-473D-96BC-65BD0DA2B758}"/>
              </a:ext>
            </a:extLst>
          </p:cNvPr>
          <p:cNvSpPr txBox="1"/>
          <p:nvPr/>
        </p:nvSpPr>
        <p:spPr>
          <a:xfrm>
            <a:off x="4767764" y="5756929"/>
            <a:ext cx="265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Элиста,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D65B5-79D7-4AB5-A938-AF4C8EB801AF}"/>
              </a:ext>
            </a:extLst>
          </p:cNvPr>
          <p:cNvSpPr txBox="1"/>
          <p:nvPr/>
        </p:nvSpPr>
        <p:spPr>
          <a:xfrm>
            <a:off x="739901" y="2521059"/>
            <a:ext cx="10712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cs typeface="+mn-cs"/>
              </a:rPr>
              <a:t>ТЕХНИЧЕСКАЯ АПРОБАЦИЯ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cs typeface="+mn-cs"/>
              </a:rPr>
              <a:t>В ФОРМЕ ТРЕНИРОВОЧНОГО ЭКЗАМЕНА ПО РУССКОМУ ЯЗЫКУ, АНГЛИЙСКОМУ ЯЗЫКУ (УСТНОМУ) И ИНФОРМАТИКЕ И ИКТ(КЕГЭ)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ru-RU" sz="32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rPr>
              <a:t>3</a:t>
            </a:r>
            <a:r>
              <a:rPr lang="ru-RU" sz="32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cs typeface="+mn-cs"/>
              </a:rPr>
              <a:t>.10.2023</a:t>
            </a: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4DE3EDA9-47EF-40E1-8D7C-6AF48188C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8" y="211979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0E3580-D191-41D1-AAE6-3986E464CDBA}"/>
              </a:ext>
            </a:extLst>
          </p:cNvPr>
          <p:cNvSpPr txBox="1"/>
          <p:nvPr/>
        </p:nvSpPr>
        <p:spPr>
          <a:xfrm>
            <a:off x="3126834" y="522457"/>
            <a:ext cx="781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МИНИСТЕРСТВО ОБРАЗОВАНИЯ И НАУКИ РЕСПУБЛИКИ КАЛМЫКИЯ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ЦЕНТР ОЦЕНКИ И КАЧЕСТВА ОБРАЗОВАНИЯ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РЕСПУБЛИКА КАЛМЫКИЯ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75333F-ABC6-4BA1-9EE6-905855983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15" y="407526"/>
            <a:ext cx="949486" cy="10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7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8E386F-52B1-4F78-B95B-315B3F6D4671}"/>
              </a:ext>
            </a:extLst>
          </p:cNvPr>
          <p:cNvSpPr/>
          <p:nvPr/>
        </p:nvSpPr>
        <p:spPr>
          <a:xfrm>
            <a:off x="1231443" y="669225"/>
            <a:ext cx="8891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Консультационная и техническая поддержка ППЭ ФЦТ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A2609A-A2A8-7590-8712-8B481AF6E6E5}"/>
              </a:ext>
            </a:extLst>
          </p:cNvPr>
          <p:cNvSpPr/>
          <p:nvPr/>
        </p:nvSpPr>
        <p:spPr>
          <a:xfrm>
            <a:off x="838200" y="2418512"/>
            <a:ext cx="818924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Контакты: 8-800-302-31-56 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8-499-302-31-56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Эл. почта: </a:t>
            </a:r>
            <a:r>
              <a:rPr lang="ru-RU" sz="3400" b="1" u="sng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help-ppe@rustest.ru</a:t>
            </a:r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.</a:t>
            </a:r>
            <a:endParaRPr lang="ru-RU" sz="3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3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 20:00 01.10.2023 по 22:00 03.10.2023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круглосуточно</a:t>
            </a:r>
          </a:p>
        </p:txBody>
      </p:sp>
      <p:pic>
        <p:nvPicPr>
          <p:cNvPr id="12" name="Объект 8">
            <a:extLst>
              <a:ext uri="{FF2B5EF4-FFF2-40B4-BE49-F238E27FC236}">
                <a16:creationId xmlns:a16="http://schemas.microsoft.com/office/drawing/2014/main" id="{8105451E-CE68-C0F9-4DB4-6EBD1FB01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28" y="1437603"/>
            <a:ext cx="3632648" cy="363264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71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3089E-1DF1-58D7-CAF4-83E35FF9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6D0007-C268-4F91-16AC-28D5E93D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BCF2DD1-DAC0-A0E1-8856-E10AD0CC85FB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7654841-5E8E-28CE-F213-E614B2524729}"/>
              </a:ext>
            </a:extLst>
          </p:cNvPr>
          <p:cNvSpPr txBox="1"/>
          <p:nvPr/>
        </p:nvSpPr>
        <p:spPr>
          <a:xfrm>
            <a:off x="5389213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BA312C3-FD00-F20A-1D2D-937ECA8DBE2A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8(84722)39090</a:t>
            </a: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8-929-209-08-02</a:t>
            </a: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268471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81A3BD4-1A41-42FE-9CE4-37C691CE5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" y="165518"/>
            <a:ext cx="2037080" cy="116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24460B-64E0-488F-90D8-7C01C88575EC}"/>
              </a:ext>
            </a:extLst>
          </p:cNvPr>
          <p:cNvSpPr txBox="1"/>
          <p:nvPr/>
        </p:nvSpPr>
        <p:spPr>
          <a:xfrm>
            <a:off x="243027" y="5280646"/>
            <a:ext cx="41900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Письмо ФГБУ «ФЦТ» № 453_02 от 31.08.2023</a:t>
            </a:r>
          </a:p>
          <a:p>
            <a:pPr algn="ctr"/>
            <a:r>
              <a:rPr lang="ru-RU" sz="1400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1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«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4394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проведении 03.10.2023 тренировочного мероприятия в формате единого государственного экзамена</a:t>
            </a:r>
            <a:r>
              <a:rPr lang="ru-RU" sz="1200" b="1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»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13327-2C48-46B6-B9A9-23A9030C2A17}"/>
              </a:ext>
            </a:extLst>
          </p:cNvPr>
          <p:cNvSpPr txBox="1"/>
          <p:nvPr/>
        </p:nvSpPr>
        <p:spPr>
          <a:xfrm>
            <a:off x="4217521" y="5741234"/>
            <a:ext cx="35083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Приказ </a:t>
            </a:r>
            <a:r>
              <a:rPr lang="ru-RU" sz="1100" dirty="0" err="1">
                <a:latin typeface="Century Gothic" panose="020B0502020202020204" pitchFamily="34" charset="0"/>
              </a:rPr>
              <a:t>МОиН</a:t>
            </a:r>
            <a:r>
              <a:rPr lang="ru-RU" sz="1100" dirty="0">
                <a:latin typeface="Century Gothic" panose="020B0502020202020204" pitchFamily="34" charset="0"/>
              </a:rPr>
              <a:t> РК №1755 от 08.09.2023 г. 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«О проведении всероссийского тренировочного мероприятия в форме ЕГЭ по русскому языку, английскому языку(раздел «Говорение»), информатике и ИКТ (КЕГЭ)»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E28DD-AA9F-4393-BDE4-049D25650C07}"/>
              </a:ext>
            </a:extLst>
          </p:cNvPr>
          <p:cNvSpPr txBox="1"/>
          <p:nvPr/>
        </p:nvSpPr>
        <p:spPr>
          <a:xfrm>
            <a:off x="7827410" y="5764317"/>
            <a:ext cx="35065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Регламент проведения региональных тренировочных мероприятий</a:t>
            </a:r>
          </a:p>
          <a:p>
            <a:pPr algn="ctr"/>
            <a:r>
              <a:rPr lang="ru-RU" sz="1000" dirty="0">
                <a:latin typeface="Century Gothic" panose="020B0502020202020204" pitchFamily="34" charset="0"/>
              </a:rPr>
              <a:t>(доступен </a:t>
            </a:r>
            <a:r>
              <a:rPr lang="ru-RU" sz="1000" b="1" dirty="0">
                <a:latin typeface="Century Gothic" panose="020B0502020202020204" pitchFamily="34" charset="0"/>
              </a:rPr>
              <a:t>на сайте ФГБУ «ФЦТ» </a:t>
            </a:r>
            <a:r>
              <a:rPr lang="ru-RU" sz="1000" dirty="0">
                <a:latin typeface="Century Gothic" panose="020B0502020202020204" pitchFamily="34" charset="0"/>
              </a:rPr>
              <a:t>в разделе </a:t>
            </a:r>
            <a:r>
              <a:rPr lang="ru-RU" sz="1000" u="sng" dirty="0">
                <a:latin typeface="Century Gothic" panose="020B0502020202020204" pitchFamily="34" charset="0"/>
              </a:rPr>
              <a:t>тренировки и апробации</a:t>
            </a:r>
            <a:r>
              <a:rPr lang="ru-RU" sz="1000" dirty="0">
                <a:latin typeface="Century Gothic" panose="020B0502020202020204" pitchFamily="34" charset="0"/>
              </a:rPr>
              <a:t>, </a:t>
            </a:r>
          </a:p>
          <a:p>
            <a:pPr algn="ctr"/>
            <a:r>
              <a:rPr lang="ru-RU" sz="1000" dirty="0">
                <a:latin typeface="Century Gothic" panose="020B0502020202020204" pitchFamily="34" charset="0"/>
              </a:rPr>
              <a:t>а так же на сайте </a:t>
            </a:r>
            <a:r>
              <a:rPr lang="en-US" sz="1000" b="1" u="sng" dirty="0">
                <a:latin typeface="Century Gothic" panose="020B0502020202020204" pitchFamily="34" charset="0"/>
              </a:rPr>
              <a:t>coko08.ru</a:t>
            </a:r>
            <a:r>
              <a:rPr lang="ru-RU" sz="10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32F6E1-B01A-4A04-9337-054CA90D91C5}"/>
              </a:ext>
            </a:extLst>
          </p:cNvPr>
          <p:cNvSpPr/>
          <p:nvPr/>
        </p:nvSpPr>
        <p:spPr>
          <a:xfrm>
            <a:off x="1219687" y="361637"/>
            <a:ext cx="10972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Vrinda" panose="020B0502040204020203" pitchFamily="34" charset="0"/>
              </a:rPr>
              <a:t>Нормативные документы о проведении тренировочного мероприятия, </a:t>
            </a:r>
          </a:p>
          <a:p>
            <a:pPr algn="ctr"/>
            <a:r>
              <a:rPr lang="ru-RU" sz="2000" b="1" dirty="0">
                <a:latin typeface="Century Gothic" panose="020B0502020202020204" pitchFamily="34" charset="0"/>
                <a:ea typeface="Cambria Math" panose="02040503050406030204" pitchFamily="18" charset="0"/>
                <a:cs typeface="Vrinda" panose="020B0502040204020203" pitchFamily="34" charset="0"/>
              </a:rPr>
              <a:t>регламент проведения технической апробации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0D321E-2C97-47E9-86DB-A7C626B41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16" y="1242802"/>
            <a:ext cx="3160187" cy="43723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1BF20-1FD3-4589-82DF-C014D30538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r="556" b="1330"/>
          <a:stretch/>
        </p:blipFill>
        <p:spPr>
          <a:xfrm>
            <a:off x="7928961" y="1270976"/>
            <a:ext cx="3284471" cy="43442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604394-5A7B-45CF-AD65-DB046A2CF5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5"/>
          <a:stretch/>
        </p:blipFill>
        <p:spPr>
          <a:xfrm>
            <a:off x="691727" y="1532359"/>
            <a:ext cx="3292696" cy="36753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96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C6EC600-C2AD-443E-9546-12CD60A1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24" y="5910522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2FDA4-708C-4EBC-83E3-EAF99FD99D23}"/>
              </a:ext>
            </a:extLst>
          </p:cNvPr>
          <p:cNvSpPr txBox="1"/>
          <p:nvPr/>
        </p:nvSpPr>
        <p:spPr>
          <a:xfrm>
            <a:off x="963135" y="573770"/>
            <a:ext cx="103440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just"/>
            <a:r>
              <a:rPr lang="ru-RU" sz="2400" b="1" dirty="0">
                <a:latin typeface="Century Gothic" panose="020B0502020202020204" pitchFamily="34" charset="0"/>
                <a:ea typeface="Cambria Math" panose="02040503050406030204" pitchFamily="18" charset="0"/>
              </a:rPr>
              <a:t>Цель проведения тренировочного экзамена </a:t>
            </a:r>
            <a:r>
              <a:rPr lang="ru-RU" sz="2400" dirty="0">
                <a:latin typeface="Century Gothic" panose="020B0502020202020204" pitchFamily="34" charset="0"/>
                <a:ea typeface="Cambria Math" panose="02040503050406030204" pitchFamily="18" charset="0"/>
              </a:rPr>
              <a:t>- </a:t>
            </a:r>
            <a:r>
              <a:rPr lang="ru-RU" sz="2400" b="1" dirty="0">
                <a:latin typeface="Century Gothic" panose="020B0502020202020204" pitchFamily="34" charset="0"/>
                <a:ea typeface="Cambria Math" panose="02040503050406030204" pitchFamily="18" charset="0"/>
              </a:rPr>
              <a:t>апробация доработанного Программного комплекса</a:t>
            </a:r>
            <a:r>
              <a:rPr lang="ru-RU" sz="2400" dirty="0">
                <a:latin typeface="Century Gothic" panose="020B0502020202020204" pitchFamily="34" charset="0"/>
                <a:ea typeface="Cambria Math" panose="02040503050406030204" pitchFamily="18" charset="0"/>
              </a:rPr>
              <a:t> для проведения ГИА в ППЭ и </a:t>
            </a:r>
            <a:r>
              <a:rPr lang="ru-RU" sz="2400" b="1" dirty="0">
                <a:latin typeface="Century Gothic" panose="020B0502020202020204" pitchFamily="34" charset="0"/>
                <a:ea typeface="Cambria Math" panose="02040503050406030204" pitchFamily="18" charset="0"/>
              </a:rPr>
              <a:t>отработка организационных и технологических процедур в части </a:t>
            </a:r>
            <a:r>
              <a:rPr lang="ru-RU" sz="2400" b="1" dirty="0">
                <a:solidFill>
                  <a:srgbClr val="0070C0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нового функционала ЛК ППЭ в части файлового обмена между ППЭ и РЦОИ. </a:t>
            </a:r>
          </a:p>
        </p:txBody>
      </p:sp>
      <p:pic>
        <p:nvPicPr>
          <p:cNvPr id="7" name="Picture 2" descr="C:\Users\1\Desktop\7.JPG">
            <a:extLst>
              <a:ext uri="{FF2B5EF4-FFF2-40B4-BE49-F238E27FC236}">
                <a16:creationId xmlns:a16="http://schemas.microsoft.com/office/drawing/2014/main" id="{D8B4AA2C-5CCA-4F83-A002-5C04ED98E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56731" r="34949"/>
          <a:stretch/>
        </p:blipFill>
        <p:spPr bwMode="auto">
          <a:xfrm>
            <a:off x="9155186" y="3191077"/>
            <a:ext cx="2147978" cy="230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9">
            <a:extLst>
              <a:ext uri="{FF2B5EF4-FFF2-40B4-BE49-F238E27FC236}">
                <a16:creationId xmlns:a16="http://schemas.microsoft.com/office/drawing/2014/main" id="{44EF3747-1CEB-4680-A9B8-B3AC8A152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52" y="3215333"/>
            <a:ext cx="4951175" cy="274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07B614-F3C9-48F6-AB0B-288544FA2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7" y="3429000"/>
            <a:ext cx="1646659" cy="164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F6FE14-73BE-4104-9539-B09F6E074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40" y="3913609"/>
            <a:ext cx="637020" cy="7817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260C5-EC4A-47A6-A92E-A030042816E2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86" y="3828846"/>
            <a:ext cx="680887" cy="8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8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B2D6E05-BEEB-4E74-A72E-B28397760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391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FAFB05-3567-4129-8B2F-05237F718C0E}"/>
              </a:ext>
            </a:extLst>
          </p:cNvPr>
          <p:cNvSpPr txBox="1"/>
          <p:nvPr/>
        </p:nvSpPr>
        <p:spPr>
          <a:xfrm>
            <a:off x="1702454" y="185255"/>
            <a:ext cx="1028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ТЕХНИЧЕСКАЯ АПРОБАЦИЯ – 3 ОКТЯБРЯ 2023 Г.</a:t>
            </a:r>
          </a:p>
          <a:p>
            <a:pPr algn="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БЕЗ УЧАСТИЯ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ОБУЧАЮЩИХСЯ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A5234-9A24-46EA-BC1D-DAE9B8ECF518}"/>
              </a:ext>
            </a:extLst>
          </p:cNvPr>
          <p:cNvSpPr txBox="1"/>
          <p:nvPr/>
        </p:nvSpPr>
        <p:spPr>
          <a:xfrm>
            <a:off x="302374" y="794213"/>
            <a:ext cx="1135643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Предмет: </a:t>
            </a:r>
            <a:r>
              <a:rPr lang="ru-RU" i="1" dirty="0">
                <a:latin typeface="Century Gothic" panose="020B0502020202020204" pitchFamily="34" charset="0"/>
              </a:rPr>
              <a:t>русский язык, английский язык (раздел «Говорение»)         </a:t>
            </a:r>
          </a:p>
          <a:p>
            <a:r>
              <a:rPr lang="ru-RU" i="1" dirty="0">
                <a:latin typeface="Century Gothic" panose="020B0502020202020204" pitchFamily="34" charset="0"/>
              </a:rPr>
              <a:t>информатика и ИКТ (КЕГЭ)</a:t>
            </a:r>
          </a:p>
          <a:p>
            <a:r>
              <a:rPr lang="ru-RU" b="1" dirty="0">
                <a:latin typeface="Century Gothic" panose="020B0502020202020204" pitchFamily="34" charset="0"/>
              </a:rPr>
              <a:t>Начало тренировочного экзамена: 15:00</a:t>
            </a:r>
          </a:p>
          <a:p>
            <a:r>
              <a:rPr lang="ru-RU" b="1" dirty="0">
                <a:latin typeface="Century Gothic" panose="020B0502020202020204" pitchFamily="34" charset="0"/>
              </a:rPr>
              <a:t>Количество задействованных пунктов проведения </a:t>
            </a:r>
          </a:p>
          <a:p>
            <a:r>
              <a:rPr lang="ru-RU" b="1" dirty="0">
                <a:latin typeface="Century Gothic" panose="020B0502020202020204" pitchFamily="34" charset="0"/>
              </a:rPr>
              <a:t>технической апробации: 7 ППЭ </a:t>
            </a: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sz="1600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r>
              <a:rPr lang="ru-RU" b="1" dirty="0">
                <a:latin typeface="Century Gothic" panose="020B0502020202020204" pitchFamily="34" charset="0"/>
              </a:rPr>
              <a:t>Общее количество работников ППЭ: 101</a:t>
            </a:r>
          </a:p>
          <a:p>
            <a:r>
              <a:rPr lang="ru-RU" dirty="0">
                <a:latin typeface="Century Gothic" panose="020B0502020202020204" pitchFamily="34" charset="0"/>
              </a:rPr>
              <a:t>члены ГЭК </a:t>
            </a:r>
            <a:r>
              <a:rPr lang="ru-RU" b="1" dirty="0">
                <a:latin typeface="Century Gothic" panose="020B0502020202020204" pitchFamily="34" charset="0"/>
              </a:rPr>
              <a:t>(15), </a:t>
            </a:r>
            <a:r>
              <a:rPr lang="ru-RU" dirty="0">
                <a:latin typeface="Century Gothic" panose="020B0502020202020204" pitchFamily="34" charset="0"/>
              </a:rPr>
              <a:t>руководитель ППЭ</a:t>
            </a:r>
            <a:r>
              <a:rPr lang="ru-RU" b="1" dirty="0">
                <a:latin typeface="Century Gothic" panose="020B0502020202020204" pitchFamily="34" charset="0"/>
              </a:rPr>
              <a:t>(7), </a:t>
            </a:r>
            <a:r>
              <a:rPr lang="ru-RU" dirty="0">
                <a:latin typeface="Century Gothic" panose="020B0502020202020204" pitchFamily="34" charset="0"/>
              </a:rPr>
              <a:t>технические специалисты </a:t>
            </a:r>
            <a:r>
              <a:rPr lang="ru-RU" b="1" dirty="0">
                <a:latin typeface="Century Gothic" panose="020B0502020202020204" pitchFamily="34" charset="0"/>
              </a:rPr>
              <a:t>(20), </a:t>
            </a:r>
          </a:p>
          <a:p>
            <a:r>
              <a:rPr lang="ru-RU" dirty="0">
                <a:latin typeface="Century Gothic" panose="020B0502020202020204" pitchFamily="34" charset="0"/>
              </a:rPr>
              <a:t>организаторы в аудитории </a:t>
            </a:r>
            <a:r>
              <a:rPr lang="ru-RU" b="1" dirty="0">
                <a:latin typeface="Century Gothic" panose="020B0502020202020204" pitchFamily="34" charset="0"/>
              </a:rPr>
              <a:t>(37), </a:t>
            </a:r>
            <a:r>
              <a:rPr lang="ru-RU" dirty="0">
                <a:latin typeface="Century Gothic" panose="020B0502020202020204" pitchFamily="34" charset="0"/>
              </a:rPr>
              <a:t>организаторы вне аудитории </a:t>
            </a:r>
            <a:r>
              <a:rPr lang="ru-RU" b="1" dirty="0">
                <a:latin typeface="Century Gothic" panose="020B0502020202020204" pitchFamily="34" charset="0"/>
              </a:rPr>
              <a:t>(22)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AE38C03-9C2E-40B0-BC1D-B7AE53CB9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586103"/>
              </p:ext>
            </p:extLst>
          </p:nvPr>
        </p:nvGraphicFramePr>
        <p:xfrm>
          <a:off x="417784" y="2304309"/>
          <a:ext cx="9090200" cy="3297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3317">
                  <a:extLst>
                    <a:ext uri="{9D8B030D-6E8A-4147-A177-3AD203B41FA5}">
                      <a16:colId xmlns:a16="http://schemas.microsoft.com/office/drawing/2014/main" val="1863270253"/>
                    </a:ext>
                  </a:extLst>
                </a:gridCol>
                <a:gridCol w="3346883">
                  <a:extLst>
                    <a:ext uri="{9D8B030D-6E8A-4147-A177-3AD203B41FA5}">
                      <a16:colId xmlns:a16="http://schemas.microsoft.com/office/drawing/2014/main" val="4106588702"/>
                    </a:ext>
                  </a:extLst>
                </a:gridCol>
              </a:tblGrid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Наименование ППЭ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Предмет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031155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1. 003  МКОУ «</a:t>
                      </a:r>
                      <a:r>
                        <a:rPr lang="ru-RU" sz="1400" b="1" dirty="0" err="1">
                          <a:latin typeface="Century Gothic" panose="020B0502020202020204" pitchFamily="34" charset="0"/>
                        </a:rPr>
                        <a:t>Цаганаманская</a:t>
                      </a: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 СОШ №2»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4286871"/>
                  </a:ext>
                </a:extLst>
              </a:tr>
              <a:tr h="370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2. 008  МБОУ «РНГ им. преподобного </a:t>
                      </a:r>
                      <a:r>
                        <a:rPr lang="ru-RU" sz="1400" b="1" dirty="0" err="1">
                          <a:latin typeface="Century Gothic" panose="020B0502020202020204" pitchFamily="34" charset="0"/>
                        </a:rPr>
                        <a:t>С.Радонежского</a:t>
                      </a: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Информатика и ИКТ (КЕГЭ)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5098128"/>
                  </a:ext>
                </a:extLst>
              </a:tr>
              <a:tr h="45274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3. 022  МКОУ  «Садовская СОШ № 2 им. Д.А. </a:t>
                      </a:r>
                      <a:r>
                        <a:rPr lang="ru-RU" sz="1400" b="1" dirty="0" err="1">
                          <a:latin typeface="Century Gothic" panose="020B0502020202020204" pitchFamily="34" charset="0"/>
                        </a:rPr>
                        <a:t>Маковкина</a:t>
                      </a: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942552"/>
                  </a:ext>
                </a:extLst>
              </a:tr>
              <a:tr h="45274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4. 028  МБОУ  «Яшалтинская СОШ имени В.А. Панченко»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51672"/>
                  </a:ext>
                </a:extLst>
              </a:tr>
              <a:tr h="5229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5. 035  МКОУ «Лаганская СОШ № 4 имени </a:t>
                      </a:r>
                      <a:r>
                        <a:rPr lang="ru-RU" sz="1400" b="1" dirty="0" err="1">
                          <a:latin typeface="Century Gothic" panose="020B0502020202020204" pitchFamily="34" charset="0"/>
                        </a:rPr>
                        <a:t>Джамбинова</a:t>
                      </a: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 З.Э.»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173659"/>
                  </a:ext>
                </a:extLst>
              </a:tr>
              <a:tr h="452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6. 037 МБОУ «СОШ №18 </a:t>
                      </a:r>
                      <a:r>
                        <a:rPr lang="ru-RU" sz="1400" b="1" dirty="0" err="1">
                          <a:latin typeface="Century Gothic" panose="020B0502020202020204" pitchFamily="34" charset="0"/>
                        </a:rPr>
                        <a:t>им.Б.Б</a:t>
                      </a: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1400" b="1" dirty="0" err="1">
                          <a:latin typeface="Century Gothic" panose="020B0502020202020204" pitchFamily="34" charset="0"/>
                        </a:rPr>
                        <a:t>Городовикова</a:t>
                      </a: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»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Английский язык </a:t>
                      </a:r>
                    </a:p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(раздел «Говорение»)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609863"/>
                  </a:ext>
                </a:extLst>
              </a:tr>
              <a:tr h="302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Century Gothic" panose="020B0502020202020204" pitchFamily="34" charset="0"/>
                        </a:rPr>
                        <a:t>7. 055  МБОУ «КЭГ имени Зая-Пандиты»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729807"/>
                  </a:ext>
                </a:extLst>
              </a:tr>
            </a:tbl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id="{3FDD73A1-24F6-4286-A3A5-8C8B34A4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37" y="5255272"/>
            <a:ext cx="2311048" cy="13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77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2D9A8A-0971-4B33-8FA4-D656FAB0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37" y="5255272"/>
            <a:ext cx="2311048" cy="13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C9A186A-A7F3-4443-BD14-A4AA9F9E320D}"/>
              </a:ext>
            </a:extLst>
          </p:cNvPr>
          <p:cNvSpPr/>
          <p:nvPr/>
        </p:nvSpPr>
        <p:spPr>
          <a:xfrm>
            <a:off x="595499" y="1583773"/>
            <a:ext cx="111607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Апробация проводится БЕЗ участия обучающихся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BF70E9-E25D-44BD-AD4D-1AAEEC1AE2A9}"/>
              </a:ext>
            </a:extLst>
          </p:cNvPr>
          <p:cNvSpPr/>
          <p:nvPr/>
        </p:nvSpPr>
        <p:spPr>
          <a:xfrm>
            <a:off x="606506" y="3787999"/>
            <a:ext cx="111497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Используются демонстрационные версии КИМ 2023 года</a:t>
            </a:r>
            <a:endParaRPr lang="ru-RU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0174A6-794E-4FCA-AA30-02549A12F3FC}"/>
              </a:ext>
            </a:extLst>
          </p:cNvPr>
          <p:cNvSpPr/>
          <p:nvPr/>
        </p:nvSpPr>
        <p:spPr>
          <a:xfrm>
            <a:off x="608601" y="4611202"/>
            <a:ext cx="11147697" cy="4680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Начало тренировочного экзамена в 15.00 ч.</a:t>
            </a:r>
          </a:p>
        </p:txBody>
      </p:sp>
      <p:sp>
        <p:nvSpPr>
          <p:cNvPr id="12" name="Рамка 11">
            <a:extLst>
              <a:ext uri="{FF2B5EF4-FFF2-40B4-BE49-F238E27FC236}">
                <a16:creationId xmlns:a16="http://schemas.microsoft.com/office/drawing/2014/main" id="{FBB509BC-7C10-4BFE-8FAE-8368BF1B1644}"/>
              </a:ext>
            </a:extLst>
          </p:cNvPr>
          <p:cNvSpPr/>
          <p:nvPr/>
        </p:nvSpPr>
        <p:spPr>
          <a:xfrm>
            <a:off x="505108" y="1489786"/>
            <a:ext cx="11331087" cy="634114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ru-RU" sz="2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E1204117-AACC-4427-8B0A-3963B47CFB38}"/>
              </a:ext>
            </a:extLst>
          </p:cNvPr>
          <p:cNvSpPr/>
          <p:nvPr/>
        </p:nvSpPr>
        <p:spPr>
          <a:xfrm>
            <a:off x="505108" y="3703215"/>
            <a:ext cx="11331087" cy="643337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ru-RU" sz="2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Рамка 13">
            <a:extLst>
              <a:ext uri="{FF2B5EF4-FFF2-40B4-BE49-F238E27FC236}">
                <a16:creationId xmlns:a16="http://schemas.microsoft.com/office/drawing/2014/main" id="{88ECBDBA-A4BD-4988-BE30-01FC6664CA23}"/>
              </a:ext>
            </a:extLst>
          </p:cNvPr>
          <p:cNvSpPr/>
          <p:nvPr/>
        </p:nvSpPr>
        <p:spPr>
          <a:xfrm>
            <a:off x="505107" y="4533634"/>
            <a:ext cx="11331087" cy="623180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ru-RU" sz="2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5CCA7114-A42B-4A18-B50A-CC5A6ED3ACFC}"/>
              </a:ext>
            </a:extLst>
          </p:cNvPr>
          <p:cNvSpPr/>
          <p:nvPr/>
        </p:nvSpPr>
        <p:spPr>
          <a:xfrm>
            <a:off x="505108" y="2944095"/>
            <a:ext cx="11331087" cy="643337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ru-RU" sz="2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0F21D-7595-42DC-8EBA-FAF09212AA7B}"/>
              </a:ext>
            </a:extLst>
          </p:cNvPr>
          <p:cNvSpPr txBox="1"/>
          <p:nvPr/>
        </p:nvSpPr>
        <p:spPr>
          <a:xfrm>
            <a:off x="606506" y="3020600"/>
            <a:ext cx="111497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Проверка работ не осуществляется</a:t>
            </a: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C0C7D5DC-25E7-4D0C-B5A9-696F322A0FE0}"/>
              </a:ext>
            </a:extLst>
          </p:cNvPr>
          <p:cNvSpPr/>
          <p:nvPr/>
        </p:nvSpPr>
        <p:spPr>
          <a:xfrm>
            <a:off x="505109" y="2212108"/>
            <a:ext cx="11331088" cy="634114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ru-RU" sz="2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84CF11-B84A-4F9E-A083-C0EE9F970002}"/>
              </a:ext>
            </a:extLst>
          </p:cNvPr>
          <p:cNvSpPr txBox="1"/>
          <p:nvPr/>
        </p:nvSpPr>
        <p:spPr>
          <a:xfrm>
            <a:off x="595499" y="2288252"/>
            <a:ext cx="111607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Заполнение ВСЕХ полей ответов условных участников обязательно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A8F10-0D21-46F9-86DF-3A8CC4E0DF1D}"/>
              </a:ext>
            </a:extLst>
          </p:cNvPr>
          <p:cNvSpPr txBox="1"/>
          <p:nvPr/>
        </p:nvSpPr>
        <p:spPr>
          <a:xfrm>
            <a:off x="1469482" y="301923"/>
            <a:ext cx="1028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ТЕХНИЧЕСКАЯ АПРОБАЦИЯ – 3 ОКТЯБРЯ 2023 Г.</a:t>
            </a:r>
          </a:p>
          <a:p>
            <a:pPr algn="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БЕЗ УЧАСТИЯ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3155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524ED1-7454-4310-B9DE-A934741EF64E}"/>
              </a:ext>
            </a:extLst>
          </p:cNvPr>
          <p:cNvSpPr txBox="1"/>
          <p:nvPr/>
        </p:nvSpPr>
        <p:spPr>
          <a:xfrm>
            <a:off x="127125" y="130235"/>
            <a:ext cx="379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01-Русский язык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1C0F094-DD03-456E-96B8-952812A1E059}"/>
              </a:ext>
            </a:extLst>
          </p:cNvPr>
          <p:cNvSpPr/>
          <p:nvPr/>
        </p:nvSpPr>
        <p:spPr>
          <a:xfrm>
            <a:off x="579886" y="700362"/>
            <a:ext cx="5982070" cy="3609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печать полного комплекта ЭМ в аудиториях ППЭ;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27C45A3-720A-4465-9C3C-20C5314DA0A3}"/>
              </a:ext>
            </a:extLst>
          </p:cNvPr>
          <p:cNvSpPr/>
          <p:nvPr/>
        </p:nvSpPr>
        <p:spPr>
          <a:xfrm>
            <a:off x="579886" y="1143175"/>
            <a:ext cx="4126637" cy="3609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заполнение бланков участников;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832C5-F3DE-4BD2-A193-AADB4C2450BC}"/>
              </a:ext>
            </a:extLst>
          </p:cNvPr>
          <p:cNvSpPr txBox="1"/>
          <p:nvPr/>
        </p:nvSpPr>
        <p:spPr>
          <a:xfrm>
            <a:off x="335672" y="1521900"/>
            <a:ext cx="539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25 - Информатика и ИКТ (КЕГЭ)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436D382-0EBC-446E-8DE6-AD1E2C4FA29B}"/>
              </a:ext>
            </a:extLst>
          </p:cNvPr>
          <p:cNvSpPr/>
          <p:nvPr/>
        </p:nvSpPr>
        <p:spPr>
          <a:xfrm>
            <a:off x="577517" y="2024480"/>
            <a:ext cx="5982070" cy="3609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печать бланков регистрации в аудиториях ППЭ;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8E816A0-D226-4DD2-945D-E7EB46574708}"/>
              </a:ext>
            </a:extLst>
          </p:cNvPr>
          <p:cNvSpPr/>
          <p:nvPr/>
        </p:nvSpPr>
        <p:spPr>
          <a:xfrm>
            <a:off x="577517" y="2467293"/>
            <a:ext cx="8900999" cy="6303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выполнение условными участниками заданий КИМ (в электронном виде)</a:t>
            </a:r>
          </a:p>
          <a:p>
            <a:r>
              <a:rPr lang="ru-RU" sz="1800" b="0" i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аудиториях проведения ППЭ;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8FAC351-5B01-4B9B-B06E-BEBD72BCF661}"/>
              </a:ext>
            </a:extLst>
          </p:cNvPr>
          <p:cNvSpPr/>
          <p:nvPr/>
        </p:nvSpPr>
        <p:spPr>
          <a:xfrm>
            <a:off x="577516" y="3179438"/>
            <a:ext cx="11034597" cy="9022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сохранение ответов условных участников КЕГЭ на станциях КЕГЭ на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флешнакопитель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экспорт защищенного пакета с ответами условных участников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КЕГЭ c использованием токена члена ГЭК на последней станции КЕГЭ для передачи в РЦОИ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CB3360-DDF0-4197-85A4-62160ABB717B}"/>
              </a:ext>
            </a:extLst>
          </p:cNvPr>
          <p:cNvSpPr txBox="1"/>
          <p:nvPr/>
        </p:nvSpPr>
        <p:spPr>
          <a:xfrm>
            <a:off x="335672" y="4113870"/>
            <a:ext cx="539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29 - Английский язык (устный)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3DE62E1-2D39-4857-8ECC-E7DF342E5FD0}"/>
              </a:ext>
            </a:extLst>
          </p:cNvPr>
          <p:cNvSpPr/>
          <p:nvPr/>
        </p:nvSpPr>
        <p:spPr>
          <a:xfrm>
            <a:off x="577519" y="4607736"/>
            <a:ext cx="9994228" cy="734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печать бланков регистрации в аудиториях подготовки ППЭ, запись условными участниками ответов на станциях записи ответов в аудиториях проведения ППЭ;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F094510-2C6F-4EEE-ADCA-D456118991AE}"/>
              </a:ext>
            </a:extLst>
          </p:cNvPr>
          <p:cNvSpPr/>
          <p:nvPr/>
        </p:nvSpPr>
        <p:spPr>
          <a:xfrm>
            <a:off x="577516" y="5458927"/>
            <a:ext cx="11034597" cy="10350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сохранение ответов условных участников на станциях записи ответов на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флешнакопитель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экспорт защищенного пакета с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аудиоответами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условных участников c использованием токена члена ГЭК на последней станции записи ответов для передачи в РЦОИ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8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11071-2422-4671-85D3-FA18594F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132" y="358273"/>
            <a:ext cx="7519736" cy="6455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СКАНИРОВАНИЕ МАТЕРИАЛОВ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1F500B1-A4A5-48AD-84F8-D5F1A7EE9B8D}"/>
              </a:ext>
            </a:extLst>
          </p:cNvPr>
          <p:cNvSpPr/>
          <p:nvPr/>
        </p:nvSpPr>
        <p:spPr>
          <a:xfrm>
            <a:off x="615693" y="1780735"/>
            <a:ext cx="10629823" cy="1011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сканирование бланков участников и форм ППЭ (ППЭ-05-02/05-02-К, ППЭ-12-04-МАШ, ППЭ-12-02 (при наличии)  в  аудиториях ППЭ на станции организатора;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97F0B98-FF5F-4E5C-8646-74C6C4502AD1}"/>
              </a:ext>
            </a:extLst>
          </p:cNvPr>
          <p:cNvSpPr/>
          <p:nvPr/>
        </p:nvSpPr>
        <p:spPr>
          <a:xfrm>
            <a:off x="615693" y="2847589"/>
            <a:ext cx="10629822" cy="10258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сканирование форм ППЭ (за исключением отсканированных в аудитории) в штабе ППЭ на станции сканирования в ППЭ.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8810C09-8A12-41A7-BCA5-1EFD10A51BAF}"/>
              </a:ext>
            </a:extLst>
          </p:cNvPr>
          <p:cNvSpPr/>
          <p:nvPr/>
        </p:nvSpPr>
        <p:spPr>
          <a:xfrm>
            <a:off x="615693" y="4728201"/>
            <a:ext cx="10629821" cy="6505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сканирование бланков участников и форм ППЭ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штабе ППЭ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на станции сканирования в ППЭ;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2EC52-CD26-4837-995B-035C00533D88}"/>
              </a:ext>
            </a:extLst>
          </p:cNvPr>
          <p:cNvSpPr txBox="1"/>
          <p:nvPr/>
        </p:nvSpPr>
        <p:spPr>
          <a:xfrm>
            <a:off x="303588" y="1237088"/>
            <a:ext cx="379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01-Русский язык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1D6B4B-3078-440C-BE5A-EBFDF3D8DEDE}"/>
              </a:ext>
            </a:extLst>
          </p:cNvPr>
          <p:cNvSpPr txBox="1"/>
          <p:nvPr/>
        </p:nvSpPr>
        <p:spPr>
          <a:xfrm>
            <a:off x="3400320" y="1222190"/>
            <a:ext cx="539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25 - Информатика и ИКТ (КЕГЭ)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29382D-28E1-4F1D-AC49-A8642B233B3E}"/>
              </a:ext>
            </a:extLst>
          </p:cNvPr>
          <p:cNvSpPr txBox="1"/>
          <p:nvPr/>
        </p:nvSpPr>
        <p:spPr>
          <a:xfrm>
            <a:off x="539243" y="4066226"/>
            <a:ext cx="539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29 - Английский язык (устный)</a:t>
            </a:r>
          </a:p>
        </p:txBody>
      </p:sp>
    </p:spTree>
    <p:extLst>
      <p:ext uri="{BB962C8B-B14F-4D97-AF65-F5344CB8AC3E}">
        <p14:creationId xmlns:p14="http://schemas.microsoft.com/office/powerpoint/2010/main" val="319757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2D9A8A-0971-4B33-8FA4-D656FAB0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978" y="5654416"/>
            <a:ext cx="1447907" cy="82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2CFF42-CA50-4FEA-B909-F05D267C89FD}"/>
              </a:ext>
            </a:extLst>
          </p:cNvPr>
          <p:cNvSpPr txBox="1"/>
          <p:nvPr/>
        </p:nvSpPr>
        <p:spPr>
          <a:xfrm>
            <a:off x="481778" y="376177"/>
            <a:ext cx="112284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entury Gothic" panose="020B0502020202020204" pitchFamily="34" charset="0"/>
              </a:rPr>
              <a:t> ЗАВЕРШЕНИЕ РТМ </a:t>
            </a:r>
          </a:p>
          <a:p>
            <a:pPr marL="0" indent="0" algn="ctr">
              <a:buNone/>
            </a:pPr>
            <a:r>
              <a:rPr lang="ru-RU" sz="2400" b="1" dirty="0">
                <a:latin typeface="Century Gothic" panose="020B0502020202020204" pitchFamily="34" charset="0"/>
              </a:rPr>
              <a:t>(</a:t>
            </a:r>
            <a:r>
              <a:rPr lang="ru-RU" sz="2000" b="1" dirty="0">
                <a:latin typeface="Century Gothic" panose="020B0502020202020204" pitchFamily="34" charset="0"/>
              </a:rPr>
              <a:t>Организаторы в аудитории, технические</a:t>
            </a:r>
          </a:p>
          <a:p>
            <a:pPr marL="0" indent="0" algn="ctr"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специалисты, члены ГЭК)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34E25-5119-4783-BEBD-1D5FC93E104D}"/>
              </a:ext>
            </a:extLst>
          </p:cNvPr>
          <p:cNvSpPr txBox="1"/>
          <p:nvPr/>
        </p:nvSpPr>
        <p:spPr>
          <a:xfrm>
            <a:off x="384698" y="1717856"/>
            <a:ext cx="11325523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каждой аудитории выполнить:</a:t>
            </a:r>
            <a:b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учет использованных бланков участников;</a:t>
            </a:r>
            <a:b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заполнение предусмотренных форм ППЭ </a:t>
            </a:r>
            <a:r>
              <a:rPr lang="ru-RU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аудитории;</a:t>
            </a:r>
            <a:endParaRPr lang="ru-RU" sz="2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Упаковка в аудиториях использованных бланков участников, КИМ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бланков участников, КИМ, а также заполненных форм ППЭ </a:t>
            </a: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штаб ППЭ;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C13BB-2761-4E43-9865-A5BDDDE08475}"/>
              </a:ext>
            </a:extLst>
          </p:cNvPr>
          <p:cNvSpPr txBox="1"/>
          <p:nvPr/>
        </p:nvSpPr>
        <p:spPr>
          <a:xfrm>
            <a:off x="680875" y="4218827"/>
            <a:ext cx="10830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entury Gothic" panose="020B0502020202020204" pitchFamily="34" charset="0"/>
              </a:rPr>
              <a:t>Заполнение в ППЭ и передача в РЦОИ журнала о результатах  проведения тренировочного экзамена не позднее </a:t>
            </a:r>
            <a:r>
              <a:rPr lang="ru-RU" sz="2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03.10.2023!</a:t>
            </a:r>
          </a:p>
        </p:txBody>
      </p:sp>
    </p:spTree>
    <p:extLst>
      <p:ext uri="{BB962C8B-B14F-4D97-AF65-F5344CB8AC3E}">
        <p14:creationId xmlns:p14="http://schemas.microsoft.com/office/powerpoint/2010/main" val="3181438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752</Words>
  <Application>Microsoft Office PowerPoint</Application>
  <PresentationFormat>Широкоэкранный</PresentationFormat>
  <Paragraphs>107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СКАНИРОВАНИЕ МАТЕРИАЛОВ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Bulgushka</dc:creator>
  <cp:lastModifiedBy>Bulgushka</cp:lastModifiedBy>
  <cp:revision>46</cp:revision>
  <cp:lastPrinted>2023-09-28T11:15:17Z</cp:lastPrinted>
  <dcterms:created xsi:type="dcterms:W3CDTF">2023-03-06T11:53:55Z</dcterms:created>
  <dcterms:modified xsi:type="dcterms:W3CDTF">2023-09-28T12:49:22Z</dcterms:modified>
</cp:coreProperties>
</file>