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313" r:id="rId3"/>
    <p:sldId id="315" r:id="rId4"/>
    <p:sldId id="311" r:id="rId5"/>
    <p:sldId id="312" r:id="rId6"/>
    <p:sldId id="259" r:id="rId7"/>
    <p:sldId id="291" r:id="rId8"/>
    <p:sldId id="292" r:id="rId9"/>
    <p:sldId id="316" r:id="rId10"/>
    <p:sldId id="332" r:id="rId11"/>
    <p:sldId id="317" r:id="rId12"/>
    <p:sldId id="318" r:id="rId13"/>
    <p:sldId id="319" r:id="rId14"/>
    <p:sldId id="296" r:id="rId15"/>
    <p:sldId id="321" r:id="rId16"/>
    <p:sldId id="301" r:id="rId17"/>
    <p:sldId id="325" r:id="rId18"/>
    <p:sldId id="302" r:id="rId19"/>
    <p:sldId id="326" r:id="rId20"/>
    <p:sldId id="327" r:id="rId21"/>
    <p:sldId id="328" r:id="rId22"/>
    <p:sldId id="306" r:id="rId23"/>
    <p:sldId id="330" r:id="rId24"/>
    <p:sldId id="331" r:id="rId25"/>
    <p:sldId id="309" r:id="rId26"/>
    <p:sldId id="280" r:id="rId27"/>
  </p:sldIdLst>
  <p:sldSz cx="9144000" cy="5143500" type="screen16x9"/>
  <p:notesSz cx="9928225" cy="6797675"/>
  <p:embeddedFontLst>
    <p:embeddedFont>
      <p:font typeface="Garamond" pitchFamily="18" charset="0"/>
      <p:regular r:id="rId29"/>
      <p:bold r:id="rId30"/>
      <p:italic r:id="rId31"/>
    </p:embeddedFont>
    <p:embeddedFont>
      <p:font typeface="Roboto Slab" charset="0"/>
      <p:regular r:id="rId32"/>
      <p:bold r:id="rId33"/>
    </p:embeddedFont>
    <p:embeddedFont>
      <p:font typeface="Century Gothic" pitchFamily="34" charset="0"/>
      <p:regular r:id="rId34"/>
      <p:bold r:id="rId35"/>
      <p:italic r:id="rId36"/>
      <p:boldItalic r:id="rId37"/>
    </p:embeddedFont>
    <p:embeddedFont>
      <p:font typeface="Nixie One" charset="0"/>
      <p:regular r:id="rId38"/>
    </p:embeddedFont>
    <p:embeddedFont>
      <p:font typeface="Arial Black" pitchFamily="34" charset="0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B5B"/>
    <a:srgbClr val="FF9900"/>
    <a:srgbClr val="FF8021"/>
    <a:srgbClr val="EEEB75"/>
    <a:srgbClr val="FF8989"/>
    <a:srgbClr val="000000"/>
    <a:srgbClr val="FF6969"/>
    <a:srgbClr val="FBF878"/>
    <a:srgbClr val="DE54A3"/>
    <a:srgbClr val="1240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-51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558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41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6949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796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3164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828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2449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1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1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" name="Google Shape;20;p3"/>
          <p:cNvSpPr/>
          <p:nvPr/>
        </p:nvSpPr>
        <p:spPr>
          <a:xfrm>
            <a:off x="1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" name="Google Shape;22;p3"/>
          <p:cNvSpPr/>
          <p:nvPr/>
        </p:nvSpPr>
        <p:spPr>
          <a:xfrm>
            <a:off x="1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" name="Google Shape;23;p3"/>
          <p:cNvSpPr/>
          <p:nvPr/>
        </p:nvSpPr>
        <p:spPr>
          <a:xfrm>
            <a:off x="1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7" name="Google Shape;37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cxnSp>
        <p:nvCxnSpPr>
          <p:cNvPr id="40" name="Google Shape;40;p5"/>
          <p:cNvCxnSpPr/>
          <p:nvPr/>
        </p:nvCxnSpPr>
        <p:spPr>
          <a:xfrm>
            <a:off x="1037451" y="809726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406389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372" lvl="1" indent="-406389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558" lvl="2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744" lvl="3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5930" lvl="4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117" lvl="5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301" lvl="6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487" lvl="7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673" lvl="8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1148251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5" name="Google Shape;95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6" name="Google Shape;96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837215217.23525.jpg"/>
          <p:cNvPicPr>
            <a:picLocks noChangeAspect="1"/>
          </p:cNvPicPr>
          <p:nvPr/>
        </p:nvPicPr>
        <p:blipFill>
          <a:blip r:embed="rId3"/>
          <a:srcRect t="2745" b="4322"/>
          <a:stretch>
            <a:fillRect/>
          </a:stretch>
        </p:blipFill>
        <p:spPr>
          <a:xfrm>
            <a:off x="261873" y="210572"/>
            <a:ext cx="8622363" cy="4792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нутый угол 4"/>
          <p:cNvSpPr/>
          <p:nvPr/>
        </p:nvSpPr>
        <p:spPr>
          <a:xfrm>
            <a:off x="476858" y="870290"/>
            <a:ext cx="3332344" cy="3473492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Google Shape;109;p13"/>
          <p:cNvSpPr txBox="1">
            <a:spLocks noGrp="1"/>
          </p:cNvSpPr>
          <p:nvPr>
            <p:ph type="ctrTitle"/>
          </p:nvPr>
        </p:nvSpPr>
        <p:spPr>
          <a:xfrm>
            <a:off x="685799" y="1049412"/>
            <a:ext cx="3450480" cy="24540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ПРАВИЛА ЗАПОЛНЕНИЯ БЛАНКОВ 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ЕГЭ-2024</a:t>
            </a:r>
            <a:endParaRPr sz="3000" dirty="0">
              <a:ln w="1905"/>
              <a:solidFill>
                <a:schemeClr val="accent1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93750" y="3943350"/>
            <a:ext cx="7541243" cy="948366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0150" y="823805"/>
            <a:ext cx="2432050" cy="17974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493297" y="4150896"/>
            <a:ext cx="8325852" cy="668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/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202" y="0"/>
            <a:ext cx="4057283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Средняя часть бланка регистрации</a:t>
            </a:r>
          </a:p>
        </p:txBody>
      </p:sp>
      <p:sp>
        <p:nvSpPr>
          <p:cNvPr id="13" name="Google Shape;161;p18"/>
          <p:cNvSpPr txBox="1">
            <a:spLocks/>
          </p:cNvSpPr>
          <p:nvPr/>
        </p:nvSpPr>
        <p:spPr>
          <a:xfrm>
            <a:off x="610214" y="3926431"/>
            <a:ext cx="7724779" cy="740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593" indent="-228593" algn="just">
              <a:buClr>
                <a:schemeClr val="tx1"/>
              </a:buClr>
              <a:buSzPct val="200000"/>
            </a:pPr>
            <a:r>
              <a:rPr lang="ru-RU" altLang="ru-RU" sz="1100" dirty="0">
                <a:solidFill>
                  <a:srgbClr val="124057"/>
                </a:solidFill>
                <a:latin typeface="Century Gothic" panose="020B0502020202020204" pitchFamily="34" charset="0"/>
              </a:rPr>
              <a:t>     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После окончания заполнения бланка регистрации, ознакомления и выполнения всех пунктов краткой инструкции </a:t>
            </a:r>
            <a:r>
              <a:rPr lang="ru-RU" altLang="ru-RU" sz="1600" b="1" dirty="0">
                <a:solidFill>
                  <a:srgbClr val="124057"/>
                </a:solidFill>
                <a:latin typeface="Century Gothic" panose="020B0502020202020204" pitchFamily="34" charset="0"/>
              </a:rPr>
              <a:t>участник ЕГЭ ставит свою подпись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в специально отведенном для этого поле.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399" t="41760" r="1062" b="16242"/>
          <a:stretch>
            <a:fillRect/>
          </a:stretch>
        </p:blipFill>
        <p:spPr>
          <a:xfrm>
            <a:off x="840007" y="706671"/>
            <a:ext cx="5216378" cy="300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84899" y="1008618"/>
            <a:ext cx="2432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3" lvl="1" indent="-228593">
              <a:buClr>
                <a:schemeClr val="tx1"/>
              </a:buClr>
              <a:buSzPct val="200000"/>
            </a:pP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   Поле </a:t>
            </a:r>
            <a:r>
              <a:rPr lang="ru-RU" altLang="ru-RU" sz="1600" b="1" u="sng" dirty="0">
                <a:solidFill>
                  <a:srgbClr val="FF5B5B"/>
                </a:solidFill>
                <a:latin typeface="Century Gothic" panose="020B0502020202020204" pitchFamily="34" charset="0"/>
              </a:rPr>
              <a:t>«Контрольная сумма»</a:t>
            </a: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заполняется только при проведении КЕГЭ.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775200" y="2190750"/>
            <a:ext cx="1504950" cy="69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095750" y="3147390"/>
            <a:ext cx="1722543" cy="4742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3" idx="0"/>
          </p:cNvCxnSpPr>
          <p:nvPr/>
        </p:nvCxnSpPr>
        <p:spPr>
          <a:xfrm flipV="1">
            <a:off x="4472604" y="3638550"/>
            <a:ext cx="105746" cy="28788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36948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39800" y="4591050"/>
            <a:ext cx="4191000" cy="361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5050" y="361950"/>
            <a:ext cx="4699000" cy="2419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432050" y="398790"/>
            <a:ext cx="457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Нижняя часть бланка регистрации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заполняется организатором в аудитории обязательно, если: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удалён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экзамена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завершил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 по уважительной причине</a:t>
            </a:r>
          </a:p>
        </p:txBody>
      </p:sp>
      <p:pic>
        <p:nvPicPr>
          <p:cNvPr id="5" name="Рисунок 4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511238" y="30084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016250" y="35623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13400" y="356870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0150" y="3378200"/>
            <a:ext cx="2590800" cy="692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58850" y="4578350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Одновременно две отметки НЕ ставятся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775200" y="3797300"/>
            <a:ext cx="3956050" cy="11112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8300" y="3803650"/>
            <a:ext cx="3905250" cy="11239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900" y="2857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3" name="Рисунок 2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447738" y="22210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74741" y="354112"/>
            <a:ext cx="49482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удаления</a:t>
            </a:r>
            <a:r>
              <a:rPr lang="ru-RU" alt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участника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71800" y="27876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16250" y="27813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7" name="Рисунок 6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6672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172200" y="25082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2"/>
            <a:endCxn id="6" idx="0"/>
          </p:cNvCxnSpPr>
          <p:nvPr/>
        </p:nvCxnSpPr>
        <p:spPr>
          <a:xfrm flipH="1">
            <a:off x="3168696" y="1892300"/>
            <a:ext cx="257129" cy="889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>
            <a:off x="3425825" y="1892300"/>
            <a:ext cx="2860675" cy="717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6600" y="3923268"/>
            <a:ext cx="3397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9850" y="3878818"/>
            <a:ext cx="3600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ППЭ-21 «Акт об удалении участника ГИА»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4550" y="5905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Овал 21"/>
          <p:cNvSpPr/>
          <p:nvPr/>
        </p:nvSpPr>
        <p:spPr>
          <a:xfrm>
            <a:off x="838200" y="6667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640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83235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12750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9071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0100" y="1714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досрочного завершения экзамена</a:t>
            </a:r>
            <a:r>
              <a:rPr lang="ru-RU" alt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участником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396938" y="23861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68950" y="292735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6" name="Рисунок 5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8323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140450" y="26860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30850" y="29527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flipH="1">
            <a:off x="5721396" y="1778000"/>
            <a:ext cx="320629" cy="1149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>
            <a:off x="6042025" y="1778000"/>
            <a:ext cx="1641475" cy="901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30012" y="3943350"/>
            <a:ext cx="3833159" cy="939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21650" y="5080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8115300" y="5905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8245" y="43307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40693" y="42279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:a16="http://schemas.microsoft.com/office/drawing/2014/main" xmlns="" id="{FB742941-B211-412C-878A-C26B7C7D8EEC}"/>
              </a:ext>
            </a:extLst>
          </p:cNvPr>
          <p:cNvSpPr/>
          <p:nvPr/>
        </p:nvSpPr>
        <p:spPr>
          <a:xfrm>
            <a:off x="4714241" y="3926214"/>
            <a:ext cx="4131185" cy="112669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ППЭ-22 «Акт о досрочном завершении экзамена по объективным причинам»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D8725AF-A3D6-4300-B6D3-4BFD4712E2DA}"/>
              </a:ext>
            </a:extLst>
          </p:cNvPr>
          <p:cNvSpPr txBox="1"/>
          <p:nvPr/>
        </p:nvSpPr>
        <p:spPr>
          <a:xfrm>
            <a:off x="8379748" y="4448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D94C3FB6-138D-434B-916D-43AFF56C4671}"/>
              </a:ext>
            </a:extLst>
          </p:cNvPr>
          <p:cNvSpPr/>
          <p:nvPr/>
        </p:nvSpPr>
        <p:spPr>
          <a:xfrm>
            <a:off x="8358284" y="4540886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780096" y="9395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№1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759827" y="2036296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№1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F5EB5C-7BB4-42E9-8183-1F7B72A64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7" y="519728"/>
            <a:ext cx="2925208" cy="40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319054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F8492DA-20C1-4927-A8EA-1E91BD64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7" y="1241936"/>
            <a:ext cx="5918693" cy="18212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572250" y="1841500"/>
            <a:ext cx="1847850" cy="9906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0550" y="3435350"/>
            <a:ext cx="4775200" cy="1530350"/>
          </a:xfrm>
          <a:prstGeom prst="roundRect">
            <a:avLst/>
          </a:prstGeom>
          <a:solidFill>
            <a:srgbClr val="EEE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4900" y="374650"/>
            <a:ext cx="297815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736600" y="35234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верхней части бланка ответов №1 информация полей: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региона»,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предмета»,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«Название предмета» </a:t>
            </a:r>
          </a:p>
          <a:p>
            <a:r>
              <a:rPr lang="ru-RU" altLang="ru-RU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автоматически</a:t>
            </a:r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9208" y="423962"/>
            <a:ext cx="3050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 ставит свою подпись строго внутри окошка.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7825" y="1941612"/>
            <a:ext cx="2008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Служебное поле «Резерв 4» не заполняется.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9150" y="1739900"/>
            <a:ext cx="1644650" cy="4000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298950" y="1003300"/>
            <a:ext cx="234950" cy="66675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624746" y="1941612"/>
            <a:ext cx="51435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71700" y="1941612"/>
            <a:ext cx="40640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60652" y="1941611"/>
            <a:ext cx="577850" cy="30921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883563" y="2209800"/>
            <a:ext cx="46355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 flipV="1">
            <a:off x="2370083" y="2209800"/>
            <a:ext cx="2783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  <a:endCxn id="15" idx="4"/>
          </p:cNvCxnSpPr>
          <p:nvPr/>
        </p:nvCxnSpPr>
        <p:spPr>
          <a:xfrm flipV="1">
            <a:off x="2453488" y="2250830"/>
            <a:ext cx="496089" cy="11718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010150" y="1739900"/>
            <a:ext cx="552450" cy="463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9" idx="1"/>
            <a:endCxn id="23" idx="6"/>
          </p:cNvCxnSpPr>
          <p:nvPr/>
        </p:nvCxnSpPr>
        <p:spPr>
          <a:xfrm flipH="1" flipV="1">
            <a:off x="5562600" y="1971675"/>
            <a:ext cx="1009650" cy="365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98450" y="3968750"/>
            <a:ext cx="8470900" cy="10096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79675" y="4014414"/>
            <a:ext cx="823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если участник экзамена осуществлял во время выполнения экзаменационной работы замену ошибочных ответов, организатору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необходимо посчитать количество замен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ошибочных ответов, в поле «Количество заполненных полей «Замена ошибочных ответов»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соответствующее цифровое значение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а также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свою подпись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в специально отведенном месте.</a:t>
            </a:r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385" y="186799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4949099" y="3256016"/>
            <a:ext cx="2342324" cy="411173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4210050" y="3244850"/>
            <a:ext cx="343981" cy="36958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272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21145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5  7  8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550" y="24066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2700" y="23939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2650" y="23876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3500" y="238125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5  8  3  9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8150" y="33020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19" name="Рисунок 18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551576" y="333375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>
            <a:endCxn id="8" idx="4"/>
          </p:cNvCxnSpPr>
          <p:nvPr/>
        </p:nvCxnSpPr>
        <p:spPr>
          <a:xfrm flipH="1" flipV="1">
            <a:off x="4382041" y="3614430"/>
            <a:ext cx="456659" cy="328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864100" y="3632200"/>
            <a:ext cx="488950" cy="311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05350" y="2120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37150" y="21145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7  5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724400" y="2287489"/>
            <a:ext cx="946374" cy="635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200" y="26670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95400" y="26416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99000" y="26606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  </a:t>
            </a:r>
            <a:r>
              <a:rPr lang="ru-RU" dirty="0"/>
              <a:t>3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11700" y="2673350"/>
            <a:ext cx="3695700" cy="292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08400" y="38100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45" indent="-171445" algn="just" defTabSz="914372">
              <a:defRPr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  В случае если будет заполнено поле для номера задания, а новый ответ НЕ внесен, то для оценивания будет использоваться пустой ответ (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т.е. задание будет засчитано невыполненным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).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816350" y="254000"/>
            <a:ext cx="4546600" cy="1377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B70E7741-4518-45DB-8867-D75B417924D5}"/>
              </a:ext>
            </a:extLst>
          </p:cNvPr>
          <p:cNvCxnSpPr>
            <a:cxnSpLocks/>
          </p:cNvCxnSpPr>
          <p:nvPr/>
        </p:nvCxnSpPr>
        <p:spPr>
          <a:xfrm>
            <a:off x="4730750" y="2846289"/>
            <a:ext cx="482824" cy="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7429500" y="1644650"/>
            <a:ext cx="101600" cy="1022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3418924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7550" y="3060700"/>
            <a:ext cx="7854950" cy="996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285" y="64244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000" y="3155603"/>
            <a:ext cx="7702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/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В случае если</a:t>
            </a:r>
            <a:r>
              <a:rPr lang="ru-RU" altLang="ru-RU" dirty="0">
                <a:solidFill>
                  <a:srgbClr val="DE54A3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участник экзамена НЕ использовал поле «Замена ошибочных ответов на задания с кратким ответом»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поле «Замена ошибочных ответов» ставит </a:t>
            </a:r>
            <a:r>
              <a:rPr lang="ru-RU" alt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«Х»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подпись в специально отведенном месте.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Овал 6"/>
          <p:cNvSpPr>
            <a:spLocks noChangeArrowheads="1"/>
          </p:cNvSpPr>
          <p:nvPr/>
        </p:nvSpPr>
        <p:spPr bwMode="auto">
          <a:xfrm>
            <a:off x="4279900" y="2032000"/>
            <a:ext cx="4000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SzPct val="100000"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4914900" y="2038350"/>
            <a:ext cx="25844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40476" y="210820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11650" y="20510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cxnSp>
        <p:nvCxnSpPr>
          <p:cNvPr id="11" name="Прямая со стрелкой 10"/>
          <p:cNvCxnSpPr>
            <a:endCxn id="6" idx="4"/>
          </p:cNvCxnSpPr>
          <p:nvPr/>
        </p:nvCxnSpPr>
        <p:spPr>
          <a:xfrm flipH="1" flipV="1">
            <a:off x="4479925" y="2444750"/>
            <a:ext cx="619125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11750" y="2419350"/>
            <a:ext cx="368300" cy="641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DA40E29-22BF-4C92-ACBC-C971E37D4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6" y="515319"/>
            <a:ext cx="2604395" cy="3671702"/>
          </a:xfrm>
          <a:prstGeom prst="rect">
            <a:avLst/>
          </a:prstGeom>
        </p:spPr>
      </p:pic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600035" y="1363101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656401" y="2531477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grpSp>
        <p:nvGrpSpPr>
          <p:cNvPr id="9" name="Google Shape;162;p18"/>
          <p:cNvGrpSpPr/>
          <p:nvPr/>
        </p:nvGrpSpPr>
        <p:grpSpPr>
          <a:xfrm>
            <a:off x="8298918" y="2611677"/>
            <a:ext cx="331516" cy="313151"/>
            <a:chOff x="1923675" y="1633650"/>
            <a:chExt cx="436000" cy="435975"/>
          </a:xfrm>
        </p:grpSpPr>
        <p:sp>
          <p:nvSpPr>
            <p:cNvPr id="10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1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2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3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4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5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8754F43-18E6-45AF-B9AC-D79AB8FE7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35" y="1232592"/>
            <a:ext cx="2600966" cy="36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000951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7207250" y="1930400"/>
            <a:ext cx="1835150" cy="8064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3835400"/>
            <a:ext cx="6210300" cy="5016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4700" y="349250"/>
            <a:ext cx="7600950" cy="7747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3" name="Рисунок 2" descr="бо2 лист 1.PNG"/>
          <p:cNvPicPr/>
          <p:nvPr/>
        </p:nvPicPr>
        <p:blipFill>
          <a:blip r:embed="rId2"/>
          <a:srcRect l="903" t="782" r="2261" b="79336"/>
          <a:stretch>
            <a:fillRect/>
          </a:stretch>
        </p:blipFill>
        <p:spPr>
          <a:xfrm>
            <a:off x="1314450" y="1533192"/>
            <a:ext cx="5626100" cy="1775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89000" y="3810109"/>
            <a:ext cx="669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 1 бланка ответов №2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автоматически вносится цифровое значение горизонтального штрих-кода листа 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бланка ответов №2.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317153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Информация для заполнения полей верхней части бланка ответов № 2(«Код региона», «Код предмета» и «Название предмета»)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заполняется автоматически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соответствует информации, внесённой в бланк регистрации и бланк ответов №1.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2550" y="2108200"/>
            <a:ext cx="2127250" cy="3365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4300" y="2508250"/>
            <a:ext cx="2876550" cy="2349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flipH="1">
            <a:off x="4044950" y="1123950"/>
            <a:ext cx="530225" cy="977900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0"/>
          </p:cNvCxnSpPr>
          <p:nvPr/>
        </p:nvCxnSpPr>
        <p:spPr>
          <a:xfrm flipH="1" flipV="1">
            <a:off x="4146550" y="2774950"/>
            <a:ext cx="92075" cy="1035159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326296" y="2068612"/>
            <a:ext cx="162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«Резерв-5» не заполняется.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3950" y="2146300"/>
            <a:ext cx="1435100" cy="311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5" idx="1"/>
          </p:cNvCxnSpPr>
          <p:nvPr/>
        </p:nvCxnSpPr>
        <p:spPr>
          <a:xfrm flipH="1" flipV="1">
            <a:off x="6388100" y="2311400"/>
            <a:ext cx="819150" cy="22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3136900" y="101600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21830AA-0748-4F6C-9F54-DE6890BC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2" y="584092"/>
            <a:ext cx="2854969" cy="35859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3E1367E-61D0-4700-B3C6-63932767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0" y="1333584"/>
            <a:ext cx="2604394" cy="36067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C4B46BE-69F3-467E-848B-BA06CD184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662" y="584092"/>
            <a:ext cx="2724149" cy="38455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8F6DBD8-CB40-4C4E-8FA2-0B6CF1A6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834" y="1333584"/>
            <a:ext cx="2604395" cy="3671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920FC41-A984-4FC7-AA78-DE66FF53D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633" y="591147"/>
            <a:ext cx="2604395" cy="35789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85800" y="4006850"/>
            <a:ext cx="78994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7800" y="279400"/>
            <a:ext cx="2006600" cy="6985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3" name="Рисунок 2" descr="бо 2.PNG"/>
          <p:cNvPicPr/>
          <p:nvPr/>
        </p:nvPicPr>
        <p:blipFill>
          <a:blip r:embed="rId2"/>
          <a:srcRect l="763" t="1074" b="84475"/>
          <a:stretch>
            <a:fillRect/>
          </a:stretch>
        </p:blipFill>
        <p:spPr>
          <a:xfrm>
            <a:off x="324498" y="110258"/>
            <a:ext cx="5511152" cy="1235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1350" y="3052743"/>
            <a:ext cx="8045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«Дополнительный бланк ответов № 2»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листе 2 бланка ответов №2 </a:t>
            </a:r>
            <a:r>
              <a:rPr lang="ru-RU" alt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заполняет организатор в аудитории при выдаче дополнительного бланка ответов №2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вписывая в это поле цифровое значение штрих-кода ДБО №2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(расположенное под штрих- кодом бланка), который выдаётся участнику ЕГЭ. </a:t>
            </a:r>
          </a:p>
        </p:txBody>
      </p:sp>
      <p:pic>
        <p:nvPicPr>
          <p:cNvPr id="5" name="Рисунок 4" descr="дбо.PNG"/>
          <p:cNvPicPr/>
          <p:nvPr/>
        </p:nvPicPr>
        <p:blipFill>
          <a:blip r:embed="rId3"/>
          <a:srcRect l="1426" t="1551" r="1594" b="79446"/>
          <a:stretch>
            <a:fillRect/>
          </a:stretch>
        </p:blipFill>
        <p:spPr>
          <a:xfrm>
            <a:off x="2973349" y="1480574"/>
            <a:ext cx="5643601" cy="147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97250" y="2495550"/>
            <a:ext cx="1555750" cy="3873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5750" y="990600"/>
            <a:ext cx="2851150" cy="2857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117850" y="1301750"/>
            <a:ext cx="647700" cy="11811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79450" y="3999697"/>
            <a:ext cx="784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дополнительный бланк ответов № 2 не выдавался, то поле «Дополнительный бланк ответов № 2» 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остается пустым.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9449" y="366812"/>
            <a:ext cx="2001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Поле «Резерв-6» не заполняется.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5187950" y="628650"/>
            <a:ext cx="1339850" cy="171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829050" y="673100"/>
            <a:ext cx="1346200" cy="298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pic>
        <p:nvPicPr>
          <p:cNvPr id="3" name="Рисунок 2" descr="бо2 лист 1.PNG"/>
          <p:cNvPicPr>
            <a:picLocks noChangeAspect="1"/>
          </p:cNvPicPr>
          <p:nvPr/>
        </p:nvPicPr>
        <p:blipFill>
          <a:blip r:embed="rId2"/>
          <a:srcRect l="903" t="782" r="2261" b="784"/>
          <a:stretch>
            <a:fillRect/>
          </a:stretch>
        </p:blipFill>
        <p:spPr>
          <a:xfrm>
            <a:off x="520020" y="545708"/>
            <a:ext cx="2713211" cy="377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3467959" y="557847"/>
            <a:ext cx="2710905" cy="374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32549" y="780475"/>
            <a:ext cx="26301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Если бланк ответов № 2 (лист1 и лист 2) содержит незаполненные области (за исключением регистрационных полей), то </a:t>
            </a:r>
            <a:r>
              <a:rPr lang="ru-RU" altLang="ru-RU" sz="16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организаторы погашают их следующим образом:  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</a:t>
            </a:r>
            <a:r>
              <a:rPr lang="en-US" altLang="ru-RU" sz="2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Z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».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42026" y="1407268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54996" y="1420238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5540" y="4137498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6536" y="1404025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595991" y="1391055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89506" y="4082375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825502" y="24528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Дополнительный 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938236" y="3801422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ДБО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11683F-489D-4552-A13E-E03065CE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4" y="679938"/>
            <a:ext cx="2872613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843973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68350" y="3600450"/>
            <a:ext cx="6369050" cy="1092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0" y="241300"/>
            <a:ext cx="8020050" cy="9969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627201" y="1529969"/>
            <a:ext cx="6464400" cy="1803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6900" y="216238"/>
            <a:ext cx="8153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2">
              <a:lnSpc>
                <a:spcPct val="150000"/>
              </a:lnSpc>
            </a:pP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Поля верхней части бланка («Код региона», «Код предмета» и «Название предмета»)</a:t>
            </a:r>
            <a:b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b="1" i="1" u="sng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заполняются </a:t>
            </a:r>
            <a:r>
              <a:rPr lang="ru-RU" b="1" i="1" u="sng" dirty="0" smtClean="0">
                <a:solidFill>
                  <a:srgbClr val="FF8021"/>
                </a:solidFill>
                <a:latin typeface="Century Gothic" panose="020B0502020202020204" pitchFamily="34" charset="0"/>
              </a:rPr>
              <a:t>участником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и должны полностью соответствовать информации, указанной</a:t>
            </a:r>
            <a:r>
              <a:rPr lang="en-US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в бланке ответов № 2. </a:t>
            </a:r>
            <a:endParaRPr lang="ru-RU" altLang="ru-RU" b="1" i="1" dirty="0">
              <a:solidFill>
                <a:schemeClr val="accent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900" y="3669497"/>
            <a:ext cx="6178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</a:t>
            </a:r>
            <a:r>
              <a:rPr lang="ru-RU" b="1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«Лист»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организатор в аудитории при выдаче дополнительного бланка ответов № 2 вносит порядковый номер листа работы участника экзамена,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начиная с цифры </a:t>
            </a:r>
            <a:r>
              <a:rPr lang="ru-RU" sz="2800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3.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54650" y="2419350"/>
            <a:ext cx="965200" cy="3175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181600" y="2755900"/>
            <a:ext cx="514350" cy="8636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2374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2B2D283D-678F-49E6-894E-6AE3A8DB63B1}"/>
              </a:ext>
            </a:extLst>
          </p:cNvPr>
          <p:cNvSpPr/>
          <p:nvPr/>
        </p:nvSpPr>
        <p:spPr>
          <a:xfrm>
            <a:off x="2126827" y="1950720"/>
            <a:ext cx="2445173" cy="528319"/>
          </a:xfrm>
          <a:prstGeom prst="ellipse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36950B9A-8C50-4F39-8670-18EB8B8B85DD}"/>
              </a:ext>
            </a:extLst>
          </p:cNvPr>
          <p:cNvCxnSpPr/>
          <p:nvPr/>
        </p:nvCxnSpPr>
        <p:spPr>
          <a:xfrm>
            <a:off x="2725783" y="1236004"/>
            <a:ext cx="60960" cy="714716"/>
          </a:xfrm>
          <a:prstGeom prst="straightConnector1">
            <a:avLst/>
          </a:prstGeom>
          <a:ln w="25400">
            <a:solidFill>
              <a:srgbClr val="FF8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3362" y="3657600"/>
            <a:ext cx="7010400" cy="791183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85197"/>
          <a:stretch>
            <a:fillRect/>
          </a:stretch>
        </p:blipFill>
        <p:spPr>
          <a:xfrm>
            <a:off x="398601" y="342519"/>
            <a:ext cx="5837099" cy="1213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2894151" y="1771269"/>
            <a:ext cx="6027599" cy="168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97450" y="11874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1750" y="2546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4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8200" y="2889250"/>
            <a:ext cx="1625600" cy="4699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27200" y="1238250"/>
            <a:ext cx="2959100" cy="3111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7" idx="0"/>
          </p:cNvCxnSpPr>
          <p:nvPr/>
        </p:nvCxnSpPr>
        <p:spPr>
          <a:xfrm flipH="1" flipV="1">
            <a:off x="3867150" y="1524000"/>
            <a:ext cx="323850" cy="13652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786" y="3662599"/>
            <a:ext cx="6801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 выдаче участнику экзамена последующих ДБО №2,</a:t>
            </a:r>
          </a:p>
          <a:p>
            <a:r>
              <a:rPr lang="ru-RU" dirty="0"/>
              <a:t>цифровое значение штрих-кода последнего ДБО №2 </a:t>
            </a:r>
          </a:p>
          <a:p>
            <a:r>
              <a:rPr lang="ru-RU" dirty="0"/>
              <a:t>вносится в поле «Дополнительный бланк ответов №2» предыдущего ДБО №2 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николай\Downloads\2024-02-26_20-52-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2468" y="155000"/>
            <a:ext cx="3694082" cy="4861500"/>
          </a:xfrm>
          <a:prstGeom prst="rect">
            <a:avLst/>
          </a:prstGeom>
          <a:noFill/>
        </p:spPr>
      </p:pic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127000" y="473725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dirty="0"/>
              <a:t>Бланк регистрации КЕГЭ</a:t>
            </a:r>
            <a:endParaRPr sz="1600"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170981" y="1723684"/>
            <a:ext cx="2813519" cy="12925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средней части бланка регистрации КЕГЭ заполняется поле </a:t>
            </a:r>
            <a:r>
              <a:rPr lang="ru-RU" alt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«Контрольная сумма</a:t>
            </a:r>
            <a:r>
              <a:rPr lang="ru-RU" alt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».</a:t>
            </a:r>
          </a:p>
          <a:p>
            <a:pPr>
              <a:buNone/>
            </a:pPr>
            <a:endParaRPr lang="ru-RU" altLang="ru-RU" sz="14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ru-RU" altLang="ru-RU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43350" y="3613150"/>
            <a:ext cx="1225550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endCxn id="9" idx="1"/>
          </p:cNvCxnSpPr>
          <p:nvPr/>
        </p:nvCxnSpPr>
        <p:spPr>
          <a:xfrm>
            <a:off x="1866900" y="2552700"/>
            <a:ext cx="2076450" cy="1168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89750" y="1397001"/>
            <a:ext cx="2139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Подпись 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ответственного организатора о соответствии контрольной суммы на станции КЕГЭ и бланке регистрации</a:t>
            </a:r>
          </a:p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6235700" y="1631950"/>
            <a:ext cx="7239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5505450" y="3524250"/>
            <a:ext cx="1054100" cy="342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017833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2095419" y="1559428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+7(999)259-90-00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668293" y="2588709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707507" y="2045402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327" y="3019389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54" y="3872776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xmlns="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138" y="308108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14009" y="192257"/>
            <a:ext cx="883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Информатике и ИКТ (КЕГЭ)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ED26737-79BE-4599-B810-92C02E15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369" y="932140"/>
            <a:ext cx="2888440" cy="398100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колай\Downloads\2024-02-26_21-34-16.png"/>
          <p:cNvPicPr>
            <a:picLocks noChangeAspect="1" noChangeArrowheads="1"/>
          </p:cNvPicPr>
          <p:nvPr/>
        </p:nvPicPr>
        <p:blipFill>
          <a:blip r:embed="rId2"/>
          <a:srcRect b="1105"/>
          <a:stretch>
            <a:fillRect/>
          </a:stretch>
        </p:blipFill>
        <p:spPr bwMode="auto">
          <a:xfrm>
            <a:off x="552450" y="239650"/>
            <a:ext cx="5809793" cy="320205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6451600" y="596900"/>
            <a:ext cx="241300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Каждое поле в бланках заполняется, начиная с </a:t>
            </a:r>
            <a:r>
              <a:rPr lang="ru-RU" sz="2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первой</a:t>
            </a:r>
            <a:r>
              <a:rPr lang="ru-RU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latin typeface="Century Gothic" panose="020B0502020202020204" pitchFamily="34" charset="0"/>
              </a:rPr>
              <a:t>позиции 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60600" y="1130300"/>
            <a:ext cx="1778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97450" y="1117600"/>
            <a:ext cx="1524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384300" y="2603500"/>
            <a:ext cx="15875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90650" y="2844800"/>
            <a:ext cx="152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389063" y="3060700"/>
            <a:ext cx="134937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4850" y="3378200"/>
            <a:ext cx="2032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159250" y="3378200"/>
            <a:ext cx="19685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6305550" y="336550"/>
            <a:ext cx="2635250" cy="13525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2413000" y="1143000"/>
            <a:ext cx="3981450" cy="1143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5149850" y="1143000"/>
            <a:ext cx="1231900" cy="825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: скругленные углы 1">
            <a:extLst>
              <a:ext uri="{FF2B5EF4-FFF2-40B4-BE49-F238E27FC236}">
                <a16:creationId xmlns:a16="http://schemas.microsoft.com/office/drawing/2014/main" xmlns="" id="{7D32D9A2-E30F-46F5-84AA-FC20146D5767}"/>
              </a:ext>
            </a:extLst>
          </p:cNvPr>
          <p:cNvSpPr/>
          <p:nvPr/>
        </p:nvSpPr>
        <p:spPr>
          <a:xfrm>
            <a:off x="716280" y="3841750"/>
            <a:ext cx="5455920" cy="679450"/>
          </a:xfrm>
          <a:prstGeom prst="roundRect">
            <a:avLst/>
          </a:prstGeom>
          <a:solidFill>
            <a:srgbClr val="EEE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Бланки  заполняются </a:t>
            </a:r>
            <a:r>
              <a:rPr lang="ru-RU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гелевой</a:t>
            </a:r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 или капиллярной ручкой с чернилами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чёрного</a:t>
            </a:r>
            <a:r>
              <a:rPr lang="ru-RU" sz="1800" b="1" dirty="0"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цвета!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267200" y="1123950"/>
            <a:ext cx="1524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441700" y="1117600"/>
            <a:ext cx="1524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66658" y="2131303"/>
            <a:ext cx="25442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entury Gothic" pitchFamily="34" charset="0"/>
              </a:rPr>
              <a:t>Все буквы и цифры </a:t>
            </a:r>
          </a:p>
          <a:p>
            <a:r>
              <a:rPr lang="ru-RU" dirty="0">
                <a:latin typeface="Century Gothic" pitchFamily="34" charset="0"/>
              </a:rPr>
              <a:t>копируются</a:t>
            </a:r>
          </a:p>
          <a:p>
            <a:r>
              <a:rPr lang="ru-RU" dirty="0">
                <a:latin typeface="Century Gothic" pitchFamily="34" charset="0"/>
              </a:rPr>
              <a:t>из образца написания</a:t>
            </a:r>
          </a:p>
          <a:p>
            <a:r>
              <a:rPr lang="ru-RU" dirty="0">
                <a:latin typeface="Century Gothic" pitchFamily="34" charset="0"/>
              </a:rPr>
              <a:t>символов в верхней части</a:t>
            </a:r>
          </a:p>
          <a:p>
            <a:r>
              <a:rPr lang="ru-RU" dirty="0">
                <a:latin typeface="Century Gothic" pitchFamily="34" charset="0"/>
              </a:rPr>
              <a:t>бланка регистрации</a:t>
            </a:r>
          </a:p>
          <a:p>
            <a:r>
              <a:rPr lang="ru-RU" dirty="0">
                <a:latin typeface="Century Gothic" pitchFamily="34" charset="0"/>
              </a:rPr>
              <a:t>и бланка ответа №1 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Users\николай\Desktop\ecb6b93ae76011e6813a902b346a7125_de1bf7e7ecf811e680b3902b346a7125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200" y="1673280"/>
            <a:ext cx="977900" cy="10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николай\Desktop\700-nw.jpg"/>
          <p:cNvPicPr/>
          <p:nvPr/>
        </p:nvPicPr>
        <p:blipFill>
          <a:blip r:embed="rId3"/>
          <a:srcRect t="18474" b="14324"/>
          <a:stretch>
            <a:fillRect/>
          </a:stretch>
        </p:blipFill>
        <p:spPr bwMode="auto">
          <a:xfrm rot="7044011">
            <a:off x="7542161" y="2482433"/>
            <a:ext cx="1375268" cy="11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250" y="3981450"/>
            <a:ext cx="6584950" cy="9969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1454150"/>
            <a:ext cx="3238500" cy="23685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9900" y="1435100"/>
            <a:ext cx="2705100" cy="23812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800" y="1530350"/>
            <a:ext cx="290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Делать в полях бланков,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вне полей бланков или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полях, заполненных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типографским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способом, какие-либо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записи и пометки, не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относящиеся к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содержанию полей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бланков. </a:t>
            </a:r>
          </a:p>
          <a:p>
            <a:pPr marL="285741" indent="-285741"/>
            <a:endParaRPr lang="ru-RU" b="1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44700" y="317500"/>
            <a:ext cx="3790950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3" name="Знак запрета 2"/>
          <p:cNvSpPr/>
          <p:nvPr/>
        </p:nvSpPr>
        <p:spPr>
          <a:xfrm>
            <a:off x="2475136" y="451318"/>
            <a:ext cx="490314" cy="463082"/>
          </a:xfrm>
          <a:prstGeom prst="noSmoking">
            <a:avLst/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5114" y="408572"/>
            <a:ext cx="3494586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9950" y="1498024"/>
            <a:ext cx="3575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Использовать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заполнения бланков 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цветные ручки вместо черной; 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карандаш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(даже для черновых записей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бланках);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средства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исправления внесенной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бланки информации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(«корректор», «ластик» и др.).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350" y="4050497"/>
            <a:ext cx="660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lvl="0" indent="-285741"/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 ответов № 1 и № 2, а также на Дополнительном бланке</a:t>
            </a:r>
          </a:p>
          <a:p>
            <a:pPr marL="285741" lvl="0" indent="-285741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ответов № 2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не должно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быть пометок, содержащих информацию</a:t>
            </a:r>
          </a:p>
          <a:p>
            <a:pPr marL="285741" lvl="0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 личности участника ЕГЭ.</a:t>
            </a:r>
          </a:p>
        </p:txBody>
      </p:sp>
      <p:pic>
        <p:nvPicPr>
          <p:cNvPr id="13" name="Рисунок 12" descr="C:\Users\николай\Desktop\27ec02fdbb9de6d3dbb8d214761a7c66.jpg"/>
          <p:cNvPicPr/>
          <p:nvPr/>
        </p:nvPicPr>
        <p:blipFill>
          <a:blip r:embed="rId4"/>
          <a:srcRect t="22150" r="11742" b="27361"/>
          <a:stretch>
            <a:fillRect/>
          </a:stretch>
        </p:blipFill>
        <p:spPr bwMode="auto">
          <a:xfrm>
            <a:off x="7067550" y="3949700"/>
            <a:ext cx="123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нак запрета 13"/>
          <p:cNvSpPr/>
          <p:nvPr/>
        </p:nvSpPr>
        <p:spPr>
          <a:xfrm>
            <a:off x="7004050" y="3784600"/>
            <a:ext cx="1358900" cy="12065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C:\Users\николай\Desktop\54d8c0092b1cd1f47f5d854f187334a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0521" y="279621"/>
            <a:ext cx="1307879" cy="126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нак запрета 15"/>
          <p:cNvSpPr/>
          <p:nvPr/>
        </p:nvSpPr>
        <p:spPr>
          <a:xfrm>
            <a:off x="7213600" y="88900"/>
            <a:ext cx="1828800" cy="16256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7537450" y="2451100"/>
            <a:ext cx="1606550" cy="14224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6464300" y="1473200"/>
            <a:ext cx="1460500" cy="135255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082287" y="1983139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Бланк регистрации</a:t>
            </a:r>
            <a:endParaRPr sz="44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4113600" y="3287855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Инструкция по заполнению бланка регистрации</a:t>
            </a:r>
            <a:endParaRPr sz="1400" b="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5B3FD5-7B41-45B6-982A-4CE616413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92" y="584092"/>
            <a:ext cx="2854969" cy="358597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BAE846-3FCC-4A58-8BF0-AF2F4A9B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6" y="1048445"/>
            <a:ext cx="5927549" cy="1901583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3696105" y="3765010"/>
            <a:ext cx="2769141" cy="817123"/>
          </a:xfrm>
          <a:prstGeom prst="roundRect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2077" y="3067455"/>
            <a:ext cx="2749685" cy="1990928"/>
          </a:xfrm>
          <a:prstGeom prst="roundRect">
            <a:avLst/>
          </a:prstGeom>
          <a:solidFill>
            <a:srgbClr val="FBF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94315" y="233464"/>
            <a:ext cx="2503251" cy="33463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355952" y="2931267"/>
            <a:ext cx="3022789" cy="212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>
              <a:spcBef>
                <a:spcPts val="600"/>
              </a:spcBef>
            </a:pP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Поля: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региона»,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ППЭ»,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«Название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«Дата проведения ЕГЭ»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заполняются автоматически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614" y="0"/>
            <a:ext cx="4425577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Верхняя часть бланка регистрации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3219" y="258188"/>
            <a:ext cx="245380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Заполняется участниками экзамена </a:t>
            </a:r>
          </a:p>
          <a:p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самостоятельно: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образовательной организации»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и буква класса»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аудитории»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региона (если не заполнен автоматизировано)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ППЭ </a:t>
            </a:r>
            <a:r>
              <a:rPr lang="ru-RU" i="1" dirty="0">
                <a:solidFill>
                  <a:schemeClr val="tx1"/>
                </a:solidFill>
                <a:latin typeface="Century Gothic" panose="020B0502020202020204" pitchFamily="34" charset="0"/>
              </a:rPr>
              <a:t>(если не заполнен автоматизировано)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839183" y="732817"/>
            <a:ext cx="2542163" cy="10116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996119" y="693906"/>
            <a:ext cx="3372256" cy="96628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428034" y="732817"/>
            <a:ext cx="966282" cy="914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049294" y="1712068"/>
            <a:ext cx="1089497" cy="26374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174461" y="1744494"/>
            <a:ext cx="703634" cy="21979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811949" y="1699098"/>
            <a:ext cx="771728" cy="31562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02029" y="3830897"/>
            <a:ext cx="2856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для служебного использования («Резерв-1») </a:t>
            </a: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не заполняется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496766" y="2130358"/>
            <a:ext cx="466928" cy="36640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973421" y="2107660"/>
            <a:ext cx="625812" cy="405319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647872" y="2081719"/>
            <a:ext cx="1164077" cy="47989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540213" y="1712068"/>
            <a:ext cx="466928" cy="26374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030494" y="1692612"/>
            <a:ext cx="742544" cy="303315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>
            <a:cxnSpLocks/>
            <a:endCxn id="35" idx="4"/>
          </p:cNvCxnSpPr>
          <p:nvPr/>
        </p:nvCxnSpPr>
        <p:spPr>
          <a:xfrm flipH="1" flipV="1">
            <a:off x="1773677" y="1975816"/>
            <a:ext cx="68094" cy="110461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958502" y="2451370"/>
            <a:ext cx="590145" cy="629056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444885" y="2503251"/>
            <a:ext cx="648511" cy="551234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989634" y="2477311"/>
            <a:ext cx="752272" cy="60960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762655" y="1932562"/>
            <a:ext cx="1277566" cy="1128408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4876801" y="2219777"/>
            <a:ext cx="742544" cy="29644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>
            <a:stCxn id="47" idx="0"/>
          </p:cNvCxnSpPr>
          <p:nvPr/>
        </p:nvCxnSpPr>
        <p:spPr>
          <a:xfrm flipV="1">
            <a:off x="5080676" y="2546350"/>
            <a:ext cx="113624" cy="12186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1487521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часть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309" y="3685217"/>
            <a:ext cx="7540800" cy="1318583"/>
          </a:xfrm>
        </p:spPr>
        <p:txBody>
          <a:bodyPr/>
          <a:lstStyle/>
          <a:p>
            <a:pPr marL="50799" indent="0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Поля средней части бланка регистрации, заполняются участником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самостоятельно, в строгом соответствии с паспортом.</a:t>
            </a:r>
          </a:p>
          <a:p>
            <a:pPr marL="50799" indent="0"/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Все буквы </a:t>
            </a:r>
            <a:r>
              <a:rPr lang="ru-RU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печатные заглавные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(в соответствии с образцом написания символов)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951" y="17216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0393AE-D695-4037-A8CC-F00E42295C57}"/>
              </a:ext>
            </a:extLst>
          </p:cNvPr>
          <p:cNvSpPr txBox="1"/>
          <p:nvPr/>
        </p:nvSpPr>
        <p:spPr>
          <a:xfrm>
            <a:off x="1895022" y="2037624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F90C1F-76C9-4456-92D3-B32C9B669A2F}"/>
              </a:ext>
            </a:extLst>
          </p:cNvPr>
          <p:cNvSpPr txBox="1"/>
          <p:nvPr/>
        </p:nvSpPr>
        <p:spPr>
          <a:xfrm>
            <a:off x="1895022" y="2386205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F4C726-60F7-4EA0-ABBD-FC3294FFDB48}"/>
              </a:ext>
            </a:extLst>
          </p:cNvPr>
          <p:cNvSpPr txBox="1"/>
          <p:nvPr/>
        </p:nvSpPr>
        <p:spPr>
          <a:xfrm>
            <a:off x="1895022" y="2740173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A2E719-3CA5-459F-BC9E-1570BBFA2BD3}"/>
              </a:ext>
            </a:extLst>
          </p:cNvPr>
          <p:cNvSpPr txBox="1"/>
          <p:nvPr/>
        </p:nvSpPr>
        <p:spPr>
          <a:xfrm>
            <a:off x="2750425" y="322506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1   2  3  4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8ED0E8-DF87-494C-BA9B-9ED2DA11243A}"/>
              </a:ext>
            </a:extLst>
          </p:cNvPr>
          <p:cNvSpPr txBox="1"/>
          <p:nvPr/>
        </p:nvSpPr>
        <p:spPr>
          <a:xfrm>
            <a:off x="5762172" y="319958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5   6  7  8  9   0</a:t>
            </a:r>
          </a:p>
        </p:txBody>
      </p:sp>
    </p:spTree>
    <p:extLst>
      <p:ext uri="{BB962C8B-B14F-4D97-AF65-F5344CB8AC3E}">
        <p14:creationId xmlns:p14="http://schemas.microsoft.com/office/powerpoint/2010/main" xmlns="" val="760749266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801" y="17597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B2CADA-9892-4915-8768-B8CA202E6D05}"/>
              </a:ext>
            </a:extLst>
          </p:cNvPr>
          <p:cNvSpPr txBox="1"/>
          <p:nvPr/>
        </p:nvSpPr>
        <p:spPr>
          <a:xfrm>
            <a:off x="6179901" y="3173558"/>
            <a:ext cx="327334" cy="40011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6</a:t>
            </a:r>
            <a:endParaRPr lang="ru-RU" sz="2000" b="1" kern="1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FCF9CB5E-792F-47C7-9149-1B19CBDD3CB1}"/>
              </a:ext>
            </a:extLst>
          </p:cNvPr>
          <p:cNvSpPr/>
          <p:nvPr/>
        </p:nvSpPr>
        <p:spPr>
          <a:xfrm>
            <a:off x="738293" y="3831239"/>
            <a:ext cx="7599015" cy="1155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Способы исправления ошибок при заполнении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6692" y="4240847"/>
            <a:ext cx="7683709" cy="919481"/>
          </a:xfrm>
        </p:spPr>
        <p:txBody>
          <a:bodyPr/>
          <a:lstStyle/>
          <a:p>
            <a:pPr marL="50798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Зачеркивание ранее написанных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и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свободных клеточек справа новыми символами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(цифрами, буквами)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720850" y="2063750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239395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2755900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78000" y="2889250"/>
            <a:ext cx="1688168" cy="7839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8550" y="2762250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  Е  Т  Р  О  В И  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810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8   5  2  0</a:t>
            </a:r>
          </a:p>
        </p:txBody>
      </p:sp>
      <p:cxnSp>
        <p:nvCxnSpPr>
          <p:cNvPr id="19" name="Прямая соединительная линия 18"/>
          <p:cNvCxnSpPr>
            <a:stCxn id="17" idx="1"/>
            <a:endCxn id="17" idx="3"/>
          </p:cNvCxnSpPr>
          <p:nvPr/>
        </p:nvCxnSpPr>
        <p:spPr>
          <a:xfrm>
            <a:off x="2578100" y="3379689"/>
            <a:ext cx="930063" cy="0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395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4  6   5  0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8000" y="321945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9   5  8  1  2   6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E45B6E0-72E3-4841-AAB9-2FA58E44E3C1}"/>
              </a:ext>
            </a:extLst>
          </p:cNvPr>
          <p:cNvSpPr txBox="1"/>
          <p:nvPr/>
        </p:nvSpPr>
        <p:spPr>
          <a:xfrm>
            <a:off x="844486" y="3829420"/>
            <a:ext cx="7608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новых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</a:t>
            </a:r>
            <a:r>
              <a:rPr lang="ru-RU" sz="1600" b="1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жирным шрифтом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 ранее написанных символов (цифр, букв);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4A597C-8573-488B-951E-DB28F46EFF56}"/>
              </a:ext>
            </a:extLst>
          </p:cNvPr>
          <p:cNvSpPr txBox="1"/>
          <p:nvPr/>
        </p:nvSpPr>
        <p:spPr>
          <a:xfrm>
            <a:off x="5783608" y="319260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Black" pitchFamily="34" charset="0"/>
              </a:rPr>
              <a:t>7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DB9F807-C6B9-4191-82DD-2206844D536E}"/>
              </a:ext>
            </a:extLst>
          </p:cNvPr>
          <p:cNvSpPr/>
          <p:nvPr/>
        </p:nvSpPr>
        <p:spPr>
          <a:xfrm>
            <a:off x="5821708" y="3179908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71DA88C1-6142-498A-A645-87D39149058B}"/>
              </a:ext>
            </a:extLst>
          </p:cNvPr>
          <p:cNvSpPr/>
          <p:nvPr/>
        </p:nvSpPr>
        <p:spPr>
          <a:xfrm>
            <a:off x="6222153" y="3189221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F5F81F9C-CC24-47E4-8B86-E2CFB2DA56F2}"/>
              </a:ext>
            </a:extLst>
          </p:cNvPr>
          <p:cNvSpPr/>
          <p:nvPr/>
        </p:nvSpPr>
        <p:spPr>
          <a:xfrm>
            <a:off x="1532709" y="2716358"/>
            <a:ext cx="4288999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1ED74102-0979-4A2A-AFE1-634B5DFF34E8}"/>
              </a:ext>
            </a:extLst>
          </p:cNvPr>
          <p:cNvSpPr/>
          <p:nvPr/>
        </p:nvSpPr>
        <p:spPr>
          <a:xfrm>
            <a:off x="2429691" y="3181549"/>
            <a:ext cx="2412275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arwick template">
  <a:themeElements>
    <a:clrScheme name="Другая 76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69C090"/>
      </a:hlink>
      <a:folHlink>
        <a:srgbClr val="9BD5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878</Words>
  <Application>Microsoft Office PowerPoint</Application>
  <PresentationFormat>Экран (16:9)</PresentationFormat>
  <Paragraphs>181</Paragraphs>
  <Slides>26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Garamond</vt:lpstr>
      <vt:lpstr>Roboto Slab</vt:lpstr>
      <vt:lpstr>Times New Roman</vt:lpstr>
      <vt:lpstr>Century Gothic</vt:lpstr>
      <vt:lpstr>Nixie One</vt:lpstr>
      <vt:lpstr>Courier New</vt:lpstr>
      <vt:lpstr>Arial Black</vt:lpstr>
      <vt:lpstr>Warwick template</vt:lpstr>
      <vt:lpstr>ПРАВИЛА ЗАПОЛНЕНИЯ БЛАНКОВ  ЕГЭ-2024</vt:lpstr>
      <vt:lpstr>Слайд 2</vt:lpstr>
      <vt:lpstr>Слайд 3</vt:lpstr>
      <vt:lpstr>Слайд 4</vt:lpstr>
      <vt:lpstr>Слайд 5</vt:lpstr>
      <vt:lpstr>Бланк регистрации</vt:lpstr>
      <vt:lpstr>Слайд 7</vt:lpstr>
      <vt:lpstr>Средняя часть бланка регистрации</vt:lpstr>
      <vt:lpstr>Способы исправления ошибок при заполнении Бланка регистрации</vt:lpstr>
      <vt:lpstr>Слайд 10</vt:lpstr>
      <vt:lpstr>Слайд 11</vt:lpstr>
      <vt:lpstr>Слайд 12</vt:lpstr>
      <vt:lpstr>Слайд 13</vt:lpstr>
      <vt:lpstr>Бланк ответов №1</vt:lpstr>
      <vt:lpstr>Слайд 15</vt:lpstr>
      <vt:lpstr>Слайд 16</vt:lpstr>
      <vt:lpstr>Слайд 17</vt:lpstr>
      <vt:lpstr>Бланк ответов №2</vt:lpstr>
      <vt:lpstr>Слайд 19</vt:lpstr>
      <vt:lpstr>Слайд 20</vt:lpstr>
      <vt:lpstr>Слайд 21</vt:lpstr>
      <vt:lpstr>Дополнительный бланк ответов №2</vt:lpstr>
      <vt:lpstr>Слайд 23</vt:lpstr>
      <vt:lpstr>Слайд 24</vt:lpstr>
      <vt:lpstr>Бланк регистрации КЕГЭ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Булгун Яндонова</dc:creator>
  <cp:lastModifiedBy>николай</cp:lastModifiedBy>
  <cp:revision>204</cp:revision>
  <cp:lastPrinted>2024-02-27T11:01:26Z</cp:lastPrinted>
  <dcterms:modified xsi:type="dcterms:W3CDTF">2024-03-05T19:27:59Z</dcterms:modified>
</cp:coreProperties>
</file>