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6" r:id="rId2"/>
    <p:sldId id="267" r:id="rId3"/>
    <p:sldId id="269" r:id="rId4"/>
    <p:sldId id="268" r:id="rId5"/>
    <p:sldId id="261" r:id="rId6"/>
    <p:sldId id="262" r:id="rId7"/>
    <p:sldId id="270" r:id="rId8"/>
    <p:sldId id="271" r:id="rId9"/>
    <p:sldId id="272" r:id="rId10"/>
    <p:sldId id="274" r:id="rId11"/>
    <p:sldId id="263" r:id="rId12"/>
    <p:sldId id="265" r:id="rId13"/>
    <p:sldId id="273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24" autoAdjust="0"/>
  </p:normalViewPr>
  <p:slideViewPr>
    <p:cSldViewPr>
      <p:cViewPr varScale="1">
        <p:scale>
          <a:sx n="115" d="100"/>
          <a:sy n="115" d="100"/>
        </p:scale>
        <p:origin x="150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56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1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79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2941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756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224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379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3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7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09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15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54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4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9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23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96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044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jp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1" y="908720"/>
            <a:ext cx="9010669" cy="51820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30" y="1229805"/>
            <a:ext cx="3359187" cy="34994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54" y="1628800"/>
            <a:ext cx="31431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ПРАВИЛА ЗАПОЛНЕНИЯ БЛАНКОВ </a:t>
            </a:r>
            <a:b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ОГЭ-2024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871206"/>
            <a:ext cx="4080594" cy="57714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04" y="188640"/>
            <a:ext cx="6990776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9696" y="208305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</a:rPr>
              <a:t>Б</a:t>
            </a:r>
            <a:r>
              <a:rPr lang="ru-RU" spc="-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ланк</a:t>
            </a:r>
            <a:r>
              <a:rPr lang="ru-RU" spc="-1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</a:rPr>
              <a:t>ответов</a:t>
            </a:r>
            <a:r>
              <a:rPr lang="ru-RU" spc="1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</a:rPr>
              <a:t>№</a:t>
            </a:r>
            <a:r>
              <a:rPr lang="ru-RU" spc="-2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7741" y="1556792"/>
            <a:ext cx="468052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</a:t>
            </a:r>
            <a:endParaRPr lang="ru-RU" sz="34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8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0" y="508940"/>
            <a:ext cx="3748119" cy="5301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4023640"/>
            <a:ext cx="50405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окончании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экзамена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в</a:t>
            </a:r>
            <a:r>
              <a:rPr lang="ru-RU" sz="1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аудитории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эксперты </a:t>
            </a:r>
            <a:r>
              <a:rPr lang="ru-RU" sz="14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должны</a:t>
            </a:r>
            <a:r>
              <a:rPr lang="ru-RU" sz="1400" spc="57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 </a:t>
            </a:r>
            <a:r>
              <a:rPr lang="ru-RU" sz="1400" b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заполнить</a:t>
            </a:r>
            <a:r>
              <a:rPr lang="ru-RU" sz="1400" b="1" spc="58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соответствующие</a:t>
            </a:r>
            <a:r>
              <a:rPr lang="ru-RU" sz="1400" spc="59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6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поля </a:t>
            </a:r>
            <a:r>
              <a:rPr lang="ru-RU" sz="14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бланке</a:t>
            </a:r>
            <a:r>
              <a:rPr lang="ru-RU" sz="1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ответов</a:t>
            </a:r>
            <a:r>
              <a:rPr lang="ru-RU" sz="1400" spc="2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№</a:t>
            </a:r>
            <a:r>
              <a:rPr lang="ru-RU" sz="1400" spc="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1.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lang="ru-RU" sz="1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Если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участник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приступал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к</a:t>
            </a:r>
            <a:r>
              <a:rPr lang="ru-RU" sz="1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выполнению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лабораторной работы, эксперт выставляет баллы </a:t>
            </a:r>
            <a:r>
              <a:rPr lang="ru-RU" sz="1400" spc="-39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</a:t>
            </a:r>
            <a:r>
              <a:rPr lang="ru-RU" sz="1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выполнение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лабораторной</a:t>
            </a:r>
            <a:r>
              <a:rPr lang="ru-RU" sz="1400" spc="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работы.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    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случае,</a:t>
            </a:r>
            <a:r>
              <a:rPr lang="ru-RU" sz="1400" spc="59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6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если     участник     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не</a:t>
            </a:r>
            <a:r>
              <a:rPr lang="ru-RU" sz="1400" spc="39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 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приступал </a:t>
            </a:r>
            <a:r>
              <a:rPr lang="ru-RU" sz="1400" spc="-39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к</a:t>
            </a:r>
            <a:r>
              <a:rPr lang="ru-RU" sz="1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выполнению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лабораторной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работы,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в</a:t>
            </a:r>
            <a:r>
              <a:rPr lang="ru-RU" sz="1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полях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критериев</a:t>
            </a:r>
            <a:r>
              <a:rPr lang="ru-RU" sz="1400" spc="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должен</a:t>
            </a:r>
            <a:r>
              <a:rPr lang="ru-RU" sz="1400" b="1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быть</a:t>
            </a:r>
            <a:r>
              <a:rPr lang="ru-RU" sz="1400" b="1" spc="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вписан</a:t>
            </a:r>
            <a:r>
              <a:rPr lang="ru-RU" sz="1400" b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символ</a:t>
            </a:r>
            <a:r>
              <a:rPr lang="ru-RU" sz="1400" b="1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«Х».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Проставленные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баллы/метки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эксперт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заверяет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подписью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z="1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специально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отведенном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для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этого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поле.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Подпись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должна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располагаться</a:t>
            </a:r>
            <a:r>
              <a:rPr lang="ru-RU" sz="1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строго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внутри</a:t>
            </a:r>
            <a:r>
              <a:rPr lang="ru-RU" sz="1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отведенного</a:t>
            </a:r>
            <a:r>
              <a:rPr lang="ru-RU" sz="1400" spc="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для</a:t>
            </a:r>
            <a:r>
              <a:rPr lang="ru-RU" sz="1400" spc="-3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неё</a:t>
            </a:r>
            <a:r>
              <a:rPr lang="ru-RU" sz="1400" spc="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поля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.</a:t>
            </a:r>
            <a:endParaRPr lang="ru-RU" sz="1400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entury Gothic" panose="020B0502020202020204" pitchFamily="34" charset="0"/>
              </a:rPr>
              <a:t>Химия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5" t="63650" r="3538" b="18500"/>
          <a:stretch/>
        </p:blipFill>
        <p:spPr>
          <a:xfrm>
            <a:off x="4788024" y="2295448"/>
            <a:ext cx="2702418" cy="17281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95736" y="3861048"/>
            <a:ext cx="1638974" cy="10081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3834710" y="2996952"/>
            <a:ext cx="881306" cy="792088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84168" y="45675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entury Gothic" panose="020B0502020202020204" pitchFamily="34" charset="0"/>
              </a:rPr>
              <a:t>Физика</a:t>
            </a:r>
            <a:endParaRPr lang="ru-RU" sz="2800" b="1" dirty="0"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2133"/>
            <a:ext cx="4392488" cy="6208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7704" y="241484"/>
            <a:ext cx="5164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Контактная информация</a:t>
            </a:r>
            <a:endParaRPr lang="ru-RU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764704"/>
            <a:ext cx="3225064" cy="18167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276872"/>
            <a:ext cx="5188146" cy="32616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29" y="2740245"/>
            <a:ext cx="211568" cy="1988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507" y="3296769"/>
            <a:ext cx="329213" cy="1767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329" y="3703191"/>
            <a:ext cx="280440" cy="2560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567" y="4451287"/>
            <a:ext cx="396274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753" y="857250"/>
            <a:ext cx="4902074" cy="8422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79" y="973792"/>
            <a:ext cx="1815242" cy="10242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2894866"/>
            <a:ext cx="7416824" cy="1686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3694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«ИНСТРУКЦИЯ ПО </a:t>
            </a:r>
            <a:r>
              <a:rPr lang="ru-RU" sz="2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ЗАПОЛНЕНИЮ  </a:t>
            </a:r>
            <a:endParaRPr lang="ru-RU" sz="2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33694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ФОРМ ОТЧЕТНОСТИ </a:t>
            </a:r>
            <a:r>
              <a:rPr lang="ru-RU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ППЭ </a:t>
            </a:r>
            <a:endParaRPr lang="ru-RU" sz="28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defTabSz="33694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ГИА-9 2024»</a:t>
            </a:r>
            <a:endParaRPr lang="ru-RU" sz="28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009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6285620" cy="5127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9709" y="0"/>
            <a:ext cx="2827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ППЭ 05-02</a:t>
            </a:r>
          </a:p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Протокол проведения ГИА-9 в аудитории</a:t>
            </a:r>
          </a:p>
        </p:txBody>
      </p:sp>
      <p:sp>
        <p:nvSpPr>
          <p:cNvPr id="6" name="Левая фигурная скобка 5"/>
          <p:cNvSpPr/>
          <p:nvPr/>
        </p:nvSpPr>
        <p:spPr>
          <a:xfrm rot="5400000">
            <a:off x="3446587" y="2250865"/>
            <a:ext cx="432199" cy="660797"/>
          </a:xfrm>
          <a:prstGeom prst="leftBrace">
            <a:avLst/>
          </a:prstGeom>
          <a:noFill/>
          <a:ln w="5715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993086" y="4093203"/>
            <a:ext cx="862811" cy="475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7128" y="1998356"/>
            <a:ext cx="291117" cy="366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950" y="4458651"/>
            <a:ext cx="296787" cy="3680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624975" y="5023765"/>
            <a:ext cx="2526707" cy="15258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4" name="TextBox 13"/>
          <p:cNvSpPr txBox="1"/>
          <p:nvPr/>
        </p:nvSpPr>
        <p:spPr>
          <a:xfrm>
            <a:off x="6811690" y="4965725"/>
            <a:ext cx="2257425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поле «Количество ЭМ, полученных от участника экзамена» проставляется количество: бланк регистрации, БО №1, БО №2 лист 1, БО №2 лист 2, ДБО №2, КИМ, листы бумаги для черновиков.</a:t>
            </a:r>
          </a:p>
          <a:p>
            <a:endParaRPr lang="ru-RU" sz="1350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446" y="1952305"/>
            <a:ext cx="288061" cy="3703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0597" y="5023765"/>
            <a:ext cx="297206" cy="365792"/>
          </a:xfrm>
          <a:prstGeom prst="rect">
            <a:avLst/>
          </a:prstGeom>
        </p:spPr>
      </p:pic>
      <p:sp>
        <p:nvSpPr>
          <p:cNvPr id="18" name="Двойные круглые скобки 17"/>
          <p:cNvSpPr/>
          <p:nvPr/>
        </p:nvSpPr>
        <p:spPr>
          <a:xfrm>
            <a:off x="507207" y="4516280"/>
            <a:ext cx="3207544" cy="34289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796" y="3965185"/>
            <a:ext cx="2898346" cy="1214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962" y="4093203"/>
            <a:ext cx="1590061" cy="5932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56661" y="2276872"/>
            <a:ext cx="2644400" cy="22918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70461" y="2299935"/>
            <a:ext cx="26306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 поле «Отметка о </a:t>
            </a:r>
            <a:r>
              <a:rPr lang="ru-RU" sz="11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явке,удалении</a:t>
            </a:r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и т.п</a:t>
            </a:r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.» проставляется </a:t>
            </a:r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</a:t>
            </a:r>
            <a:r>
              <a:rPr lang="en-US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</a:t>
            </a:r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 </a:t>
            </a:r>
            <a:endParaRPr lang="ru-RU" sz="11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 </a:t>
            </a:r>
            <a:r>
              <a:rPr lang="ru-RU" sz="11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категориям участников: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Явился в аудиторию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удален с экзамена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Не закончил экзамен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Ошибка в документе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Подал апелляцию о нарушении порядка проведения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Замена ИК</a:t>
            </a:r>
          </a:p>
          <a:p>
            <a:pPr marL="342900" indent="-342900">
              <a:buAutoNum type="arabicPeriod"/>
            </a:pP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33" r="68444" b="8003"/>
          <a:stretch/>
        </p:blipFill>
        <p:spPr>
          <a:xfrm>
            <a:off x="600076" y="1725273"/>
            <a:ext cx="4221956" cy="40536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80729" y="3451530"/>
            <a:ext cx="2090372" cy="455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latin typeface="Century Gothic" panose="020B0502020202020204" pitchFamily="34" charset="0"/>
              </a:rPr>
              <a:t>Обязательно ставить «Х»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57675" y="3679031"/>
            <a:ext cx="1928813" cy="0"/>
          </a:xfrm>
          <a:prstGeom prst="line">
            <a:avLst/>
          </a:prstGeom>
          <a:ln w="38100">
            <a:solidFill>
              <a:srgbClr val="FF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822032" y="188640"/>
            <a:ext cx="33192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07</a:t>
            </a:r>
          </a:p>
          <a:p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Список работников ППЭ и общественных наблюдателей</a:t>
            </a:r>
          </a:p>
        </p:txBody>
      </p:sp>
    </p:spTree>
    <p:extLst>
      <p:ext uri="{BB962C8B-B14F-4D97-AF65-F5344CB8AC3E}">
        <p14:creationId xmlns:p14="http://schemas.microsoft.com/office/powerpoint/2010/main" val="257424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387353" y="2477620"/>
            <a:ext cx="2406604" cy="401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Важно знать «</a:t>
            </a:r>
            <a:r>
              <a:rPr lang="en-US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Z</a:t>
            </a:r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» не ставить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3950494"/>
            <a:ext cx="2372565" cy="402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 к заполнению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4649757" cy="520065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>
            <a:endCxn id="7" idx="1"/>
          </p:cNvCxnSpPr>
          <p:nvPr/>
        </p:nvCxnSpPr>
        <p:spPr>
          <a:xfrm flipV="1">
            <a:off x="3471863" y="2678275"/>
            <a:ext cx="2915490" cy="875741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авая фигурная скобка 14"/>
          <p:cNvSpPr/>
          <p:nvPr/>
        </p:nvSpPr>
        <p:spPr>
          <a:xfrm>
            <a:off x="3200400" y="1643063"/>
            <a:ext cx="178594" cy="3821906"/>
          </a:xfrm>
          <a:prstGeom prst="rightBrace">
            <a:avLst/>
          </a:prstGeom>
          <a:ln w="2857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TextBox 17"/>
          <p:cNvSpPr txBox="1"/>
          <p:nvPr/>
        </p:nvSpPr>
        <p:spPr>
          <a:xfrm>
            <a:off x="5724128" y="43946"/>
            <a:ext cx="2073399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12-03</a:t>
            </a:r>
          </a:p>
          <a:p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Ведомость использования дополнительных бланков ответов №2</a:t>
            </a:r>
          </a:p>
          <a:p>
            <a:endParaRPr lang="ru-RU" sz="135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00363" y="5514976"/>
            <a:ext cx="421481" cy="278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13" name="Прямая соединительная линия 12"/>
          <p:cNvCxnSpPr>
            <a:endCxn id="11" idx="1"/>
          </p:cNvCxnSpPr>
          <p:nvPr/>
        </p:nvCxnSpPr>
        <p:spPr>
          <a:xfrm flipV="1">
            <a:off x="3314701" y="4151990"/>
            <a:ext cx="2986088" cy="1513004"/>
          </a:xfrm>
          <a:prstGeom prst="line">
            <a:avLst/>
          </a:prstGeom>
          <a:ln w="28575">
            <a:solidFill>
              <a:srgbClr val="FF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8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01212" y="3073493"/>
            <a:ext cx="2467341" cy="448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Важно знать «</a:t>
            </a:r>
            <a:r>
              <a: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Z</a:t>
            </a:r>
            <a:r>
              <a:rPr lang="ru-RU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» не ставить</a:t>
            </a:r>
          </a:p>
        </p:txBody>
      </p:sp>
      <p:cxnSp>
        <p:nvCxnSpPr>
          <p:cNvPr id="9" name="Прямая соединительная линия 8"/>
          <p:cNvCxnSpPr>
            <a:stCxn id="6" idx="1"/>
          </p:cNvCxnSpPr>
          <p:nvPr/>
        </p:nvCxnSpPr>
        <p:spPr>
          <a:xfrm flipH="1">
            <a:off x="3886200" y="3297681"/>
            <a:ext cx="1415012" cy="31307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301212" y="4990861"/>
            <a:ext cx="2467341" cy="419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 к заполнению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3612193" cy="5143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04022" y="116632"/>
            <a:ext cx="1964531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12-04 МАШ</a:t>
            </a:r>
          </a:p>
          <a:p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Ведомость учета времени отсутствия участников экзамена в аудитории</a:t>
            </a:r>
          </a:p>
          <a:p>
            <a:endParaRPr lang="ru-RU" sz="1350" dirty="0"/>
          </a:p>
          <a:p>
            <a:endParaRPr lang="ru-RU" sz="135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3612193" y="5200651"/>
            <a:ext cx="1537871" cy="14288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156" y="1793081"/>
            <a:ext cx="20118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78" b="38928"/>
          <a:stretch/>
        </p:blipFill>
        <p:spPr>
          <a:xfrm>
            <a:off x="0" y="857250"/>
            <a:ext cx="3724641" cy="37246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78" b="34110"/>
          <a:stretch/>
        </p:blipFill>
        <p:spPr>
          <a:xfrm>
            <a:off x="3786188" y="2091009"/>
            <a:ext cx="3724641" cy="3909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80155" y="260648"/>
            <a:ext cx="21931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13-01</a:t>
            </a:r>
          </a:p>
          <a:p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Протокол проведения ГИА-9 в ППЭ</a:t>
            </a:r>
          </a:p>
        </p:txBody>
      </p:sp>
    </p:spTree>
    <p:extLst>
      <p:ext uri="{BB962C8B-B14F-4D97-AF65-F5344CB8AC3E}">
        <p14:creationId xmlns:p14="http://schemas.microsoft.com/office/powerpoint/2010/main" val="11309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5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0" y="749963"/>
            <a:ext cx="3421520" cy="48392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749963"/>
            <a:ext cx="3474812" cy="49146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674" y="167644"/>
            <a:ext cx="3594502" cy="4053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60261" y="20365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Бланки ОГЭ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38" y="1772816"/>
            <a:ext cx="354447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54" b="43590"/>
          <a:stretch/>
        </p:blipFill>
        <p:spPr>
          <a:xfrm>
            <a:off x="1" y="857250"/>
            <a:ext cx="5993606" cy="3916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09" b="81352"/>
          <a:stretch/>
        </p:blipFill>
        <p:spPr>
          <a:xfrm>
            <a:off x="1" y="4786686"/>
            <a:ext cx="5993606" cy="12140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28364" y="4773592"/>
            <a:ext cx="1694717" cy="369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 к заполнению</a:t>
            </a:r>
          </a:p>
        </p:txBody>
      </p:sp>
      <p:cxnSp>
        <p:nvCxnSpPr>
          <p:cNvPr id="7" name="Прямая соединительная линия 6"/>
          <p:cNvCxnSpPr>
            <a:endCxn id="5" idx="1"/>
          </p:cNvCxnSpPr>
          <p:nvPr/>
        </p:nvCxnSpPr>
        <p:spPr>
          <a:xfrm>
            <a:off x="4457700" y="4686300"/>
            <a:ext cx="2670664" cy="271931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976696" y="2765787"/>
            <a:ext cx="1846385" cy="382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 к заполнению</a:t>
            </a:r>
          </a:p>
        </p:txBody>
      </p:sp>
      <p:cxnSp>
        <p:nvCxnSpPr>
          <p:cNvPr id="13" name="Прямая соединительная линия 12"/>
          <p:cNvCxnSpPr>
            <a:endCxn id="11" idx="1"/>
          </p:cNvCxnSpPr>
          <p:nvPr/>
        </p:nvCxnSpPr>
        <p:spPr>
          <a:xfrm>
            <a:off x="5400675" y="2007394"/>
            <a:ext cx="1576022" cy="949626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108730" y="116632"/>
            <a:ext cx="1735931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13-02 МАШ</a:t>
            </a:r>
          </a:p>
          <a:p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Сводная ведомость учета участников и использования ЭМ</a:t>
            </a:r>
          </a:p>
        </p:txBody>
      </p:sp>
    </p:spTree>
    <p:extLst>
      <p:ext uri="{BB962C8B-B14F-4D97-AF65-F5344CB8AC3E}">
        <p14:creationId xmlns:p14="http://schemas.microsoft.com/office/powerpoint/2010/main" val="34511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196" b="37684"/>
          <a:stretch/>
        </p:blipFill>
        <p:spPr>
          <a:xfrm>
            <a:off x="1" y="857250"/>
            <a:ext cx="3740639" cy="3826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70" b="56332"/>
          <a:stretch/>
        </p:blipFill>
        <p:spPr>
          <a:xfrm>
            <a:off x="3740640" y="2914651"/>
            <a:ext cx="3699364" cy="3086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6136" y="188640"/>
            <a:ext cx="207883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14-01</a:t>
            </a:r>
          </a:p>
          <a:p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Акт приёма-передачи ЭМ в ППЭ</a:t>
            </a: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27912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4" r="52732" b="34110"/>
          <a:stretch/>
        </p:blipFill>
        <p:spPr>
          <a:xfrm>
            <a:off x="1" y="800100"/>
            <a:ext cx="5093357" cy="45505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205721" y="3777945"/>
            <a:ext cx="2004646" cy="40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 к заполнению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50594" y="3979069"/>
            <a:ext cx="1364456" cy="0"/>
          </a:xfrm>
          <a:prstGeom prst="line">
            <a:avLst/>
          </a:prstGeom>
          <a:ln w="38100">
            <a:solidFill>
              <a:srgbClr val="C0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08525" y="3955705"/>
            <a:ext cx="429161" cy="736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0152" y="84519"/>
            <a:ext cx="20988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14-02</a:t>
            </a:r>
          </a:p>
          <a:p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Ведомость учета ЭМ</a:t>
            </a: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9772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47553" b="39859"/>
          <a:stretch/>
        </p:blipFill>
        <p:spPr>
          <a:xfrm>
            <a:off x="6594" y="857250"/>
            <a:ext cx="3956539" cy="3785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169" b="27895"/>
          <a:stretch/>
        </p:blipFill>
        <p:spPr>
          <a:xfrm>
            <a:off x="3963133" y="2162908"/>
            <a:ext cx="4246686" cy="38378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39441" y="2565705"/>
            <a:ext cx="1304559" cy="670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chemeClr val="tx1"/>
                </a:solidFill>
                <a:latin typeface="Century Gothic" panose="020B0502020202020204" pitchFamily="34" charset="0"/>
              </a:rPr>
              <a:t>Обязательно к заполнению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787786" y="22222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293769" y="2749794"/>
            <a:ext cx="464344" cy="0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293769" y="2993231"/>
            <a:ext cx="463862" cy="2"/>
          </a:xfrm>
          <a:prstGeom prst="line">
            <a:avLst/>
          </a:prstGeom>
          <a:ln w="28575">
            <a:solidFill>
              <a:srgbClr val="C00000">
                <a:alpha val="60000"/>
              </a:srgb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39141" y="161016"/>
            <a:ext cx="2400300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ППЭ 18 МАШ</a:t>
            </a:r>
          </a:p>
          <a:p>
            <a:r>
              <a:rPr lang="ru-RU" sz="1350" dirty="0">
                <a:solidFill>
                  <a:schemeClr val="bg1"/>
                </a:solidFill>
                <a:latin typeface="Century Gothic" panose="020B0502020202020204" pitchFamily="34" charset="0"/>
              </a:rPr>
              <a:t>Акт общественного наблюдения за проведением ГИА-9 в ППЭ</a:t>
            </a: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83943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642" y="857251"/>
            <a:ext cx="4384928" cy="754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67" y="907547"/>
            <a:ext cx="1243692" cy="704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6642" y="2559429"/>
            <a:ext cx="4618121" cy="7818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642" y="3552376"/>
            <a:ext cx="4650127" cy="15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14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5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673" y="167644"/>
            <a:ext cx="4261473" cy="438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27784" y="202683"/>
            <a:ext cx="4452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Правила заполнения бланков ОГЭ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121" y="764704"/>
            <a:ext cx="8736575" cy="582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 algn="just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БЛАНКИ</a:t>
            </a:r>
            <a:r>
              <a:rPr lang="ru-RU" sz="1400" spc="3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ЗАПОЛНЯЮТСЯ</a:t>
            </a:r>
            <a:r>
              <a:rPr lang="ru-RU" sz="1400" b="1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ТОЛЬКО</a:t>
            </a:r>
            <a:r>
              <a:rPr lang="ru-RU" sz="1400" spc="3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ЧЁРНОЙ</a:t>
            </a:r>
            <a:r>
              <a:rPr lang="ru-RU" sz="1400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ГЕЛЕВОЙ РУЧКОЙ ЧЕРНОГО ЦВЕТА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!</a:t>
            </a:r>
          </a:p>
          <a:p>
            <a:pPr marL="298450" indent="-285750" algn="just">
              <a:lnSpc>
                <a:spcPct val="100000"/>
              </a:lnSpc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УЧАСТНИК </a:t>
            </a:r>
            <a:r>
              <a:rPr lang="ru-RU" sz="1400" spc="-2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ДОЛЖЕН 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ИЗОБРАЖАТЬ </a:t>
            </a:r>
            <a:r>
              <a:rPr lang="ru-RU" sz="1400" spc="-1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КАЖДУЮ 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ЦИФРУ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И БУКВУ ВО ВСЕХ 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ЗАПОЛНЯЕМЫХ </a:t>
            </a:r>
            <a:r>
              <a:rPr lang="ru-RU" sz="1400" spc="-1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ПОЛЯХ 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БЛАНКОВ</a:t>
            </a:r>
            <a:r>
              <a:rPr lang="ru-RU" sz="1400" spc="-1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ОТВЕТОВ,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ТЩАТЕЛЬНО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КОПИРУЯ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ОБРАЗЕЦ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ЕЕ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НАПИСАНИЯ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ИЗ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СТРОКИ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ОБРАЗЦАМИ 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НАПИСАНИЯ</a:t>
            </a: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СИМВОЛОВ</a:t>
            </a:r>
          </a:p>
          <a:p>
            <a:pPr marL="298450" indent="-285750" algn="just">
              <a:spcBef>
                <a:spcPts val="850"/>
              </a:spcBef>
              <a:buFont typeface="Arial" panose="020B0604020202020204" pitchFamily="34" charset="0"/>
              <a:buChar char="•"/>
            </a:pP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КАЖДОЕ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ПОЛЕ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В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БЛАНКАХ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ЗАПОЛНЯЕТСЯ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С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ПЕРВОЙ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КЛЕТКИ!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КАЖДЫЙ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СИМВОЛ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ЗАПИСЫВАЕТСЯ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 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ОТДЕЛЬНУЮ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ЯЧЕЙКУ.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ЕСЛИ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УЧАСТНИК ЭКЗАМЕНА НЕ ИМЕЕТ ИНФОРМАЦИИ ДЛЯ 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ЗАПОЛНЕНИЯ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КАКОГО-ТО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КОНКРЕТНОГО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ПОЛЯ, 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ОН 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ДОЛЖЕН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ОСТАВИТЬ 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ЭТО</a:t>
            </a:r>
            <a:r>
              <a:rPr lang="ru-RU" sz="1400" spc="45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ПОЛЕ</a:t>
            </a:r>
            <a:r>
              <a:rPr lang="ru-RU" sz="1400" spc="46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ПУСТЫМ, НЕ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ДЕЛАТЬ </a:t>
            </a:r>
            <a:r>
              <a:rPr lang="ru-RU" sz="1400" spc="-484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НЕМ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ПРОЧЕРКОВ.</a:t>
            </a:r>
            <a:endParaRPr lang="ru-RU" sz="1400" dirty="0" smtClean="0">
              <a:latin typeface="Century Gothic" panose="020B0502020202020204" pitchFamily="34" charset="0"/>
              <a:cs typeface="Calibri"/>
            </a:endParaRPr>
          </a:p>
          <a:p>
            <a:pPr marL="298450" indent="-285750" algn="just">
              <a:lnSpc>
                <a:spcPts val="242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lang="ru-RU" sz="1400" b="1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НЕЛЬЗЯ</a:t>
            </a:r>
            <a:r>
              <a:rPr lang="ru-RU" sz="1400" b="1" spc="87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ПОЛЬЗОВАТЬСЯ</a:t>
            </a:r>
            <a:r>
              <a:rPr lang="ru-RU" sz="1400" b="1" spc="86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ЗАМАЗКОЙ</a:t>
            </a:r>
            <a:r>
              <a:rPr lang="ru-RU" sz="1400" b="1" spc="87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</a:t>
            </a:r>
            <a:r>
              <a:rPr lang="ru-RU" sz="1400" spc="86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ЛАСТИКАМИ</a:t>
            </a:r>
            <a:r>
              <a:rPr lang="ru-RU" sz="1400" spc="86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ДЛЯ</a:t>
            </a:r>
            <a:r>
              <a:rPr lang="ru-RU" sz="1400" spc="85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ИСПРАВЛЕНИЯ</a:t>
            </a:r>
            <a:r>
              <a:rPr lang="ru-RU" sz="1400" spc="85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ВНЕСЕННОЙ В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БЛАНКИ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ИНФОРМАЦИИ.</a:t>
            </a:r>
          </a:p>
          <a:p>
            <a:pPr marL="12700" algn="just">
              <a:lnSpc>
                <a:spcPts val="2420"/>
              </a:lnSpc>
              <a:spcBef>
                <a:spcPts val="770"/>
              </a:spcBef>
            </a:pP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   ИСПРАВИТЬ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НЕВЕРНЫЙ</a:t>
            </a:r>
            <a:r>
              <a:rPr lang="ru-RU" sz="1400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ОТВЕТ</a:t>
            </a:r>
            <a:r>
              <a:rPr lang="ru-RU" sz="1400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МОЖНО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b="1" spc="-3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ТОЛЬКО</a:t>
            </a:r>
            <a:r>
              <a:rPr lang="ru-RU" sz="1400" b="1" spc="2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ПОЛЯХ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ДЛЯ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ЗАМЕНЫ</a:t>
            </a:r>
            <a:r>
              <a:rPr lang="ru-RU" sz="1400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ОШИБОЧНЫХ</a:t>
            </a:r>
            <a:r>
              <a:rPr lang="ru-RU" sz="1400" spc="3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ОТВЕТОВ.</a:t>
            </a:r>
          </a:p>
          <a:p>
            <a:pPr marL="298450" indent="-285750" algn="just">
              <a:lnSpc>
                <a:spcPts val="242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ПРИ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ЗАПИСИ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ОТВЕТОВ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НЕОБХОДИМО</a:t>
            </a:r>
            <a:r>
              <a:rPr lang="ru-RU" sz="1400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СТРОГО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СЛЕДОВАТЬ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ИНСТРУКЦИЯМ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ВЫПОЛНЕНИЮ</a:t>
            </a:r>
            <a:r>
              <a:rPr lang="ru-RU" sz="1400" dirty="0" smtClean="0"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РАБОТЫ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(К</a:t>
            </a:r>
            <a:r>
              <a:rPr lang="ru-RU" sz="1400" spc="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ГРУППЕ</a:t>
            </a:r>
            <a:r>
              <a:rPr lang="ru-RU" sz="1400" spc="5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ЗАДАНИЙ,</a:t>
            </a:r>
            <a:r>
              <a:rPr lang="ru-RU" sz="140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3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ОТДЕЛЬНЫМ</a:t>
            </a:r>
            <a:r>
              <a:rPr lang="ru-RU" sz="1400" spc="4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ЗАДАНИЯМ),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УКАЗАННЫХ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z="1400" spc="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КИМ.</a:t>
            </a:r>
          </a:p>
          <a:p>
            <a:pPr marL="298450" indent="-285750" algn="just">
              <a:lnSpc>
                <a:spcPts val="2420"/>
              </a:lnSpc>
              <a:spcBef>
                <a:spcPts val="770"/>
              </a:spcBef>
              <a:buFont typeface="Arial" panose="020B0604020202020204" pitchFamily="34" charset="0"/>
              <a:buChar char="•"/>
            </a:pP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КАТЕГОРИЧЕСКИ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ЗАПРЕЩАЕТСЯ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ДЕЛАТЬ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ПОЛЯХ БЛАНКОВ,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ВНЕ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ПОЛЕЙ БЛАНКОВ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КАКИЕ-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ЛИБО</a:t>
            </a:r>
            <a:r>
              <a:rPr lang="ru-RU" sz="1400" spc="2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ЗАПИСИ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И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ПОМЕТКИ,</a:t>
            </a:r>
            <a:r>
              <a:rPr lang="ru-RU" sz="1400" spc="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НЕ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ОТНОСЯЩИЕСЯ</a:t>
            </a:r>
            <a:r>
              <a:rPr lang="ru-RU" sz="1400" spc="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К</a:t>
            </a:r>
            <a:r>
              <a:rPr lang="ru-RU" sz="1400" spc="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СОДЕРЖАНИЮ</a:t>
            </a:r>
            <a:r>
              <a:rPr lang="ru-RU" sz="1400" spc="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15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ПОЛЕЙ</a:t>
            </a:r>
            <a:r>
              <a:rPr lang="ru-RU" sz="1400" spc="1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1400" spc="-20" dirty="0" smtClean="0">
                <a:solidFill>
                  <a:srgbClr val="333333"/>
                </a:solidFill>
                <a:latin typeface="Century Gothic" panose="020B0502020202020204" pitchFamily="34" charset="0"/>
                <a:cs typeface="Calibri"/>
              </a:rPr>
              <a:t>БЛАНКОВ.</a:t>
            </a:r>
          </a:p>
          <a:p>
            <a:pPr marL="12700" algn="just">
              <a:lnSpc>
                <a:spcPts val="2420"/>
              </a:lnSpc>
              <a:spcBef>
                <a:spcPts val="770"/>
              </a:spcBef>
            </a:pPr>
            <a:endParaRPr lang="ru-RU" sz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/>
            </a:endParaRPr>
          </a:p>
          <a:p>
            <a:pPr marL="12700" algn="ctr">
              <a:lnSpc>
                <a:spcPts val="2420"/>
              </a:lnSpc>
              <a:spcBef>
                <a:spcPts val="770"/>
              </a:spcBef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Calibri"/>
              </a:rPr>
              <a:t>КОПИРОВАНИЕ БЛАНКОВ СТРОГО ЗАПРЕЩЕНО!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50"/>
              </a:spcBef>
            </a:pPr>
            <a:endParaRPr lang="ru-RU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8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tx1"/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2" t="19550" r="993" b="63650"/>
          <a:stretch/>
        </p:blipFill>
        <p:spPr>
          <a:xfrm>
            <a:off x="304342" y="4258277"/>
            <a:ext cx="6027771" cy="1439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93" b="75200"/>
          <a:stretch/>
        </p:blipFill>
        <p:spPr>
          <a:xfrm>
            <a:off x="33615" y="366663"/>
            <a:ext cx="4800674" cy="17008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353" y="404664"/>
            <a:ext cx="2664183" cy="137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48064" y="674483"/>
            <a:ext cx="26642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Каждое поле в бланках заполняется, начиная с </a:t>
            </a:r>
            <a:r>
              <a:rPr lang="ru-RU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первой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позиции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352334">
            <a:off x="3232477" y="2620532"/>
            <a:ext cx="3692076" cy="2162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31651">
            <a:off x="1425442" y="2300307"/>
            <a:ext cx="4801267" cy="28116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6990">
            <a:off x="982977" y="2150280"/>
            <a:ext cx="4942482" cy="28943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62863">
            <a:off x="1028189" y="2029579"/>
            <a:ext cx="4795805" cy="28084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3527">
            <a:off x="1023965" y="1957733"/>
            <a:ext cx="4588526" cy="26870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249741">
            <a:off x="2178949" y="515847"/>
            <a:ext cx="2867678" cy="200354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4405">
            <a:off x="1188817" y="-321838"/>
            <a:ext cx="3397612" cy="23737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0552" y="1186584"/>
            <a:ext cx="158510" cy="304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872" y="1610570"/>
            <a:ext cx="158510" cy="304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9952" y="5636091"/>
            <a:ext cx="158510" cy="304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872" y="5682460"/>
            <a:ext cx="158510" cy="3048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640" y="5442908"/>
            <a:ext cx="237736" cy="457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441" y="5180338"/>
            <a:ext cx="158510" cy="304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441" y="4962770"/>
            <a:ext cx="158510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6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2" b="62600"/>
          <a:stretch/>
        </p:blipFill>
        <p:spPr>
          <a:xfrm>
            <a:off x="65039" y="587174"/>
            <a:ext cx="4722985" cy="2486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3026" y="155187"/>
            <a:ext cx="369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Бланки  заполняются </a:t>
            </a:r>
            <a:r>
              <a:rPr lang="ru-RU" b="1" dirty="0" err="1">
                <a:latin typeface="Century Gothic" panose="020B0502020202020204" pitchFamily="34" charset="0"/>
              </a:rPr>
              <a:t>гелевой</a:t>
            </a:r>
            <a:r>
              <a:rPr lang="ru-RU" b="1" dirty="0">
                <a:latin typeface="Century Gothic" panose="020B0502020202020204" pitchFamily="34" charset="0"/>
              </a:rPr>
              <a:t> ручкой 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чёрного цвета</a:t>
            </a:r>
            <a:r>
              <a:rPr lang="ru-RU" b="1" dirty="0"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569" y="260058"/>
            <a:ext cx="431260" cy="431260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4295716" y="5733256"/>
            <a:ext cx="4709272" cy="907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788024" y="5688449"/>
            <a:ext cx="39426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Если участник </a:t>
            </a:r>
            <a:r>
              <a:rPr lang="ru-RU" sz="1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ОГЭ </a:t>
            </a:r>
            <a:r>
              <a:rPr lang="ru-RU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не имеет информации для заполнения какого-то конкретного поля, он должен оставить это поле пустым (не делать прочерков!).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0" r="1027" b="75200"/>
          <a:stretch/>
        </p:blipFill>
        <p:spPr>
          <a:xfrm>
            <a:off x="355148" y="3825729"/>
            <a:ext cx="8352901" cy="95463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301" y="1293223"/>
            <a:ext cx="286537" cy="29873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9450" y="1289484"/>
            <a:ext cx="270664" cy="26695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7874" y="1313473"/>
            <a:ext cx="270664" cy="26695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5743" y="1339826"/>
            <a:ext cx="243945" cy="24060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3346" y="1244240"/>
            <a:ext cx="402371" cy="44355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5322" y="1244240"/>
            <a:ext cx="360040" cy="4418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7979" y="1197492"/>
            <a:ext cx="380682" cy="49991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9833" y="1209691"/>
            <a:ext cx="402371" cy="493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1"/>
          <a:srcRect l="29913" t="42601" r="53225" b="31500"/>
          <a:stretch/>
        </p:blipFill>
        <p:spPr>
          <a:xfrm>
            <a:off x="5108473" y="979584"/>
            <a:ext cx="3622228" cy="2700872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9062" y="1320303"/>
            <a:ext cx="340556" cy="3310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4041" y="1874464"/>
            <a:ext cx="363491" cy="353394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4041" y="2447913"/>
            <a:ext cx="363491" cy="35339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2761" y="3021362"/>
            <a:ext cx="362184" cy="35212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60264" y="2377169"/>
            <a:ext cx="438950" cy="49381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5390533" y="1287821"/>
            <a:ext cx="268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1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96765" y="1858904"/>
            <a:ext cx="288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anose="020B0A04020102020204" pitchFamily="34" charset="0"/>
              </a:rPr>
              <a:t>2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69062" y="3027116"/>
            <a:ext cx="32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4788024" cy="16004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283" y="1628800"/>
            <a:ext cx="451374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Зачеркивание ранее написанных символов (</a:t>
            </a:r>
            <a:r>
              <a:rPr lang="ru-RU" sz="1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цифр,букв</a:t>
            </a:r>
            <a:r>
              <a:rPr lang="ru-RU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 и заполнение свободных клеток справа новыми символами (возможно только при наличии достаточного количества оставшихся свободных клеточек)</a:t>
            </a:r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682194"/>
            <a:ext cx="4067944" cy="14936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64088" y="1705743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114300">
              <a:lnSpc>
                <a:spcPct val="100000"/>
              </a:lnSpc>
              <a:spcBef>
                <a:spcPts val="105"/>
              </a:spcBef>
            </a:pP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Запись</a:t>
            </a:r>
            <a:r>
              <a:rPr lang="ru-RU" spc="-2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новых</a:t>
            </a:r>
            <a:r>
              <a:rPr lang="ru-RU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символов</a:t>
            </a:r>
            <a:r>
              <a:rPr lang="ru-RU" spc="-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(цифр,</a:t>
            </a:r>
            <a:r>
              <a:rPr lang="ru-RU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букв) </a:t>
            </a:r>
            <a:r>
              <a:rPr lang="ru-RU" spc="-4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более </a:t>
            </a: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жирным </a:t>
            </a:r>
            <a:r>
              <a:rPr lang="ru-RU" b="1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шрифтом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поверх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ранее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написанных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символов (цифр,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букв)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7" b="63650"/>
          <a:stretch/>
        </p:blipFill>
        <p:spPr>
          <a:xfrm>
            <a:off x="43441" y="3204098"/>
            <a:ext cx="4384567" cy="23022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57" b="62600"/>
          <a:stretch/>
        </p:blipFill>
        <p:spPr>
          <a:xfrm>
            <a:off x="4564902" y="3575001"/>
            <a:ext cx="4584358" cy="230227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825" y="4869160"/>
            <a:ext cx="3679397" cy="5040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4149080"/>
            <a:ext cx="783691" cy="14996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3285" y="5668607"/>
            <a:ext cx="3483432" cy="12929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9010" y="4134312"/>
            <a:ext cx="437643" cy="141322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621832" y="5175194"/>
            <a:ext cx="2520280" cy="396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868144" y="4011512"/>
            <a:ext cx="151216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6652" y="5481228"/>
            <a:ext cx="1700889" cy="5182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9118" y="1178455"/>
            <a:ext cx="761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Исправления могут быть выполнены следующим способами</a:t>
            </a:r>
            <a:r>
              <a:rPr lang="ru-RU" dirty="0" smtClean="0">
                <a:latin typeface="Century Gothic" panose="020B0502020202020204" pitchFamily="34" charset="0"/>
              </a:rPr>
              <a:t>: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15029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В случае обнаружения ошибочного заполнения регистрационных полей участнику экзамена необходимо внести соответствующие исправления</a:t>
            </a:r>
            <a:endParaRPr lang="ru-RU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88640"/>
            <a:ext cx="4261473" cy="438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188640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Замена ошибочных ответов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29440"/>
            <a:ext cx="3926967" cy="11221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00" y="2708920"/>
            <a:ext cx="38459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Если</a:t>
            </a:r>
            <a:r>
              <a:rPr lang="ru-RU" sz="2400" spc="4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   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области</a:t>
            </a:r>
            <a:r>
              <a:rPr lang="ru-RU" sz="2400" spc="869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замены   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ошибочных</a:t>
            </a:r>
            <a:r>
              <a:rPr lang="ru-RU" sz="2400" spc="89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ответов 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на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задания с 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кратким 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ответом </a:t>
            </a:r>
            <a:r>
              <a:rPr lang="ru-RU" sz="2400" spc="-3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будет 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заполнено 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несколько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полей</a:t>
            </a:r>
            <a:r>
              <a:rPr lang="ru-RU" sz="2400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для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одного</a:t>
            </a:r>
            <a:r>
              <a:rPr lang="ru-RU" sz="2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и </a:t>
            </a:r>
            <a:r>
              <a:rPr lang="ru-RU" sz="2400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того</a:t>
            </a:r>
            <a:r>
              <a:rPr lang="ru-RU" sz="2400" spc="-1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же</a:t>
            </a:r>
            <a:r>
              <a:rPr lang="ru-RU" sz="2400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номера </a:t>
            </a:r>
            <a:r>
              <a:rPr lang="ru-RU" sz="2400" spc="-4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задания</a:t>
            </a:r>
            <a:r>
              <a:rPr lang="ru-RU" sz="2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–</a:t>
            </a:r>
            <a:r>
              <a:rPr lang="ru-RU" sz="2400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endParaRPr lang="ru-RU" sz="2400" spc="5" dirty="0" smtClean="0">
              <a:solidFill>
                <a:schemeClr val="bg1"/>
              </a:solidFill>
              <a:latin typeface="Century Gothic" panose="020B0502020202020204" pitchFamily="34" charset="0"/>
              <a:cs typeface="Calibri"/>
            </a:endParaRPr>
          </a:p>
          <a:p>
            <a:r>
              <a:rPr lang="ru-RU" sz="2400" b="1" spc="-5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/>
              </a:rPr>
              <a:t>БУДЕТ ЗАСЧИТАНА ПОСЛЕДНЯЯ ЗАМЕНА</a:t>
            </a:r>
            <a:endParaRPr lang="ru-RU" sz="2400" dirty="0">
              <a:solidFill>
                <a:srgbClr val="C00000"/>
              </a:solidFill>
              <a:latin typeface="Century Gothic" panose="020B0502020202020204" pitchFamily="34" charset="0"/>
              <a:cs typeface="Calibri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2551544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В случае если заполнено только поле для номера задания, а новый ответ не внесен, то для </a:t>
            </a:r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оценивания будет использоваться пустой ответ</a:t>
            </a:r>
            <a:endParaRPr lang="ru-RU" sz="2400" b="1" dirty="0">
              <a:solidFill>
                <a:srgbClr val="C000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5289509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-2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Поэтому,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 случае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неправильного указания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номера </a:t>
            </a:r>
            <a:r>
              <a:rPr lang="ru-RU" spc="-44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задания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в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области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замены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ошибочных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ответов,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неправильный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номер</a:t>
            </a:r>
            <a:r>
              <a:rPr lang="ru-RU" spc="-25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задания </a:t>
            </a:r>
            <a:r>
              <a:rPr lang="ru-RU" spc="-1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следует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зачеркнуть</a:t>
            </a:r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1999" y="5289509"/>
            <a:ext cx="4387233" cy="1578844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flipH="1">
            <a:off x="251520" y="217589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0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3365" r="2478" b="8610"/>
          <a:stretch/>
        </p:blipFill>
        <p:spPr>
          <a:xfrm>
            <a:off x="4571999" y="1437402"/>
            <a:ext cx="4186085" cy="10433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4008" y="1500705"/>
            <a:ext cx="529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2  4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21147"/>
            <a:ext cx="360040" cy="25956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17852"/>
            <a:ext cx="351949" cy="25373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33" y="2240100"/>
            <a:ext cx="333751" cy="2406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67" y="2222923"/>
            <a:ext cx="357577" cy="2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04" y="188640"/>
            <a:ext cx="6990776" cy="9233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7728" y="24017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Количество заполненных полей «Замена ошибочных ответов»</a:t>
            </a:r>
            <a:endParaRPr lang="ru-RU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00" r="1027"/>
          <a:stretch/>
        </p:blipFill>
        <p:spPr>
          <a:xfrm>
            <a:off x="755576" y="1738249"/>
            <a:ext cx="6831269" cy="180478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3854475"/>
            <a:ext cx="5653405" cy="13336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86812" y="4003223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Если нет замен</a:t>
            </a:r>
            <a:r>
              <a:rPr lang="ru-RU" dirty="0" smtClean="0">
                <a:solidFill>
                  <a:schemeClr val="bg1"/>
                </a:solidFill>
              </a:rPr>
              <a:t>, то в поле количество заполненных полей «Замена ошибочных ответов» </a:t>
            </a:r>
            <a:r>
              <a:rPr lang="ru-RU" dirty="0" smtClean="0">
                <a:solidFill>
                  <a:srgbClr val="FF0000"/>
                </a:solidFill>
              </a:rPr>
              <a:t>ставится Х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21" name="Прямая со стрелкой 20"/>
          <p:cNvCxnSpPr>
            <a:endCxn id="22" idx="2"/>
          </p:cNvCxnSpPr>
          <p:nvPr/>
        </p:nvCxnSpPr>
        <p:spPr>
          <a:xfrm flipH="1" flipV="1">
            <a:off x="4960542" y="3006198"/>
            <a:ext cx="96136" cy="968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028" y="2706271"/>
            <a:ext cx="259028" cy="29992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176" y="2856234"/>
            <a:ext cx="621846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96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2" b="80450"/>
          <a:stretch/>
        </p:blipFill>
        <p:spPr>
          <a:xfrm>
            <a:off x="531515" y="3838991"/>
            <a:ext cx="4872682" cy="13407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92" b="80450"/>
          <a:stretch/>
        </p:blipFill>
        <p:spPr>
          <a:xfrm>
            <a:off x="531515" y="1094710"/>
            <a:ext cx="4872682" cy="13407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04" y="188640"/>
            <a:ext cx="6990776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9696" y="208305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Дополнительный</a:t>
            </a:r>
            <a:r>
              <a:rPr lang="ru-RU" spc="-3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</a:rPr>
              <a:t>бланк</a:t>
            </a:r>
            <a:r>
              <a:rPr lang="ru-RU" spc="-1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Century Gothic" panose="020B0502020202020204" pitchFamily="34" charset="0"/>
              </a:rPr>
              <a:t>ответов</a:t>
            </a:r>
            <a:r>
              <a:rPr lang="ru-RU" spc="15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pc="5" dirty="0">
                <a:solidFill>
                  <a:schemeClr val="bg1"/>
                </a:solidFill>
                <a:latin typeface="Century Gothic" panose="020B0502020202020204" pitchFamily="34" charset="0"/>
              </a:rPr>
              <a:t>№</a:t>
            </a:r>
            <a:r>
              <a:rPr lang="ru-RU" spc="-2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1576" y="4444662"/>
            <a:ext cx="24403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Номер штрих-кода с ДБО  вписывается в поле бланка ответов №2,лист 2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6372" y="1164385"/>
            <a:ext cx="27563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Организаторы фиксируют связь основного и </a:t>
            </a:r>
            <a:r>
              <a:rPr lang="ru-RU" sz="1400" dirty="0" err="1" smtClean="0">
                <a:latin typeface="Century Gothic" panose="020B0502020202020204" pitchFamily="34" charset="0"/>
              </a:rPr>
              <a:t>доп.бланков</a:t>
            </a:r>
            <a:r>
              <a:rPr lang="ru-RU" sz="1400" dirty="0" smtClean="0">
                <a:latin typeface="Century Gothic" panose="020B0502020202020204" pitchFamily="34" charset="0"/>
              </a:rPr>
              <a:t> ответов №2 в специальных полях бланков.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Заполняют регистрационные поля «Регион», «Код предмета», «Название предмета»,</a:t>
            </a:r>
          </a:p>
          <a:p>
            <a:r>
              <a:rPr lang="ru-RU" sz="1400" dirty="0" smtClean="0">
                <a:latin typeface="Century Gothic" panose="020B0502020202020204" pitchFamily="34" charset="0"/>
              </a:rPr>
              <a:t>«</a:t>
            </a:r>
            <a:r>
              <a:rPr lang="ru-RU" sz="1400" dirty="0">
                <a:latin typeface="Century Gothic" panose="020B0502020202020204" pitchFamily="34" charset="0"/>
              </a:rPr>
              <a:t>Лист </a:t>
            </a:r>
            <a:r>
              <a:rPr lang="ru-RU" sz="1400" dirty="0" smtClean="0">
                <a:latin typeface="Century Gothic" panose="020B0502020202020204" pitchFamily="34" charset="0"/>
              </a:rPr>
              <a:t>№»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65503" y="1061673"/>
            <a:ext cx="2756385" cy="223675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1515" y="4869160"/>
            <a:ext cx="1602912" cy="2183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1803458"/>
            <a:ext cx="2016224" cy="2573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1547664" y="2169770"/>
            <a:ext cx="936104" cy="26070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833" y="4444662"/>
            <a:ext cx="2627590" cy="15766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9328" y="4824425"/>
            <a:ext cx="1522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1212211212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7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687</Words>
  <Application>Microsoft Office PowerPoint</Application>
  <PresentationFormat>Экран (4:3)</PresentationFormat>
  <Paragraphs>85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Century Gothic</vt:lpstr>
      <vt:lpstr>Times New Roman</vt:lpstr>
      <vt:lpstr>Trebuchet MS</vt:lpstr>
      <vt:lpstr>Берлин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Басангова Алтана Александровна</dc:creator>
  <cp:lastModifiedBy>Altushhka</cp:lastModifiedBy>
  <cp:revision>61</cp:revision>
  <dcterms:created xsi:type="dcterms:W3CDTF">2022-05-12T08:36:14Z</dcterms:created>
  <dcterms:modified xsi:type="dcterms:W3CDTF">2024-05-15T14:31:16Z</dcterms:modified>
</cp:coreProperties>
</file>