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</p:sldMasterIdLst>
  <p:sldIdLst>
    <p:sldId id="266" r:id="rId2"/>
    <p:sldId id="267" r:id="rId3"/>
    <p:sldId id="312" r:id="rId4"/>
    <p:sldId id="261" r:id="rId5"/>
    <p:sldId id="316" r:id="rId6"/>
    <p:sldId id="271" r:id="rId7"/>
    <p:sldId id="317" r:id="rId8"/>
    <p:sldId id="322" r:id="rId9"/>
    <p:sldId id="324" r:id="rId10"/>
    <p:sldId id="272" r:id="rId11"/>
    <p:sldId id="318" r:id="rId12"/>
    <p:sldId id="320" r:id="rId13"/>
    <p:sldId id="319" r:id="rId14"/>
    <p:sldId id="274" r:id="rId15"/>
    <p:sldId id="321" r:id="rId16"/>
    <p:sldId id="287" r:id="rId17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8" autoAdjust="0"/>
    <p:restoredTop sz="94624" autoAdjust="0"/>
  </p:normalViewPr>
  <p:slideViewPr>
    <p:cSldViewPr>
      <p:cViewPr varScale="1">
        <p:scale>
          <a:sx n="110" d="100"/>
          <a:sy n="110" d="100"/>
        </p:scale>
        <p:origin x="16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6726063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787" y="4243845"/>
            <a:ext cx="2307831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6726064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6833787" y="2590078"/>
            <a:ext cx="2307832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242" y="2733709"/>
            <a:ext cx="6069268" cy="1373070"/>
          </a:xfrm>
        </p:spPr>
        <p:txBody>
          <a:bodyPr anchor="b">
            <a:noAutofit/>
          </a:bodyPr>
          <a:lstStyle>
            <a:lvl1pPr algn="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0241" y="4394040"/>
            <a:ext cx="6108101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55655" y="5936188"/>
            <a:ext cx="2057400" cy="365125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11.04.2025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1" y="5936189"/>
            <a:ext cx="4021666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399" y="2750337"/>
            <a:ext cx="1370293" cy="1356442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1356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4" name="Picture 23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5" name="Picture 24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3" y="4711617"/>
            <a:ext cx="6894770" cy="544482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31639" y="609598"/>
            <a:ext cx="6896534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1" y="5256098"/>
            <a:ext cx="6894772" cy="54781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11.04.2025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11310"/>
            <a:ext cx="1149836" cy="1090789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9119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2" name="Picture 21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3" name="Picture 22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255" y="609597"/>
            <a:ext cx="6896534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4710340"/>
            <a:ext cx="6889151" cy="1101764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11.04.2025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11616"/>
            <a:ext cx="1149836" cy="1090789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22790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30" name="Picture 29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1" name="Picture 30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921" y="616983"/>
            <a:ext cx="642514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89438" y="3660763"/>
            <a:ext cx="5987731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4710340"/>
            <a:ext cx="6903919" cy="110176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11.04.2025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09926"/>
            <a:ext cx="1149836" cy="1090789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270932" y="748116"/>
            <a:ext cx="5334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967191" y="2998573"/>
            <a:ext cx="457200" cy="5847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929418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3" name="Picture 22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4" name="Picture 23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8" y="4710340"/>
            <a:ext cx="6896534" cy="5898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9" y="5300150"/>
            <a:ext cx="6896534" cy="51195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11.04.2025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09926"/>
            <a:ext cx="1149836" cy="1090789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17568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4" name="Picture 23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5" name="Picture 24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32629" y="2329489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39777" y="3015290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78413" y="2336873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2879710" y="3007906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26136" y="2336873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233520" y="3007905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11.04.2025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42245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35" name="Picture 34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6" name="Picture 35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37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32391" y="4297503"/>
            <a:ext cx="21922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32391" y="2336873"/>
            <a:ext cx="2192257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32391" y="4873765"/>
            <a:ext cx="219225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70497" y="4297503"/>
            <a:ext cx="221507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870497" y="2336873"/>
            <a:ext cx="221507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2869483" y="4873764"/>
            <a:ext cx="2218004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31028" y="4297503"/>
            <a:ext cx="219433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231027" y="2336873"/>
            <a:ext cx="2194333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230934" y="4873762"/>
            <a:ext cx="2197239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11.04.2025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63795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7" name="Picture 16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8" name="Picture 17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19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>
            <a:lvl1pPr algn="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11.04.2025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2364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rot="5400000">
            <a:off x="4575305" y="2747178"/>
            <a:ext cx="6862555" cy="1368199"/>
            <a:chOff x="2281445" y="609600"/>
            <a:chExt cx="6862555" cy="1368199"/>
          </a:xfrm>
        </p:grpSpPr>
        <p:sp>
          <p:nvSpPr>
            <p:cNvPr id="12" name="Rectangle 11"/>
            <p:cNvSpPr/>
            <p:nvPr/>
          </p:nvSpPr>
          <p:spPr bwMode="ltGray">
            <a:xfrm>
              <a:off x="2281445" y="609601"/>
              <a:ext cx="5285695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7710769" y="609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4798" y="609597"/>
            <a:ext cx="1069602" cy="4461936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241" y="609598"/>
            <a:ext cx="6576359" cy="53265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29144" y="5936188"/>
            <a:ext cx="2057400" cy="365125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11.04.2025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0241" y="5936189"/>
            <a:ext cx="4518959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31152" y="5432500"/>
            <a:ext cx="1149636" cy="1273100"/>
          </a:xfrm>
        </p:spPr>
        <p:txBody>
          <a:bodyPr anchor="t"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26722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/>
          <p:nvPr/>
        </p:nvSpPr>
        <p:spPr>
          <a:xfrm>
            <a:off x="0" y="0"/>
            <a:ext cx="247200" cy="707600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43">
              <a:solidFill>
                <a:srgbClr val="114454"/>
              </a:solidFill>
            </a:endParaRPr>
          </a:p>
        </p:txBody>
      </p:sp>
      <p:sp>
        <p:nvSpPr>
          <p:cNvPr id="36" name="Google Shape;36;p5"/>
          <p:cNvSpPr/>
          <p:nvPr/>
        </p:nvSpPr>
        <p:spPr>
          <a:xfrm>
            <a:off x="0" y="667500"/>
            <a:ext cx="4572000" cy="1411600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43"/>
          </a:p>
        </p:txBody>
      </p:sp>
      <p:sp>
        <p:nvSpPr>
          <p:cNvPr id="37" name="Google Shape;37;p5"/>
          <p:cNvSpPr/>
          <p:nvPr/>
        </p:nvSpPr>
        <p:spPr>
          <a:xfrm>
            <a:off x="0" y="2071208"/>
            <a:ext cx="247200" cy="204360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43"/>
          </a:p>
        </p:txBody>
      </p:sp>
      <p:sp>
        <p:nvSpPr>
          <p:cNvPr id="38" name="Google Shape;38;p5"/>
          <p:cNvSpPr/>
          <p:nvPr/>
        </p:nvSpPr>
        <p:spPr>
          <a:xfrm>
            <a:off x="0" y="4114800"/>
            <a:ext cx="247200" cy="8072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43"/>
          </a:p>
        </p:txBody>
      </p:sp>
      <p:sp>
        <p:nvSpPr>
          <p:cNvPr id="39" name="Google Shape;39;p5"/>
          <p:cNvSpPr/>
          <p:nvPr/>
        </p:nvSpPr>
        <p:spPr>
          <a:xfrm>
            <a:off x="0" y="4922000"/>
            <a:ext cx="247200" cy="1936000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43"/>
          </a:p>
        </p:txBody>
      </p:sp>
      <p:cxnSp>
        <p:nvCxnSpPr>
          <p:cNvPr id="40" name="Google Shape;40;p5"/>
          <p:cNvCxnSpPr/>
          <p:nvPr/>
        </p:nvCxnSpPr>
        <p:spPr>
          <a:xfrm>
            <a:off x="1037451" y="1079635"/>
            <a:ext cx="0" cy="627600"/>
          </a:xfrm>
          <a:prstGeom prst="straightConnector1">
            <a:avLst/>
          </a:prstGeom>
          <a:noFill/>
          <a:ln w="9525" cap="flat" cmpd="sng">
            <a:solidFill>
              <a:srgbClr val="18637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" name="Google Shape;41;p5"/>
          <p:cNvSpPr txBox="1">
            <a:spLocks noGrp="1"/>
          </p:cNvSpPr>
          <p:nvPr>
            <p:ph type="title"/>
          </p:nvPr>
        </p:nvSpPr>
        <p:spPr>
          <a:xfrm>
            <a:off x="1146025" y="707633"/>
            <a:ext cx="3208800" cy="13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body" idx="1"/>
          </p:nvPr>
        </p:nvSpPr>
        <p:spPr>
          <a:xfrm>
            <a:off x="1146025" y="2356367"/>
            <a:ext cx="7540800" cy="42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7" lvl="0" indent="-406389">
              <a:spcBef>
                <a:spcPts val="600"/>
              </a:spcBef>
              <a:spcAft>
                <a:spcPts val="0"/>
              </a:spcAft>
              <a:buSzPts val="2800"/>
              <a:buChar char="▪"/>
              <a:defRPr sz="2800"/>
            </a:lvl1pPr>
            <a:lvl2pPr marL="914372" lvl="1" indent="-406389">
              <a:spcBef>
                <a:spcPts val="0"/>
              </a:spcBef>
              <a:spcAft>
                <a:spcPts val="0"/>
              </a:spcAft>
              <a:buSzPts val="2800"/>
              <a:buChar char="▫"/>
              <a:defRPr sz="2800"/>
            </a:lvl2pPr>
            <a:lvl3pPr marL="1371558" lvl="2" indent="-406389"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3pPr>
            <a:lvl4pPr marL="1828744" lvl="3" indent="-406389"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4pPr>
            <a:lvl5pPr marL="2285930" lvl="4" indent="-406389"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5pPr>
            <a:lvl6pPr marL="2743117" lvl="5" indent="-406389"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6pPr>
            <a:lvl7pPr marL="3200301" lvl="6" indent="-406389"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7pPr>
            <a:lvl8pPr marL="3657487" lvl="7" indent="-406389"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8pPr>
            <a:lvl9pPr marL="4114673" lvl="8" indent="-406389"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sldNum" idx="12"/>
          </p:nvPr>
        </p:nvSpPr>
        <p:spPr>
          <a:xfrm>
            <a:off x="-51051" y="6425867"/>
            <a:ext cx="349200" cy="4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 rtl="0">
              <a:buNone/>
              <a:defRPr sz="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15115174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8" name="Picture 2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9" name="Picture 28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3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11.04.2025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999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2728432"/>
            <a:ext cx="9161969" cy="1677035"/>
            <a:chOff x="0" y="2895600"/>
            <a:chExt cx="9161969" cy="1677035"/>
          </a:xfrm>
        </p:grpSpPr>
        <p:pic>
          <p:nvPicPr>
            <p:cNvPr id="19" name="Picture 18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0" name="Picture 19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1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2869895"/>
            <a:ext cx="688915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1639" y="4232172"/>
            <a:ext cx="688915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65810" y="5936188"/>
            <a:ext cx="2057400" cy="365125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11.04.2025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0" y="5936189"/>
            <a:ext cx="4834673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6438" y="2869896"/>
            <a:ext cx="1149836" cy="1090789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4098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53228"/>
            <a:ext cx="6887390" cy="108093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2336873"/>
            <a:ext cx="3357899" cy="35993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61128" y="2336873"/>
            <a:ext cx="3359661" cy="35993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11.04.2025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8151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9" name="Picture 28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0" name="Picture 29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31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30"/>
            <a:ext cx="6896534" cy="108093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0988" y="2336874"/>
            <a:ext cx="3145080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1638" y="3030009"/>
            <a:ext cx="3367045" cy="290617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82646" y="2336873"/>
            <a:ext cx="3145527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061129" y="3030009"/>
            <a:ext cx="3367044" cy="290617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11.04.2025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6541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6" name="Picture 15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7" name="Picture 16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11.04.2025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9145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D-ShadowShort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71"/>
          <a:stretch/>
        </p:blipFill>
        <p:spPr>
          <a:xfrm>
            <a:off x="7717217" y="1973262"/>
            <a:ext cx="1444752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710769" y="609600"/>
            <a:ext cx="1433231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11.04.2025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6694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7"/>
            <a:ext cx="6896534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4385" y="2336874"/>
            <a:ext cx="3913788" cy="35993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1" y="2336873"/>
            <a:ext cx="2796240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11.04.2025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8230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10956" y="2336874"/>
            <a:ext cx="3917217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2336874"/>
            <a:ext cx="2798487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11.04.2025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7961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900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98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James\Desktop\msft\Berlin\build Assets\hashOverlaySD-FullResolve.png"/>
          <p:cNvPicPr>
            <a:picLocks noChangeAspect="1" noChangeArrowheads="1"/>
          </p:cNvPicPr>
          <p:nvPr/>
        </p:nvPicPr>
        <p:blipFill>
          <a:blip r:embed="rId20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2336873"/>
            <a:ext cx="6887389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67881" y="593618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11.04.2025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5936189"/>
            <a:ext cx="48346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48600" y="753228"/>
            <a:ext cx="1157674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20441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31" y="928670"/>
            <a:ext cx="9010669" cy="51820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530" y="1229805"/>
            <a:ext cx="3359187" cy="34994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9540" y="1772816"/>
            <a:ext cx="31791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ПРАВИЛА ЗАПОЛНЕНИЯ БЛАНКОВ </a:t>
            </a:r>
            <a:br>
              <a:rPr lang="ru-RU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ВТМ 16.04.2025 г.</a:t>
            </a:r>
          </a:p>
          <a:p>
            <a:r>
              <a:rPr lang="ru-RU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РТМ 18.04.2025г. </a:t>
            </a:r>
          </a:p>
        </p:txBody>
      </p:sp>
    </p:spTree>
    <p:extLst>
      <p:ext uri="{BB962C8B-B14F-4D97-AF65-F5344CB8AC3E}">
        <p14:creationId xmlns:p14="http://schemas.microsoft.com/office/powerpoint/2010/main" val="39263758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604" y="188640"/>
            <a:ext cx="6990776" cy="6480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39696" y="208305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</a:rPr>
              <a:t>Б</a:t>
            </a:r>
            <a:r>
              <a:rPr lang="ru-RU" spc="-5" dirty="0">
                <a:solidFill>
                  <a:schemeClr val="bg1"/>
                </a:solidFill>
                <a:latin typeface="Century Gothic" panose="020B0502020202020204" pitchFamily="34" charset="0"/>
              </a:rPr>
              <a:t>ланк</a:t>
            </a:r>
            <a:r>
              <a:rPr lang="ru-RU" spc="-15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ru-RU" spc="-5" dirty="0">
                <a:solidFill>
                  <a:schemeClr val="bg1"/>
                </a:solidFill>
                <a:latin typeface="Century Gothic" panose="020B0502020202020204" pitchFamily="34" charset="0"/>
              </a:rPr>
              <a:t>ответов</a:t>
            </a:r>
            <a:r>
              <a:rPr lang="ru-RU" spc="15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ru-RU" spc="5" dirty="0">
                <a:solidFill>
                  <a:schemeClr val="bg1"/>
                </a:solidFill>
                <a:latin typeface="Century Gothic" panose="020B0502020202020204" pitchFamily="34" charset="0"/>
              </a:rPr>
              <a:t>№</a:t>
            </a:r>
            <a:r>
              <a:rPr lang="ru-RU" spc="-2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28662" y="1164385"/>
            <a:ext cx="7572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>
              <a:latin typeface="Century Gothic" panose="020B0502020202020204" pitchFamily="34" charset="0"/>
            </a:endParaRPr>
          </a:p>
          <a:p>
            <a:endParaRPr lang="ru-RU" sz="2000" b="1" dirty="0">
              <a:latin typeface="Century Gothic" panose="020B0502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8475B24-3832-409B-8725-FD2C598E3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665541">
            <a:off x="1798729" y="1832459"/>
            <a:ext cx="5546541" cy="381043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7262E2-A8D0-432E-9593-B8FCE2CC4E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00994">
            <a:off x="1037455" y="1103155"/>
            <a:ext cx="4220254" cy="554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7749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39ADB9C-399C-41A6-812E-E0E7C3787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548680"/>
            <a:ext cx="6212191" cy="187220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2053441-0DC6-4E82-A55D-0C5EFA85DC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642" y="2597776"/>
            <a:ext cx="6632083" cy="1754881"/>
          </a:xfrm>
          <a:prstGeom prst="rect">
            <a:avLst/>
          </a:prstGeom>
        </p:spPr>
      </p:pic>
      <p:sp>
        <p:nvSpPr>
          <p:cNvPr id="6" name="Скругленный прямоугольник 7">
            <a:extLst>
              <a:ext uri="{FF2B5EF4-FFF2-40B4-BE49-F238E27FC236}">
                <a16:creationId xmlns:a16="http://schemas.microsoft.com/office/drawing/2014/main" id="{9C8966B1-E7A5-48C3-981A-0B6B5C3A2038}"/>
              </a:ext>
            </a:extLst>
          </p:cNvPr>
          <p:cNvSpPr/>
          <p:nvPr/>
        </p:nvSpPr>
        <p:spPr>
          <a:xfrm>
            <a:off x="2195736" y="1556792"/>
            <a:ext cx="2592288" cy="285750"/>
          </a:xfrm>
          <a:prstGeom prst="roundRect">
            <a:avLst/>
          </a:prstGeom>
          <a:noFill/>
          <a:ln w="317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ru-RU"/>
          </a:p>
        </p:txBody>
      </p:sp>
      <p:sp>
        <p:nvSpPr>
          <p:cNvPr id="7" name="Скругленный прямоугольник 7">
            <a:extLst>
              <a:ext uri="{FF2B5EF4-FFF2-40B4-BE49-F238E27FC236}">
                <a16:creationId xmlns:a16="http://schemas.microsoft.com/office/drawing/2014/main" id="{54F9EC06-3B58-4E3E-B1F0-90EC49EE4AAC}"/>
              </a:ext>
            </a:extLst>
          </p:cNvPr>
          <p:cNvSpPr/>
          <p:nvPr/>
        </p:nvSpPr>
        <p:spPr>
          <a:xfrm>
            <a:off x="2252017" y="3795445"/>
            <a:ext cx="2088232" cy="504056"/>
          </a:xfrm>
          <a:prstGeom prst="roundRect">
            <a:avLst/>
          </a:prstGeom>
          <a:noFill/>
          <a:ln w="317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2A05BF5-8049-43D5-A423-B1386D35C1B9}"/>
              </a:ext>
            </a:extLst>
          </p:cNvPr>
          <p:cNvSpPr/>
          <p:nvPr/>
        </p:nvSpPr>
        <p:spPr>
          <a:xfrm>
            <a:off x="251520" y="4553696"/>
            <a:ext cx="8343205" cy="1077218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altLang="ru-RU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Поле </a:t>
            </a:r>
            <a:r>
              <a:rPr lang="ru-RU" altLang="ru-RU" sz="1600" u="sng" dirty="0">
                <a:solidFill>
                  <a:schemeClr val="tx1"/>
                </a:solidFill>
                <a:latin typeface="Century Gothic" panose="020B0502020202020204" pitchFamily="34" charset="0"/>
              </a:rPr>
              <a:t>«Дополнительный бланк ответов № 2» </a:t>
            </a:r>
            <a:r>
              <a:rPr lang="ru-RU" altLang="ru-RU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в листе 2 бланка ответов №2 </a:t>
            </a:r>
            <a:r>
              <a:rPr lang="ru-RU" altLang="ru-RU" sz="1600" b="1" u="sng" dirty="0">
                <a:solidFill>
                  <a:schemeClr val="tx1"/>
                </a:solidFill>
                <a:latin typeface="Century Gothic" panose="020B0502020202020204" pitchFamily="34" charset="0"/>
              </a:rPr>
              <a:t>заполняет организатор в аудитории при выдаче дополнительного бланка ответов №2</a:t>
            </a:r>
            <a:r>
              <a:rPr lang="ru-RU" altLang="ru-RU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, </a:t>
            </a:r>
            <a:r>
              <a:rPr lang="ru-RU" altLang="ru-RU" sz="1600" u="sng" dirty="0">
                <a:solidFill>
                  <a:schemeClr val="tx1"/>
                </a:solidFill>
                <a:latin typeface="Century Gothic" panose="020B0502020202020204" pitchFamily="34" charset="0"/>
              </a:rPr>
              <a:t>вписывая в это поле цифровое значение штрих-кода ДБО №2 </a:t>
            </a:r>
            <a:r>
              <a:rPr lang="ru-RU" altLang="ru-RU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(расположенное под штрих- кодом бланка), который выдаётся участнику ОГЭ. </a:t>
            </a: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A530A21C-7BC8-43AB-A68C-6DADA7EFB121}"/>
              </a:ext>
            </a:extLst>
          </p:cNvPr>
          <p:cNvCxnSpPr/>
          <p:nvPr/>
        </p:nvCxnSpPr>
        <p:spPr>
          <a:xfrm flipH="1" flipV="1">
            <a:off x="2987824" y="1842542"/>
            <a:ext cx="504056" cy="1946498"/>
          </a:xfrm>
          <a:prstGeom prst="straightConnector1">
            <a:avLst/>
          </a:prstGeom>
          <a:ln w="4445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Скругленный прямоугольник 17">
            <a:extLst>
              <a:ext uri="{FF2B5EF4-FFF2-40B4-BE49-F238E27FC236}">
                <a16:creationId xmlns:a16="http://schemas.microsoft.com/office/drawing/2014/main" id="{63C67812-32DA-47AE-B4B7-5BC307F3C43D}"/>
              </a:ext>
            </a:extLst>
          </p:cNvPr>
          <p:cNvSpPr/>
          <p:nvPr/>
        </p:nvSpPr>
        <p:spPr>
          <a:xfrm>
            <a:off x="622300" y="5831954"/>
            <a:ext cx="7899400" cy="5334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just"/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Если дополнительный бланк ответов № 2 не выдавался, то поле «Дополнительный бланк ответов № 2» </a:t>
            </a:r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остается пустым. </a:t>
            </a:r>
          </a:p>
        </p:txBody>
      </p:sp>
    </p:spTree>
    <p:extLst>
      <p:ext uri="{BB962C8B-B14F-4D97-AF65-F5344CB8AC3E}">
        <p14:creationId xmlns:p14="http://schemas.microsoft.com/office/powerpoint/2010/main" val="256262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26FB761-A0E6-466D-A3F9-CF9C4F538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484784"/>
            <a:ext cx="3168352" cy="445873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F76A65-760E-4F15-B7F9-6E6F6EFDC2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1" y="1484783"/>
            <a:ext cx="3214983" cy="445873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2B10B36-05DF-4A2A-A022-69051EA15E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00" y="2492896"/>
            <a:ext cx="2880320" cy="223224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189D876-3B41-40CB-A73E-C0B60D8991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7282" y="2536521"/>
            <a:ext cx="2880320" cy="1667720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029BF1ED-3C20-402F-A3CD-CCC85182D0F4}"/>
              </a:ext>
            </a:extLst>
          </p:cNvPr>
          <p:cNvCxnSpPr>
            <a:cxnSpLocks/>
          </p:cNvCxnSpPr>
          <p:nvPr/>
        </p:nvCxnSpPr>
        <p:spPr>
          <a:xfrm flipV="1">
            <a:off x="4307282" y="4293096"/>
            <a:ext cx="2808312" cy="14401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D2EA764-2DFA-44F0-B41F-1E704DF539E2}"/>
              </a:ext>
            </a:extLst>
          </p:cNvPr>
          <p:cNvCxnSpPr/>
          <p:nvPr/>
        </p:nvCxnSpPr>
        <p:spPr>
          <a:xfrm>
            <a:off x="4307282" y="4293096"/>
            <a:ext cx="28083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D89B3D8C-6AA3-4087-BD56-AA87BBED3236}"/>
              </a:ext>
            </a:extLst>
          </p:cNvPr>
          <p:cNvCxnSpPr/>
          <p:nvPr/>
        </p:nvCxnSpPr>
        <p:spPr>
          <a:xfrm>
            <a:off x="4379290" y="5706901"/>
            <a:ext cx="28083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F2B33A1-F8C6-4D19-8457-C75831041F6F}"/>
              </a:ext>
            </a:extLst>
          </p:cNvPr>
          <p:cNvSpPr txBox="1"/>
          <p:nvPr/>
        </p:nvSpPr>
        <p:spPr>
          <a:xfrm>
            <a:off x="1631329" y="5149665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СМ. далее</a:t>
            </a: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438C592B-9138-4E5F-88DD-9C6F3CA548AE}"/>
              </a:ext>
            </a:extLst>
          </p:cNvPr>
          <p:cNvCxnSpPr/>
          <p:nvPr/>
        </p:nvCxnSpPr>
        <p:spPr>
          <a:xfrm>
            <a:off x="3203848" y="5380497"/>
            <a:ext cx="648072" cy="0"/>
          </a:xfrm>
          <a:prstGeom prst="straightConnector1">
            <a:avLst/>
          </a:prstGeom>
          <a:ln w="222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42830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D3C9D1A-A338-491F-93EC-8B510D1E8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484784"/>
            <a:ext cx="3168352" cy="445873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0CC2A7A-459C-4F55-BAD9-774D0AC1F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1" y="1484783"/>
            <a:ext cx="3214983" cy="445873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8845D7E-0DCE-4FE2-BE7E-7A5AB1105B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608" y="2492896"/>
            <a:ext cx="2880320" cy="1667720"/>
          </a:xfrm>
          <a:prstGeom prst="rect">
            <a:avLst/>
          </a:prstGeom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B6BF28D6-CCEB-4EA6-8A76-E746B5CA762D}"/>
              </a:ext>
            </a:extLst>
          </p:cNvPr>
          <p:cNvCxnSpPr/>
          <p:nvPr/>
        </p:nvCxnSpPr>
        <p:spPr>
          <a:xfrm>
            <a:off x="1043608" y="4293096"/>
            <a:ext cx="28083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BD0CC50B-1E39-430A-B772-34A5DDB24FF2}"/>
              </a:ext>
            </a:extLst>
          </p:cNvPr>
          <p:cNvCxnSpPr/>
          <p:nvPr/>
        </p:nvCxnSpPr>
        <p:spPr>
          <a:xfrm>
            <a:off x="1043608" y="5733256"/>
            <a:ext cx="28083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EFA1CE61-3B61-4E4B-A9B5-5DFC444F5AF6}"/>
              </a:ext>
            </a:extLst>
          </p:cNvPr>
          <p:cNvCxnSpPr>
            <a:cxnSpLocks/>
          </p:cNvCxnSpPr>
          <p:nvPr/>
        </p:nvCxnSpPr>
        <p:spPr>
          <a:xfrm flipV="1">
            <a:off x="1043608" y="4293096"/>
            <a:ext cx="2808312" cy="14401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49E92B22-D174-48A4-9D3A-3B4B11A9B2C2}"/>
              </a:ext>
            </a:extLst>
          </p:cNvPr>
          <p:cNvCxnSpPr/>
          <p:nvPr/>
        </p:nvCxnSpPr>
        <p:spPr>
          <a:xfrm>
            <a:off x="4355976" y="2492896"/>
            <a:ext cx="28083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8DE01E2A-B53C-4E86-81C2-FDD30E1179C3}"/>
              </a:ext>
            </a:extLst>
          </p:cNvPr>
          <p:cNvCxnSpPr/>
          <p:nvPr/>
        </p:nvCxnSpPr>
        <p:spPr>
          <a:xfrm>
            <a:off x="4355976" y="5661248"/>
            <a:ext cx="28083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A756BD6D-078D-46B8-9698-129219C834ED}"/>
              </a:ext>
            </a:extLst>
          </p:cNvPr>
          <p:cNvCxnSpPr>
            <a:cxnSpLocks/>
          </p:cNvCxnSpPr>
          <p:nvPr/>
        </p:nvCxnSpPr>
        <p:spPr>
          <a:xfrm flipV="1">
            <a:off x="4355976" y="2492896"/>
            <a:ext cx="2808312" cy="31683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54646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604" y="188640"/>
            <a:ext cx="6990776" cy="6480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39696" y="208305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pc="-5" dirty="0">
                <a:solidFill>
                  <a:schemeClr val="bg1"/>
                </a:solidFill>
                <a:latin typeface="Century Gothic" panose="020B0502020202020204" pitchFamily="34" charset="0"/>
              </a:rPr>
              <a:t>Дополнительный бланк</a:t>
            </a:r>
            <a:r>
              <a:rPr lang="ru-RU" spc="-15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ru-RU" spc="-5" dirty="0">
                <a:solidFill>
                  <a:schemeClr val="bg1"/>
                </a:solidFill>
                <a:latin typeface="Century Gothic" panose="020B0502020202020204" pitchFamily="34" charset="0"/>
              </a:rPr>
              <a:t>ответов</a:t>
            </a:r>
            <a:r>
              <a:rPr lang="ru-RU" spc="15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ru-RU" spc="5" dirty="0">
                <a:solidFill>
                  <a:schemeClr val="bg1"/>
                </a:solidFill>
                <a:latin typeface="Century Gothic" panose="020B0502020202020204" pitchFamily="34" charset="0"/>
              </a:rPr>
              <a:t>№</a:t>
            </a:r>
            <a:r>
              <a:rPr lang="ru-RU" spc="-2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</a:rPr>
              <a:t>2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9B81F53-3D19-40F8-87F0-534D4A9A9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205" y="2448304"/>
            <a:ext cx="6632083" cy="1754881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2B2D283D-678F-49E6-894E-6AE3A8DB63B1}"/>
              </a:ext>
            </a:extLst>
          </p:cNvPr>
          <p:cNvSpPr/>
          <p:nvPr/>
        </p:nvSpPr>
        <p:spPr>
          <a:xfrm>
            <a:off x="1975712" y="2852936"/>
            <a:ext cx="2763390" cy="576064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ru-RU"/>
          </a:p>
        </p:txBody>
      </p:sp>
      <p:sp>
        <p:nvSpPr>
          <p:cNvPr id="9" name="Скругленный прямоугольник 4">
            <a:extLst>
              <a:ext uri="{FF2B5EF4-FFF2-40B4-BE49-F238E27FC236}">
                <a16:creationId xmlns:a16="http://schemas.microsoft.com/office/drawing/2014/main" id="{70253385-FD60-48F2-B3EB-7CD639FB6BDC}"/>
              </a:ext>
            </a:extLst>
          </p:cNvPr>
          <p:cNvSpPr/>
          <p:nvPr/>
        </p:nvSpPr>
        <p:spPr>
          <a:xfrm>
            <a:off x="251520" y="1241344"/>
            <a:ext cx="8020050" cy="996950"/>
          </a:xfrm>
          <a:prstGeom prst="roundRect">
            <a:avLst/>
          </a:prstGeom>
          <a:solidFill>
            <a:schemeClr val="accent3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defTabSz="914372">
              <a:lnSpc>
                <a:spcPct val="150000"/>
              </a:lnSpc>
            </a:pPr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</a:rPr>
              <a:t>Поля верхней части бланка («Код региона», «Код предмета» и «Название предмета») </a:t>
            </a:r>
            <a:r>
              <a:rPr lang="ru-RU" b="1" i="1" u="sng" dirty="0">
                <a:solidFill>
                  <a:schemeClr val="bg1"/>
                </a:solidFill>
                <a:latin typeface="Century Gothic" panose="020B0502020202020204" pitchFamily="34" charset="0"/>
              </a:rPr>
              <a:t>заполняются участником самостоятельно </a:t>
            </a:r>
            <a:r>
              <a:rPr lang="ru-RU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и должны полностью соответствовать информации, указанной</a:t>
            </a:r>
            <a:r>
              <a:rPr lang="en-US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ru-RU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в бланке ответов № 2. </a:t>
            </a:r>
            <a:endParaRPr lang="ru-RU" altLang="ru-RU" b="1" i="1" dirty="0">
              <a:solidFill>
                <a:schemeClr val="bg1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D3668A1A-B050-4897-A76B-B5F0E7F299D7}"/>
              </a:ext>
            </a:extLst>
          </p:cNvPr>
          <p:cNvCxnSpPr/>
          <p:nvPr/>
        </p:nvCxnSpPr>
        <p:spPr>
          <a:xfrm>
            <a:off x="3131840" y="2189229"/>
            <a:ext cx="0" cy="663707"/>
          </a:xfrm>
          <a:prstGeom prst="straightConnector1">
            <a:avLst/>
          </a:prstGeom>
          <a:ln w="3175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58B2165-BA69-4626-A3B4-2C7A3937D938}"/>
              </a:ext>
            </a:extLst>
          </p:cNvPr>
          <p:cNvSpPr txBox="1"/>
          <p:nvPr/>
        </p:nvSpPr>
        <p:spPr>
          <a:xfrm>
            <a:off x="5841917" y="330615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b="1" dirty="0">
                <a:solidFill>
                  <a:srgbClr val="FF0000"/>
                </a:solidFill>
              </a:rPr>
              <a:t>3</a:t>
            </a:r>
            <a:endParaRPr lang="ru-RU" sz="1800" b="1" dirty="0">
              <a:solidFill>
                <a:srgbClr val="FF0000"/>
              </a:solidFill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D20D67D3-8BE9-4DAC-8D56-41DC012AF5E9}"/>
              </a:ext>
            </a:extLst>
          </p:cNvPr>
          <p:cNvSpPr/>
          <p:nvPr/>
        </p:nvSpPr>
        <p:spPr>
          <a:xfrm>
            <a:off x="5580112" y="3240028"/>
            <a:ext cx="936104" cy="576064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ru-RU"/>
          </a:p>
        </p:txBody>
      </p:sp>
      <p:sp>
        <p:nvSpPr>
          <p:cNvPr id="15" name="Скругленный прямоугольник 6">
            <a:extLst>
              <a:ext uri="{FF2B5EF4-FFF2-40B4-BE49-F238E27FC236}">
                <a16:creationId xmlns:a16="http://schemas.microsoft.com/office/drawing/2014/main" id="{D649B254-DE0D-47B1-B0DD-56C7143148AE}"/>
              </a:ext>
            </a:extLst>
          </p:cNvPr>
          <p:cNvSpPr/>
          <p:nvPr/>
        </p:nvSpPr>
        <p:spPr>
          <a:xfrm>
            <a:off x="1319467" y="4797152"/>
            <a:ext cx="6632082" cy="10922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just"/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В поле </a:t>
            </a:r>
            <a:r>
              <a:rPr lang="ru-RU" b="1" u="sng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«Лист»</a:t>
            </a:r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организатор в аудитории при выдаче дополнительного </a:t>
            </a:r>
          </a:p>
          <a:p>
            <a:pPr algn="just"/>
            <a:endParaRPr lang="ru-RU" dirty="0">
              <a:solidFill>
                <a:schemeClr val="bg1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бланка ответов № 2 вносит порядковый номер листа работы участника экзамена, </a:t>
            </a:r>
            <a:r>
              <a:rPr lang="ru-RU" b="1" i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начиная с цифры </a:t>
            </a:r>
            <a:r>
              <a:rPr lang="ru-RU" sz="2800" b="1" i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3.</a:t>
            </a:r>
            <a:r>
              <a:rPr lang="ru-RU" b="1" i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D435E9EC-4C5F-4913-AED3-9523FA77B03E}"/>
              </a:ext>
            </a:extLst>
          </p:cNvPr>
          <p:cNvCxnSpPr>
            <a:cxnSpLocks/>
          </p:cNvCxnSpPr>
          <p:nvPr/>
        </p:nvCxnSpPr>
        <p:spPr>
          <a:xfrm flipV="1">
            <a:off x="5841917" y="3816092"/>
            <a:ext cx="170243" cy="1053068"/>
          </a:xfrm>
          <a:prstGeom prst="straightConnector1">
            <a:avLst/>
          </a:prstGeom>
          <a:ln w="3175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72846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E7045A3-C352-4198-B2B0-A226043BC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775069"/>
            <a:ext cx="6632083" cy="175488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00E2C90-85ED-4BA0-9BA0-0159B0E41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3284984"/>
            <a:ext cx="6632083" cy="1754881"/>
          </a:xfrm>
          <a:prstGeom prst="rect">
            <a:avLst/>
          </a:prstGeom>
        </p:spPr>
      </p:pic>
      <p:sp>
        <p:nvSpPr>
          <p:cNvPr id="4" name="Скругленный прямоугольник 12">
            <a:extLst>
              <a:ext uri="{FF2B5EF4-FFF2-40B4-BE49-F238E27FC236}">
                <a16:creationId xmlns:a16="http://schemas.microsoft.com/office/drawing/2014/main" id="{62A65E57-1E5A-4587-B910-F7DE31C07CB8}"/>
              </a:ext>
            </a:extLst>
          </p:cNvPr>
          <p:cNvSpPr/>
          <p:nvPr/>
        </p:nvSpPr>
        <p:spPr>
          <a:xfrm>
            <a:off x="539552" y="5445224"/>
            <a:ext cx="8136904" cy="1080120"/>
          </a:xfrm>
          <a:prstGeom prst="roundRect">
            <a:avLst/>
          </a:prstGeom>
          <a:solidFill>
            <a:schemeClr val="accent3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выдаче участнику экзамена последующих ДБО №2,</a:t>
            </a:r>
          </a:p>
          <a:p>
            <a:r>
              <a:rPr lang="ru-RU" sz="18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цифровое значение штрих-кода последнего ДБО №2 </a:t>
            </a:r>
          </a:p>
          <a:p>
            <a:r>
              <a:rPr lang="ru-RU" sz="18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вносится в поле «Дополнительный бланк ответов №2» предыдущего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ДБО №2 </a:t>
            </a:r>
          </a:p>
        </p:txBody>
      </p:sp>
      <p:sp>
        <p:nvSpPr>
          <p:cNvPr id="5" name="Скругленный прямоугольник 7">
            <a:extLst>
              <a:ext uri="{FF2B5EF4-FFF2-40B4-BE49-F238E27FC236}">
                <a16:creationId xmlns:a16="http://schemas.microsoft.com/office/drawing/2014/main" id="{2486C2E8-8F69-418D-84F4-A4AA226D9A52}"/>
              </a:ext>
            </a:extLst>
          </p:cNvPr>
          <p:cNvSpPr/>
          <p:nvPr/>
        </p:nvSpPr>
        <p:spPr>
          <a:xfrm>
            <a:off x="2195736" y="4486461"/>
            <a:ext cx="2016224" cy="504056"/>
          </a:xfrm>
          <a:prstGeom prst="roundRect">
            <a:avLst/>
          </a:prstGeom>
          <a:noFill/>
          <a:ln w="317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ru-RU"/>
          </a:p>
        </p:txBody>
      </p:sp>
      <p:sp>
        <p:nvSpPr>
          <p:cNvPr id="6" name="Скругленный прямоугольник 7">
            <a:extLst>
              <a:ext uri="{FF2B5EF4-FFF2-40B4-BE49-F238E27FC236}">
                <a16:creationId xmlns:a16="http://schemas.microsoft.com/office/drawing/2014/main" id="{251E2AD3-6DE1-4638-94ED-3EF127C5A561}"/>
              </a:ext>
            </a:extLst>
          </p:cNvPr>
          <p:cNvSpPr/>
          <p:nvPr/>
        </p:nvSpPr>
        <p:spPr>
          <a:xfrm>
            <a:off x="2627784" y="1628800"/>
            <a:ext cx="2520280" cy="360040"/>
          </a:xfrm>
          <a:prstGeom prst="roundRect">
            <a:avLst/>
          </a:prstGeom>
          <a:noFill/>
          <a:ln w="317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ru-RU"/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AD4542FD-98C5-4FA5-9ABA-C4E71DECE05B}"/>
              </a:ext>
            </a:extLst>
          </p:cNvPr>
          <p:cNvCxnSpPr>
            <a:cxnSpLocks/>
          </p:cNvCxnSpPr>
          <p:nvPr/>
        </p:nvCxnSpPr>
        <p:spPr>
          <a:xfrm flipV="1">
            <a:off x="3131840" y="1988840"/>
            <a:ext cx="0" cy="2470923"/>
          </a:xfrm>
          <a:prstGeom prst="straightConnector1">
            <a:avLst/>
          </a:prstGeom>
          <a:ln w="4445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17D93FE-2372-42A4-820F-CD44107A2754}"/>
              </a:ext>
            </a:extLst>
          </p:cNvPr>
          <p:cNvSpPr txBox="1"/>
          <p:nvPr/>
        </p:nvSpPr>
        <p:spPr>
          <a:xfrm>
            <a:off x="5564797" y="164268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b="1" dirty="0">
                <a:solidFill>
                  <a:srgbClr val="FF0000"/>
                </a:solidFill>
              </a:rPr>
              <a:t>3</a:t>
            </a:r>
            <a:endParaRPr lang="ru-RU" sz="18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02AFC4-3AA4-4335-A4DA-B77BBC37AC2E}"/>
              </a:ext>
            </a:extLst>
          </p:cNvPr>
          <p:cNvSpPr txBox="1"/>
          <p:nvPr/>
        </p:nvSpPr>
        <p:spPr>
          <a:xfrm>
            <a:off x="7092280" y="415556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1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4F342C18-70E6-403C-B700-344E2234BBC8}"/>
              </a:ext>
            </a:extLst>
          </p:cNvPr>
          <p:cNvSpPr/>
          <p:nvPr/>
        </p:nvSpPr>
        <p:spPr>
          <a:xfrm>
            <a:off x="5317066" y="1558585"/>
            <a:ext cx="936104" cy="576064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0F9F247D-68E1-40D4-A85F-DFACD83E878D}"/>
              </a:ext>
            </a:extLst>
          </p:cNvPr>
          <p:cNvSpPr/>
          <p:nvPr/>
        </p:nvSpPr>
        <p:spPr>
          <a:xfrm>
            <a:off x="6780681" y="4052202"/>
            <a:ext cx="936104" cy="576064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03429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6642" y="857251"/>
            <a:ext cx="4384928" cy="7544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867" y="907547"/>
            <a:ext cx="1243692" cy="7041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7422" y="2500306"/>
            <a:ext cx="4618121" cy="78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314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152" y="752417"/>
            <a:ext cx="3093378" cy="477002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1674" y="167644"/>
            <a:ext cx="3594502" cy="40534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131840" y="185278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Бланки ВТМ, РТМ ОГЭ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27BF9C1-91A2-4E13-AE95-9B69229BF2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541755" y="2019869"/>
            <a:ext cx="4508761" cy="33165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7872" y="1420429"/>
            <a:ext cx="3316526" cy="468515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0" y="1700808"/>
            <a:ext cx="3339597" cy="477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5110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C:\Users\николай\Desktop\ecb6b93ae76011e6813a902b346a7125_de1bf7e7ecf811e680b3902b346a7125.jpe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04831" y="2423025"/>
            <a:ext cx="977900" cy="1063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C:\Users\николай\Desktop\700-nw.jpg"/>
          <p:cNvPicPr/>
          <p:nvPr/>
        </p:nvPicPr>
        <p:blipFill>
          <a:blip r:embed="rId3"/>
          <a:srcRect t="18474" b="14324"/>
          <a:stretch>
            <a:fillRect/>
          </a:stretch>
        </p:blipFill>
        <p:spPr bwMode="auto">
          <a:xfrm rot="7044011">
            <a:off x="7429195" y="3904828"/>
            <a:ext cx="1375268" cy="1132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Скругленный прямоугольник 11"/>
          <p:cNvSpPr/>
          <p:nvPr/>
        </p:nvSpPr>
        <p:spPr>
          <a:xfrm>
            <a:off x="50006" y="4989814"/>
            <a:ext cx="7246324" cy="137984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188426" y="1323390"/>
            <a:ext cx="3737123" cy="352544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14540" y="1310501"/>
            <a:ext cx="3013312" cy="313932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96918" y="1451481"/>
            <a:ext cx="300403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1" indent="-285741"/>
            <a:r>
              <a:rPr lang="ru-RU" b="1" dirty="0">
                <a:solidFill>
                  <a:srgbClr val="FF0000"/>
                </a:solidFill>
                <a:latin typeface="Century Gothic" panose="020B0502020202020204" pitchFamily="34" charset="0"/>
              </a:rPr>
              <a:t>!!!</a:t>
            </a:r>
            <a:r>
              <a:rPr lang="ru-RU" b="1" dirty="0">
                <a:solidFill>
                  <a:schemeClr val="tx2">
                    <a:lumMod val="10000"/>
                  </a:schemeClr>
                </a:solidFill>
                <a:latin typeface="Century Gothic" panose="020B0502020202020204" pitchFamily="34" charset="0"/>
              </a:rPr>
              <a:t> Делать в полях бланков,</a:t>
            </a:r>
          </a:p>
          <a:p>
            <a:pPr marL="285741" indent="-285741"/>
            <a:r>
              <a:rPr lang="ru-RU" b="1" dirty="0">
                <a:solidFill>
                  <a:schemeClr val="tx2">
                    <a:lumMod val="10000"/>
                  </a:schemeClr>
                </a:solidFill>
                <a:latin typeface="Century Gothic" panose="020B0502020202020204" pitchFamily="34" charset="0"/>
              </a:rPr>
              <a:t>вне полей бланков или в</a:t>
            </a:r>
          </a:p>
          <a:p>
            <a:pPr marL="285741" indent="-285741"/>
            <a:r>
              <a:rPr lang="ru-RU" b="1" dirty="0">
                <a:solidFill>
                  <a:schemeClr val="tx2">
                    <a:lumMod val="10000"/>
                  </a:schemeClr>
                </a:solidFill>
                <a:latin typeface="Century Gothic" panose="020B0502020202020204" pitchFamily="34" charset="0"/>
              </a:rPr>
              <a:t>полях, заполненных</a:t>
            </a:r>
          </a:p>
          <a:p>
            <a:pPr marL="285741" indent="-285741"/>
            <a:r>
              <a:rPr lang="ru-RU" b="1" dirty="0">
                <a:solidFill>
                  <a:schemeClr val="tx2">
                    <a:lumMod val="10000"/>
                  </a:schemeClr>
                </a:solidFill>
                <a:latin typeface="Century Gothic" panose="020B0502020202020204" pitchFamily="34" charset="0"/>
              </a:rPr>
              <a:t>типографским</a:t>
            </a:r>
          </a:p>
          <a:p>
            <a:pPr marL="285741" indent="-285741"/>
            <a:r>
              <a:rPr lang="ru-RU" b="1" dirty="0">
                <a:solidFill>
                  <a:schemeClr val="tx2">
                    <a:lumMod val="10000"/>
                  </a:schemeClr>
                </a:solidFill>
                <a:latin typeface="Century Gothic" panose="020B0502020202020204" pitchFamily="34" charset="0"/>
              </a:rPr>
              <a:t>способом, какие-либо</a:t>
            </a:r>
          </a:p>
          <a:p>
            <a:pPr marL="285741" indent="-285741"/>
            <a:r>
              <a:rPr lang="ru-RU" b="1" dirty="0">
                <a:solidFill>
                  <a:schemeClr val="tx2">
                    <a:lumMod val="10000"/>
                  </a:schemeClr>
                </a:solidFill>
                <a:latin typeface="Century Gothic" panose="020B0502020202020204" pitchFamily="34" charset="0"/>
              </a:rPr>
              <a:t>записи и пометки, не</a:t>
            </a:r>
          </a:p>
          <a:p>
            <a:pPr marL="285741" indent="-285741"/>
            <a:r>
              <a:rPr lang="ru-RU" b="1" dirty="0">
                <a:solidFill>
                  <a:schemeClr val="tx2">
                    <a:lumMod val="10000"/>
                  </a:schemeClr>
                </a:solidFill>
                <a:latin typeface="Century Gothic" panose="020B0502020202020204" pitchFamily="34" charset="0"/>
              </a:rPr>
              <a:t>относящиеся к</a:t>
            </a:r>
          </a:p>
          <a:p>
            <a:pPr marL="285741" indent="-285741"/>
            <a:r>
              <a:rPr lang="ru-RU" b="1" dirty="0">
                <a:solidFill>
                  <a:schemeClr val="tx2">
                    <a:lumMod val="10000"/>
                  </a:schemeClr>
                </a:solidFill>
                <a:latin typeface="Century Gothic" panose="020B0502020202020204" pitchFamily="34" charset="0"/>
              </a:rPr>
              <a:t>содержанию полей</a:t>
            </a:r>
          </a:p>
          <a:p>
            <a:pPr marL="285741" indent="-285741"/>
            <a:r>
              <a:rPr lang="ru-RU" b="1" dirty="0">
                <a:solidFill>
                  <a:schemeClr val="tx2">
                    <a:lumMod val="10000"/>
                  </a:schemeClr>
                </a:solidFill>
                <a:latin typeface="Century Gothic" panose="020B0502020202020204" pitchFamily="34" charset="0"/>
              </a:rPr>
              <a:t>бланков. </a:t>
            </a:r>
          </a:p>
          <a:p>
            <a:pPr marL="285741" indent="-285741"/>
            <a:endParaRPr lang="ru-RU" b="1" dirty="0">
              <a:solidFill>
                <a:schemeClr val="tx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123728" y="259941"/>
            <a:ext cx="3790950" cy="74295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</a:t>
            </a:fld>
            <a:endParaRPr lang="en"/>
          </a:p>
        </p:txBody>
      </p:sp>
      <p:sp>
        <p:nvSpPr>
          <p:cNvPr id="3" name="Знак запрета 2"/>
          <p:cNvSpPr/>
          <p:nvPr/>
        </p:nvSpPr>
        <p:spPr>
          <a:xfrm>
            <a:off x="2442323" y="405032"/>
            <a:ext cx="490314" cy="463082"/>
          </a:xfrm>
          <a:prstGeom prst="noSmoking">
            <a:avLst/>
          </a:prstGeom>
          <a:solidFill>
            <a:srgbClr val="FF0000"/>
          </a:solidFill>
          <a:ln w="6350">
            <a:solidFill>
              <a:srgbClr val="1240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55092" y="344894"/>
            <a:ext cx="3494586" cy="52322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Запрещается: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89925" y="1432513"/>
            <a:ext cx="357505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1" indent="-285741"/>
            <a:r>
              <a:rPr lang="ru-RU" b="1" dirty="0">
                <a:solidFill>
                  <a:srgbClr val="FF0000"/>
                </a:solidFill>
                <a:latin typeface="Century Gothic" panose="020B0502020202020204" pitchFamily="34" charset="0"/>
              </a:rPr>
              <a:t>!!!</a:t>
            </a:r>
            <a:r>
              <a:rPr lang="ru-RU" b="1" dirty="0">
                <a:solidFill>
                  <a:schemeClr val="tx2">
                    <a:lumMod val="10000"/>
                  </a:schemeClr>
                </a:solidFill>
                <a:latin typeface="Century Gothic" panose="020B0502020202020204" pitchFamily="34" charset="0"/>
              </a:rPr>
              <a:t> Использовать для</a:t>
            </a:r>
          </a:p>
          <a:p>
            <a:pPr marL="285741" indent="-285741"/>
            <a:r>
              <a:rPr lang="ru-RU" b="1" dirty="0">
                <a:solidFill>
                  <a:schemeClr val="tx2">
                    <a:lumMod val="10000"/>
                  </a:schemeClr>
                </a:solidFill>
                <a:latin typeface="Century Gothic" panose="020B0502020202020204" pitchFamily="34" charset="0"/>
              </a:rPr>
              <a:t>заполнения бланков </a:t>
            </a:r>
          </a:p>
          <a:p>
            <a:pPr marL="285741" indent="-285741"/>
            <a:r>
              <a:rPr lang="ru-RU" b="1" dirty="0">
                <a:solidFill>
                  <a:schemeClr val="tx2">
                    <a:lumMod val="10000"/>
                  </a:schemeClr>
                </a:solidFill>
                <a:latin typeface="Century Gothic" panose="020B0502020202020204" pitchFamily="34" charset="0"/>
              </a:rPr>
              <a:t>- цветные ручки вместо черной; </a:t>
            </a:r>
          </a:p>
          <a:p>
            <a:pPr marL="285741" indent="-285741"/>
            <a:r>
              <a:rPr lang="ru-RU" b="1" dirty="0">
                <a:solidFill>
                  <a:schemeClr val="tx2">
                    <a:lumMod val="10000"/>
                  </a:schemeClr>
                </a:solidFill>
                <a:latin typeface="Century Gothic" panose="020B0502020202020204" pitchFamily="34" charset="0"/>
              </a:rPr>
              <a:t>- карандаш</a:t>
            </a:r>
          </a:p>
          <a:p>
            <a:pPr marL="285741" indent="-285741"/>
            <a:r>
              <a:rPr lang="ru-RU" b="1" dirty="0">
                <a:solidFill>
                  <a:schemeClr val="tx2">
                    <a:lumMod val="10000"/>
                  </a:schemeClr>
                </a:solidFill>
                <a:latin typeface="Century Gothic" panose="020B0502020202020204" pitchFamily="34" charset="0"/>
              </a:rPr>
              <a:t>(даже для черновых записей</a:t>
            </a:r>
          </a:p>
          <a:p>
            <a:pPr marL="285741" indent="-285741"/>
            <a:r>
              <a:rPr lang="ru-RU" b="1" dirty="0">
                <a:solidFill>
                  <a:schemeClr val="tx2">
                    <a:lumMod val="10000"/>
                  </a:schemeClr>
                </a:solidFill>
                <a:latin typeface="Century Gothic" panose="020B0502020202020204" pitchFamily="34" charset="0"/>
              </a:rPr>
              <a:t>на бланках);</a:t>
            </a:r>
          </a:p>
          <a:p>
            <a:pPr marL="285741" indent="-285741"/>
            <a:r>
              <a:rPr lang="ru-RU" b="1" dirty="0">
                <a:solidFill>
                  <a:schemeClr val="tx2">
                    <a:lumMod val="10000"/>
                  </a:schemeClr>
                </a:solidFill>
                <a:latin typeface="Century Gothic" panose="020B0502020202020204" pitchFamily="34" charset="0"/>
              </a:rPr>
              <a:t>- средства для</a:t>
            </a:r>
          </a:p>
          <a:p>
            <a:pPr marL="285741" indent="-285741"/>
            <a:r>
              <a:rPr lang="ru-RU" b="1" dirty="0">
                <a:solidFill>
                  <a:schemeClr val="tx2">
                    <a:lumMod val="10000"/>
                  </a:schemeClr>
                </a:solidFill>
                <a:latin typeface="Century Gothic" panose="020B0502020202020204" pitchFamily="34" charset="0"/>
              </a:rPr>
              <a:t>исправления внесенной в</a:t>
            </a:r>
          </a:p>
          <a:p>
            <a:pPr marL="285741" indent="-285741"/>
            <a:r>
              <a:rPr lang="ru-RU" b="1" dirty="0">
                <a:solidFill>
                  <a:schemeClr val="tx2">
                    <a:lumMod val="10000"/>
                  </a:schemeClr>
                </a:solidFill>
                <a:latin typeface="Century Gothic" panose="020B0502020202020204" pitchFamily="34" charset="0"/>
              </a:rPr>
              <a:t>бланки информации</a:t>
            </a:r>
          </a:p>
          <a:p>
            <a:pPr marL="285741" indent="-285741"/>
            <a:r>
              <a:rPr lang="ru-RU" b="1" dirty="0">
                <a:solidFill>
                  <a:schemeClr val="tx2">
                    <a:lumMod val="10000"/>
                  </a:schemeClr>
                </a:solidFill>
                <a:latin typeface="Century Gothic" panose="020B0502020202020204" pitchFamily="34" charset="0"/>
              </a:rPr>
              <a:t>(«корректор», «ластик» и др.).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54986" y="5169332"/>
            <a:ext cx="70271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1" indent="-285741"/>
            <a:r>
              <a:rPr lang="ru-RU" b="1" dirty="0">
                <a:solidFill>
                  <a:srgbClr val="FF0000"/>
                </a:solidFill>
                <a:latin typeface="Century Gothic" panose="020B0502020202020204" pitchFamily="34" charset="0"/>
              </a:rPr>
              <a:t>!!!</a:t>
            </a:r>
            <a:r>
              <a:rPr lang="ru-RU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ru-RU" dirty="0">
                <a:solidFill>
                  <a:schemeClr val="tx2">
                    <a:lumMod val="10000"/>
                  </a:schemeClr>
                </a:solidFill>
                <a:latin typeface="Century Gothic" panose="020B0502020202020204" pitchFamily="34" charset="0"/>
              </a:rPr>
              <a:t>На Бланках ответов № 1 и № 2, а также на Дополнительном бланке ответов № 2 </a:t>
            </a:r>
            <a:r>
              <a:rPr lang="ru-RU" b="1" dirty="0">
                <a:solidFill>
                  <a:schemeClr val="tx2">
                    <a:lumMod val="10000"/>
                  </a:schemeClr>
                </a:solidFill>
                <a:latin typeface="Century Gothic" panose="020B0502020202020204" pitchFamily="34" charset="0"/>
              </a:rPr>
              <a:t>не должно быть пометок, содержащих информацию о личности участника ОГЭ.</a:t>
            </a:r>
          </a:p>
        </p:txBody>
      </p:sp>
      <p:pic>
        <p:nvPicPr>
          <p:cNvPr id="13" name="Рисунок 12" descr="C:\Users\николай\Desktop\27ec02fdbb9de6d3dbb8d214761a7c66.jpg"/>
          <p:cNvPicPr/>
          <p:nvPr/>
        </p:nvPicPr>
        <p:blipFill>
          <a:blip r:embed="rId4"/>
          <a:srcRect t="22150" r="11742" b="27361"/>
          <a:stretch>
            <a:fillRect/>
          </a:stretch>
        </p:blipFill>
        <p:spPr bwMode="auto">
          <a:xfrm>
            <a:off x="7427894" y="5607050"/>
            <a:ext cx="12319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Знак запрета 13"/>
          <p:cNvSpPr/>
          <p:nvPr/>
        </p:nvSpPr>
        <p:spPr>
          <a:xfrm>
            <a:off x="7364394" y="5380514"/>
            <a:ext cx="1358900" cy="1206500"/>
          </a:xfrm>
          <a:prstGeom prst="noSmoking">
            <a:avLst>
              <a:gd name="adj" fmla="val 5851"/>
            </a:avLst>
          </a:prstGeom>
          <a:solidFill>
            <a:srgbClr val="FF0000"/>
          </a:solidFill>
          <a:ln w="6350">
            <a:solidFill>
              <a:srgbClr val="1240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5" name="Рисунок 14" descr="C:\Users\николай\Desktop\54d8c0092b1cd1f47f5d854f187334a0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74060" y="781228"/>
            <a:ext cx="1307879" cy="1263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Знак запрета 15"/>
          <p:cNvSpPr/>
          <p:nvPr/>
        </p:nvSpPr>
        <p:spPr>
          <a:xfrm>
            <a:off x="7142840" y="600142"/>
            <a:ext cx="1828800" cy="1625600"/>
          </a:xfrm>
          <a:prstGeom prst="noSmoking">
            <a:avLst>
              <a:gd name="adj" fmla="val 5851"/>
            </a:avLst>
          </a:prstGeom>
          <a:solidFill>
            <a:srgbClr val="FF0000"/>
          </a:solidFill>
          <a:ln w="6350">
            <a:solidFill>
              <a:srgbClr val="1240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9" name="Знак запрета 18"/>
          <p:cNvSpPr/>
          <p:nvPr/>
        </p:nvSpPr>
        <p:spPr>
          <a:xfrm>
            <a:off x="7359830" y="3856107"/>
            <a:ext cx="1606550" cy="1422400"/>
          </a:xfrm>
          <a:prstGeom prst="noSmoking">
            <a:avLst>
              <a:gd name="adj" fmla="val 5851"/>
            </a:avLst>
          </a:prstGeom>
          <a:solidFill>
            <a:srgbClr val="FF0000"/>
          </a:solidFill>
          <a:ln w="6350">
            <a:solidFill>
              <a:srgbClr val="1240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0" name="Знак запрета 19"/>
          <p:cNvSpPr/>
          <p:nvPr/>
        </p:nvSpPr>
        <p:spPr>
          <a:xfrm>
            <a:off x="7287541" y="2260353"/>
            <a:ext cx="1412480" cy="1309994"/>
          </a:xfrm>
          <a:prstGeom prst="noSmoking">
            <a:avLst>
              <a:gd name="adj" fmla="val 9575"/>
            </a:avLst>
          </a:prstGeom>
          <a:solidFill>
            <a:srgbClr val="FF0000"/>
          </a:solidFill>
          <a:ln w="6350">
            <a:solidFill>
              <a:srgbClr val="1240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043026" y="155187"/>
            <a:ext cx="3692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Century Gothic" panose="020B0502020202020204" pitchFamily="34" charset="0"/>
              </a:rPr>
              <a:t>Бланки  заполняются </a:t>
            </a:r>
            <a:r>
              <a:rPr lang="ru-RU" b="1" dirty="0" err="1">
                <a:latin typeface="Century Gothic" panose="020B0502020202020204" pitchFamily="34" charset="0"/>
              </a:rPr>
              <a:t>гелевой</a:t>
            </a:r>
            <a:r>
              <a:rPr lang="ru-RU" b="1" dirty="0">
                <a:latin typeface="Century Gothic" panose="020B0502020202020204" pitchFamily="34" charset="0"/>
              </a:rPr>
              <a:t> ручкой </a:t>
            </a:r>
            <a:r>
              <a:rPr lang="ru-RU" b="1" dirty="0">
                <a:solidFill>
                  <a:schemeClr val="bg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чёрного цвета</a:t>
            </a:r>
            <a:r>
              <a:rPr lang="ru-RU" b="1" dirty="0">
                <a:latin typeface="Century Gothic" panose="020B0502020202020204" pitchFamily="34" charset="0"/>
              </a:rPr>
              <a:t>!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8569" y="260058"/>
            <a:ext cx="431260" cy="431260"/>
          </a:xfrm>
          <a:prstGeom prst="rect">
            <a:avLst/>
          </a:prstGeom>
        </p:spPr>
      </p:pic>
      <p:sp>
        <p:nvSpPr>
          <p:cNvPr id="22" name="Скругленный прямоугольник 21"/>
          <p:cNvSpPr/>
          <p:nvPr/>
        </p:nvSpPr>
        <p:spPr>
          <a:xfrm>
            <a:off x="4295716" y="5674791"/>
            <a:ext cx="4164716" cy="96623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427970" y="5674791"/>
            <a:ext cx="394267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Если участник ОГЭ не имеет информации для заполнения какого-то конкретного поля, он должен оставить это поле пустым (не делать прочерков!).</a:t>
            </a:r>
          </a:p>
          <a:p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0" r="1027" b="75200"/>
          <a:stretch/>
        </p:blipFill>
        <p:spPr>
          <a:xfrm>
            <a:off x="251520" y="4642261"/>
            <a:ext cx="8352901" cy="954636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6275" y="1249917"/>
            <a:ext cx="340556" cy="331096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3897" y="2297602"/>
            <a:ext cx="363491" cy="353394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3896" y="3361613"/>
            <a:ext cx="363491" cy="353394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2906" y="3341942"/>
            <a:ext cx="438950" cy="493819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5171349" y="1257541"/>
            <a:ext cx="268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5222206" y="2281664"/>
            <a:ext cx="288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 Black" panose="020B0A04020102020204" pitchFamily="34" charset="0"/>
              </a:rPr>
              <a:t>2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8" y="1233969"/>
            <a:ext cx="5095381" cy="325943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514B47F-E23B-4120-BE07-58E66BB74819}"/>
              </a:ext>
            </a:extLst>
          </p:cNvPr>
          <p:cNvSpPr txBox="1"/>
          <p:nvPr/>
        </p:nvSpPr>
        <p:spPr>
          <a:xfrm>
            <a:off x="515677" y="408646"/>
            <a:ext cx="35852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Каждое поле в бланках заполняется, начиная с </a:t>
            </a:r>
            <a:r>
              <a:rPr lang="ru-RU" sz="2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первой </a:t>
            </a:r>
            <a:r>
              <a:rPr lang="ru-RU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клетки</a:t>
            </a:r>
          </a:p>
          <a:p>
            <a:r>
              <a:rPr lang="ru-RU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 	</a:t>
            </a:r>
          </a:p>
          <a:p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456286-8975-4231-B3EC-150EC5B414B9}"/>
              </a:ext>
            </a:extLst>
          </p:cNvPr>
          <p:cNvSpPr txBox="1"/>
          <p:nvPr/>
        </p:nvSpPr>
        <p:spPr>
          <a:xfrm>
            <a:off x="5586324" y="1144556"/>
            <a:ext cx="369216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>
                <a:solidFill>
                  <a:schemeClr val="bg1">
                    <a:lumMod val="85000"/>
                    <a:lumOff val="15000"/>
                  </a:schemeClr>
                </a:solidFill>
              </a:rPr>
              <a:t>Код образовательной организации </a:t>
            </a:r>
            <a:r>
              <a:rPr lang="ru-RU" dirty="0">
                <a:solidFill>
                  <a:schemeClr val="bg1">
                    <a:lumMod val="85000"/>
                    <a:lumOff val="15000"/>
                  </a:schemeClr>
                </a:solidFill>
              </a:rPr>
              <a:t>– указывается код ОО, в которой обучается участник экзамена</a:t>
            </a:r>
          </a:p>
          <a:p>
            <a:r>
              <a:rPr lang="ru-RU" b="1" u="sng" dirty="0">
                <a:solidFill>
                  <a:schemeClr val="bg1">
                    <a:lumMod val="85000"/>
                    <a:lumOff val="15000"/>
                  </a:schemeClr>
                </a:solidFill>
              </a:rPr>
              <a:t>Класс</a:t>
            </a:r>
            <a:r>
              <a:rPr lang="ru-RU" dirty="0">
                <a:solidFill>
                  <a:schemeClr val="bg1">
                    <a:lumMod val="85000"/>
                    <a:lumOff val="15000"/>
                  </a:schemeClr>
                </a:solidFill>
              </a:rPr>
              <a:t>: номер, буква – указывается информация о классе, в котором обучается участник</a:t>
            </a:r>
          </a:p>
          <a:p>
            <a:r>
              <a:rPr lang="ru-RU" u="sng" dirty="0">
                <a:solidFill>
                  <a:schemeClr val="bg1">
                    <a:lumMod val="85000"/>
                    <a:lumOff val="15000"/>
                  </a:schemeClr>
                </a:solidFill>
              </a:rPr>
              <a:t>Номер аудитории </a:t>
            </a:r>
            <a:r>
              <a:rPr lang="ru-RU" dirty="0">
                <a:solidFill>
                  <a:schemeClr val="bg1">
                    <a:lumMod val="85000"/>
                    <a:lumOff val="15000"/>
                  </a:schemeClr>
                </a:solidFill>
              </a:rPr>
              <a:t>– указывается номер аудитории, у которой проводится ОГЭ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01" y="2616988"/>
            <a:ext cx="7848600" cy="1944688"/>
          </a:xfrm>
          <a:prstGeom prst="rect">
            <a:avLst/>
          </a:prstGeom>
          <a:noFill/>
          <a:ln>
            <a:noFill/>
          </a:ln>
          <a:effectLst>
            <a:outerShdw blurRad="190500" dist="38100" dir="27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CF9CB5E-792F-47C7-9149-1B19CBDD3CB1}"/>
              </a:ext>
            </a:extLst>
          </p:cNvPr>
          <p:cNvSpPr/>
          <p:nvPr/>
        </p:nvSpPr>
        <p:spPr>
          <a:xfrm>
            <a:off x="738294" y="4688489"/>
            <a:ext cx="7599015" cy="11557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Способы исправления ошибок при заполнении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06693" y="5098098"/>
            <a:ext cx="7683709" cy="919481"/>
          </a:xfrm>
        </p:spPr>
        <p:txBody>
          <a:bodyPr/>
          <a:lstStyle/>
          <a:p>
            <a:pPr marL="50798" indent="0">
              <a:buNone/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Зачеркивание ранее написанных символов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(цифр, букв) и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заполнение свободных клеточек справа новыми символами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(цифрами, буквами)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5</a:t>
            </a:fld>
            <a:endParaRPr lang="en"/>
          </a:p>
        </p:txBody>
      </p:sp>
      <p:sp>
        <p:nvSpPr>
          <p:cNvPr id="6" name="TextBox 5"/>
          <p:cNvSpPr txBox="1"/>
          <p:nvPr/>
        </p:nvSpPr>
        <p:spPr>
          <a:xfrm>
            <a:off x="1720850" y="2921001"/>
            <a:ext cx="1587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  В  А  Н О  В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14501" y="3251200"/>
            <a:ext cx="1173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И  В  А  Н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14500" y="3613150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И  В  А  Н О  В  И  Ч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778000" y="3746501"/>
            <a:ext cx="1688168" cy="7839"/>
          </a:xfrm>
          <a:prstGeom prst="line">
            <a:avLst/>
          </a:prstGeom>
          <a:ln w="349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638551" y="3619500"/>
            <a:ext cx="2202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  Е  Т  Р  О  В И  Ч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E45B6E0-72E3-4841-AAB9-2FA58E44E3C1}"/>
              </a:ext>
            </a:extLst>
          </p:cNvPr>
          <p:cNvSpPr txBox="1"/>
          <p:nvPr/>
        </p:nvSpPr>
        <p:spPr>
          <a:xfrm>
            <a:off x="844487" y="4686671"/>
            <a:ext cx="76081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Запись новых символов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(цифр, букв)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жирным шрифтом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поверх ранее написанных символов (цифр, букв);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4A597C-8573-488B-951E-DB28F46EFF56}"/>
              </a:ext>
            </a:extLst>
          </p:cNvPr>
          <p:cNvSpPr txBox="1"/>
          <p:nvPr/>
        </p:nvSpPr>
        <p:spPr>
          <a:xfrm>
            <a:off x="5783608" y="4049858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Arial Black" pitchFamily="34" charset="0"/>
              </a:rPr>
              <a:t>7</a:t>
            </a: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F5F81F9C-CC24-47E4-8B86-E2CFB2DA56F2}"/>
              </a:ext>
            </a:extLst>
          </p:cNvPr>
          <p:cNvSpPr/>
          <p:nvPr/>
        </p:nvSpPr>
        <p:spPr>
          <a:xfrm>
            <a:off x="1532710" y="3573609"/>
            <a:ext cx="4288999" cy="37627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295A55E-30E3-49BD-8C36-B4B1676016B4}"/>
              </a:ext>
            </a:extLst>
          </p:cNvPr>
          <p:cNvSpPr txBox="1"/>
          <p:nvPr/>
        </p:nvSpPr>
        <p:spPr>
          <a:xfrm>
            <a:off x="3632709" y="3589332"/>
            <a:ext cx="1858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>
                    <a:lumMod val="85000"/>
                    <a:lumOff val="15000"/>
                  </a:schemeClr>
                </a:solidFill>
              </a:rPr>
              <a:t>П Е Т Р  О В И Ч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C005E5A-A24E-409B-BBF9-524219B37CB4}"/>
              </a:ext>
            </a:extLst>
          </p:cNvPr>
          <p:cNvSpPr txBox="1"/>
          <p:nvPr/>
        </p:nvSpPr>
        <p:spPr>
          <a:xfrm>
            <a:off x="1741409" y="3583731"/>
            <a:ext cx="1822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>
                    <a:lumMod val="85000"/>
                    <a:lumOff val="15000"/>
                  </a:schemeClr>
                </a:solidFill>
              </a:rPr>
              <a:t>И В А Н О В И Ч</a:t>
            </a:r>
          </a:p>
        </p:txBody>
      </p:sp>
      <p:sp>
        <p:nvSpPr>
          <p:cNvPr id="17" name="TextBox 20">
            <a:extLst>
              <a:ext uri="{FF2B5EF4-FFF2-40B4-BE49-F238E27FC236}">
                <a16:creationId xmlns:a16="http://schemas.microsoft.com/office/drawing/2014/main" id="{C3DB4BCE-90FD-485D-8454-CD6386260DFC}"/>
              </a:ext>
            </a:extLst>
          </p:cNvPr>
          <p:cNvSpPr txBox="1"/>
          <p:nvPr/>
        </p:nvSpPr>
        <p:spPr>
          <a:xfrm>
            <a:off x="5559840" y="4096024"/>
            <a:ext cx="14269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dirty="0"/>
              <a:t>9   5  8  1   2  6</a:t>
            </a: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3DB9F807-C6B9-4191-82DD-2206844D536E}"/>
              </a:ext>
            </a:extLst>
          </p:cNvPr>
          <p:cNvSpPr/>
          <p:nvPr/>
        </p:nvSpPr>
        <p:spPr>
          <a:xfrm>
            <a:off x="5821709" y="4061686"/>
            <a:ext cx="260745" cy="35366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ru-RU"/>
          </a:p>
        </p:txBody>
      </p:sp>
      <p:sp>
        <p:nvSpPr>
          <p:cNvPr id="20" name="TextBox 11">
            <a:extLst>
              <a:ext uri="{FF2B5EF4-FFF2-40B4-BE49-F238E27FC236}">
                <a16:creationId xmlns:a16="http://schemas.microsoft.com/office/drawing/2014/main" id="{3B4A597C-8573-488B-951E-DB28F46EFF56}"/>
              </a:ext>
            </a:extLst>
          </p:cNvPr>
          <p:cNvSpPr txBox="1"/>
          <p:nvPr/>
        </p:nvSpPr>
        <p:spPr>
          <a:xfrm>
            <a:off x="5773987" y="4064640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000" b="1" dirty="0">
                <a:latin typeface="Arial Black" pitchFamily="34" charset="0"/>
              </a:rPr>
              <a:t>7</a:t>
            </a:r>
          </a:p>
        </p:txBody>
      </p:sp>
      <p:sp>
        <p:nvSpPr>
          <p:cNvPr id="21" name="TextBox 11">
            <a:extLst>
              <a:ext uri="{FF2B5EF4-FFF2-40B4-BE49-F238E27FC236}">
                <a16:creationId xmlns:a16="http://schemas.microsoft.com/office/drawing/2014/main" id="{3B4A597C-8573-488B-951E-DB28F46EFF56}"/>
              </a:ext>
            </a:extLst>
          </p:cNvPr>
          <p:cNvSpPr txBox="1"/>
          <p:nvPr/>
        </p:nvSpPr>
        <p:spPr>
          <a:xfrm>
            <a:off x="6168276" y="4056822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000" b="1" dirty="0">
                <a:latin typeface="Arial Black" pitchFamily="34" charset="0"/>
              </a:rPr>
              <a:t>6</a:t>
            </a: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71DA88C1-6142-498A-A645-87D39149058B}"/>
              </a:ext>
            </a:extLst>
          </p:cNvPr>
          <p:cNvSpPr/>
          <p:nvPr/>
        </p:nvSpPr>
        <p:spPr>
          <a:xfrm>
            <a:off x="6213949" y="4061686"/>
            <a:ext cx="260745" cy="35366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ru-RU"/>
          </a:p>
        </p:txBody>
      </p:sp>
      <p:sp>
        <p:nvSpPr>
          <p:cNvPr id="25" name="TextBox 5">
            <a:extLst>
              <a:ext uri="{FF2B5EF4-FFF2-40B4-BE49-F238E27FC236}">
                <a16:creationId xmlns:a16="http://schemas.microsoft.com/office/drawing/2014/main" id="{82DC1C8C-1FF1-408B-9C37-AF0502680E07}"/>
              </a:ext>
            </a:extLst>
          </p:cNvPr>
          <p:cNvSpPr txBox="1"/>
          <p:nvPr/>
        </p:nvSpPr>
        <p:spPr>
          <a:xfrm>
            <a:off x="1714500" y="2901763"/>
            <a:ext cx="1587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dirty="0"/>
              <a:t>И  В  А  Н О  В</a:t>
            </a:r>
          </a:p>
        </p:txBody>
      </p:sp>
      <p:sp>
        <p:nvSpPr>
          <p:cNvPr id="28" name="TextBox 6">
            <a:extLst>
              <a:ext uri="{FF2B5EF4-FFF2-40B4-BE49-F238E27FC236}">
                <a16:creationId xmlns:a16="http://schemas.microsoft.com/office/drawing/2014/main" id="{2F67C8B3-8A3D-4D9D-BFD9-E681CE78334F}"/>
              </a:ext>
            </a:extLst>
          </p:cNvPr>
          <p:cNvSpPr txBox="1"/>
          <p:nvPr/>
        </p:nvSpPr>
        <p:spPr>
          <a:xfrm>
            <a:off x="1669915" y="3265334"/>
            <a:ext cx="9829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dirty="0"/>
              <a:t>И  В  А  Н</a:t>
            </a:r>
          </a:p>
        </p:txBody>
      </p:sp>
      <p:sp>
        <p:nvSpPr>
          <p:cNvPr id="30" name="TextBox 16">
            <a:extLst>
              <a:ext uri="{FF2B5EF4-FFF2-40B4-BE49-F238E27FC236}">
                <a16:creationId xmlns:a16="http://schemas.microsoft.com/office/drawing/2014/main" id="{4DEDE437-A374-4CB2-A92E-0CFE341FC502}"/>
              </a:ext>
            </a:extLst>
          </p:cNvPr>
          <p:cNvSpPr txBox="1"/>
          <p:nvPr/>
        </p:nvSpPr>
        <p:spPr>
          <a:xfrm>
            <a:off x="2596977" y="4084631"/>
            <a:ext cx="9300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dirty="0"/>
              <a:t>8  5   2  0</a:t>
            </a:r>
          </a:p>
        </p:txBody>
      </p:sp>
      <p:sp>
        <p:nvSpPr>
          <p:cNvPr id="31" name="TextBox 19">
            <a:extLst>
              <a:ext uri="{FF2B5EF4-FFF2-40B4-BE49-F238E27FC236}">
                <a16:creationId xmlns:a16="http://schemas.microsoft.com/office/drawing/2014/main" id="{C725331D-D2FE-43AF-8F79-CB15EACB701D}"/>
              </a:ext>
            </a:extLst>
          </p:cNvPr>
          <p:cNvSpPr txBox="1"/>
          <p:nvPr/>
        </p:nvSpPr>
        <p:spPr>
          <a:xfrm>
            <a:off x="3636038" y="4094149"/>
            <a:ext cx="9300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dirty="0"/>
              <a:t>4  6   5  0</a:t>
            </a: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1ED74102-0979-4A2A-AFE1-634B5DFF34E8}"/>
              </a:ext>
            </a:extLst>
          </p:cNvPr>
          <p:cNvSpPr/>
          <p:nvPr/>
        </p:nvSpPr>
        <p:spPr>
          <a:xfrm>
            <a:off x="2378023" y="4042181"/>
            <a:ext cx="2412275" cy="37627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ru-RU"/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B09658FD-408D-4C70-85EA-40E89D83CF1D}"/>
              </a:ext>
            </a:extLst>
          </p:cNvPr>
          <p:cNvCxnSpPr>
            <a:stCxn id="30" idx="1"/>
            <a:endCxn id="30" idx="3"/>
          </p:cNvCxnSpPr>
          <p:nvPr/>
        </p:nvCxnSpPr>
        <p:spPr>
          <a:xfrm>
            <a:off x="2596977" y="4238520"/>
            <a:ext cx="930063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604" y="188640"/>
            <a:ext cx="6990776" cy="9233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27728" y="240170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</a:rPr>
              <a:t>Количество заполненных полей «Замена ошибочных ответов»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00" r="1027"/>
          <a:stretch/>
        </p:blipFill>
        <p:spPr>
          <a:xfrm>
            <a:off x="755576" y="1738249"/>
            <a:ext cx="6831269" cy="1804784"/>
          </a:xfrm>
          <a:prstGeom prst="rect">
            <a:avLst/>
          </a:prstGeom>
        </p:spPr>
      </p:pic>
      <p:sp>
        <p:nvSpPr>
          <p:cNvPr id="10" name="TextBox 11">
            <a:extLst>
              <a:ext uri="{FF2B5EF4-FFF2-40B4-BE49-F238E27FC236}">
                <a16:creationId xmlns:a16="http://schemas.microsoft.com/office/drawing/2014/main" id="{9A40B221-13AC-480E-A8B7-40161CBE4C9F}"/>
              </a:ext>
            </a:extLst>
          </p:cNvPr>
          <p:cNvSpPr txBox="1"/>
          <p:nvPr/>
        </p:nvSpPr>
        <p:spPr>
          <a:xfrm>
            <a:off x="1008604" y="1916832"/>
            <a:ext cx="2639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dirty="0"/>
              <a:t>4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18D65F5B-7797-416D-8D8C-035F758914BE}"/>
              </a:ext>
            </a:extLst>
          </p:cNvPr>
          <p:cNvSpPr txBox="1"/>
          <p:nvPr/>
        </p:nvSpPr>
        <p:spPr>
          <a:xfrm>
            <a:off x="985736" y="2132857"/>
            <a:ext cx="286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dirty="0"/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A54C49-F1B7-4207-A226-117C33728252}"/>
              </a:ext>
            </a:extLst>
          </p:cNvPr>
          <p:cNvSpPr txBox="1"/>
          <p:nvPr/>
        </p:nvSpPr>
        <p:spPr>
          <a:xfrm>
            <a:off x="988497" y="2370210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dirty="0"/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AD6D2B-C7B2-4E1E-9110-4CC92B1033D0}"/>
              </a:ext>
            </a:extLst>
          </p:cNvPr>
          <p:cNvSpPr txBox="1"/>
          <p:nvPr/>
        </p:nvSpPr>
        <p:spPr>
          <a:xfrm>
            <a:off x="1381795" y="1933167"/>
            <a:ext cx="59791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1300" dirty="0"/>
              <a:t>5 7 8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9CE5C7-0F1B-4631-AE5C-C35320CED82A}"/>
              </a:ext>
            </a:extLst>
          </p:cNvPr>
          <p:cNvSpPr txBox="1"/>
          <p:nvPr/>
        </p:nvSpPr>
        <p:spPr>
          <a:xfrm>
            <a:off x="1360200" y="2148246"/>
            <a:ext cx="59791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1300" dirty="0"/>
              <a:t>5 7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7985A2-DE22-4440-AE80-6799172DE2E2}"/>
              </a:ext>
            </a:extLst>
          </p:cNvPr>
          <p:cNvSpPr txBox="1"/>
          <p:nvPr/>
        </p:nvSpPr>
        <p:spPr>
          <a:xfrm>
            <a:off x="1360199" y="2371291"/>
            <a:ext cx="59791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1300" dirty="0"/>
              <a:t>6 7  8</a:t>
            </a: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FF71CA94-D9A6-410D-BDBA-E8D5511FCBA6}"/>
              </a:ext>
            </a:extLst>
          </p:cNvPr>
          <p:cNvSpPr txBox="1"/>
          <p:nvPr/>
        </p:nvSpPr>
        <p:spPr>
          <a:xfrm>
            <a:off x="4188284" y="1916831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dirty="0"/>
              <a:t>1  5</a:t>
            </a:r>
          </a:p>
        </p:txBody>
      </p:sp>
      <p:sp>
        <p:nvSpPr>
          <p:cNvPr id="20" name="TextBox 15">
            <a:extLst>
              <a:ext uri="{FF2B5EF4-FFF2-40B4-BE49-F238E27FC236}">
                <a16:creationId xmlns:a16="http://schemas.microsoft.com/office/drawing/2014/main" id="{CEDFFBD7-EC7D-4A7B-AAD4-9063805D6F70}"/>
              </a:ext>
            </a:extLst>
          </p:cNvPr>
          <p:cNvSpPr txBox="1"/>
          <p:nvPr/>
        </p:nvSpPr>
        <p:spPr>
          <a:xfrm>
            <a:off x="4200987" y="2140551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dirty="0"/>
              <a:t>1  9</a:t>
            </a:r>
          </a:p>
        </p:txBody>
      </p:sp>
      <p:sp>
        <p:nvSpPr>
          <p:cNvPr id="23" name="TextBox 26">
            <a:extLst>
              <a:ext uri="{FF2B5EF4-FFF2-40B4-BE49-F238E27FC236}">
                <a16:creationId xmlns:a16="http://schemas.microsoft.com/office/drawing/2014/main" id="{BDFB7D1E-06AC-4AC9-ADE8-942C8962D0D9}"/>
              </a:ext>
            </a:extLst>
          </p:cNvPr>
          <p:cNvSpPr txBox="1"/>
          <p:nvPr/>
        </p:nvSpPr>
        <p:spPr>
          <a:xfrm>
            <a:off x="4607232" y="1916831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dirty="0"/>
              <a:t>1  2</a:t>
            </a:r>
          </a:p>
        </p:txBody>
      </p:sp>
      <p:sp>
        <p:nvSpPr>
          <p:cNvPr id="24" name="TextBox 26">
            <a:extLst>
              <a:ext uri="{FF2B5EF4-FFF2-40B4-BE49-F238E27FC236}">
                <a16:creationId xmlns:a16="http://schemas.microsoft.com/office/drawing/2014/main" id="{98F7F8D4-2D8D-438D-BD07-070CA5B09923}"/>
              </a:ext>
            </a:extLst>
          </p:cNvPr>
          <p:cNvSpPr txBox="1"/>
          <p:nvPr/>
        </p:nvSpPr>
        <p:spPr>
          <a:xfrm>
            <a:off x="4607232" y="2160863"/>
            <a:ext cx="1059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1200" dirty="0"/>
              <a:t>С О Л Н Ц Е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AB55E932-A3D6-403A-9C75-55993D4346B1}"/>
              </a:ext>
            </a:extLst>
          </p:cNvPr>
          <p:cNvCxnSpPr>
            <a:stCxn id="17" idx="1"/>
            <a:endCxn id="23" idx="3"/>
          </p:cNvCxnSpPr>
          <p:nvPr/>
        </p:nvCxnSpPr>
        <p:spPr>
          <a:xfrm>
            <a:off x="4188284" y="2070720"/>
            <a:ext cx="901772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5E997F7A-4100-47BA-ACEC-55690B7AE5C6}"/>
              </a:ext>
            </a:extLst>
          </p:cNvPr>
          <p:cNvSpPr txBox="1"/>
          <p:nvPr/>
        </p:nvSpPr>
        <p:spPr>
          <a:xfrm>
            <a:off x="243943" y="3688634"/>
            <a:ext cx="461523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spc="-10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Если</a:t>
            </a:r>
            <a:r>
              <a:rPr lang="ru-RU" sz="2400" spc="440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в   </a:t>
            </a:r>
            <a:r>
              <a:rPr lang="ru-RU" sz="2400" spc="-10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области</a:t>
            </a:r>
            <a:r>
              <a:rPr lang="ru-RU" sz="2400" spc="869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замены   </a:t>
            </a:r>
            <a:r>
              <a:rPr lang="ru-RU" sz="2400" spc="-5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ошибочных</a:t>
            </a:r>
            <a:r>
              <a:rPr lang="ru-RU" sz="2400" spc="890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2400" spc="-10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ответов </a:t>
            </a:r>
            <a:r>
              <a:rPr lang="ru-RU" sz="2400" spc="-5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 на </a:t>
            </a:r>
            <a:r>
              <a:rPr lang="ru-RU" sz="2400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задания с </a:t>
            </a:r>
            <a:r>
              <a:rPr lang="ru-RU" sz="2400" spc="-5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кратким </a:t>
            </a:r>
            <a:r>
              <a:rPr lang="ru-RU" sz="2400" spc="-10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ответом </a:t>
            </a:r>
            <a:r>
              <a:rPr lang="ru-RU" sz="2400" spc="-30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будет </a:t>
            </a:r>
            <a:r>
              <a:rPr lang="ru-RU" sz="2400" spc="-10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заполнено </a:t>
            </a:r>
            <a:r>
              <a:rPr lang="ru-RU" sz="2400" spc="-5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2400" spc="-15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несколько</a:t>
            </a:r>
            <a:r>
              <a:rPr lang="ru-RU" sz="2400" spc="-10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 полей</a:t>
            </a:r>
            <a:r>
              <a:rPr lang="ru-RU" sz="2400" spc="-5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 для</a:t>
            </a:r>
            <a:r>
              <a:rPr lang="ru-RU" sz="2400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2400" spc="-20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одного</a:t>
            </a:r>
            <a:r>
              <a:rPr lang="ru-RU" sz="2400" spc="-15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и </a:t>
            </a:r>
            <a:r>
              <a:rPr lang="ru-RU" sz="2400" spc="-20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того</a:t>
            </a:r>
            <a:r>
              <a:rPr lang="ru-RU" sz="2400" spc="-15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 же</a:t>
            </a:r>
            <a:r>
              <a:rPr lang="ru-RU" sz="2400" spc="-10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номера </a:t>
            </a:r>
            <a:r>
              <a:rPr lang="ru-RU" sz="2400" spc="-440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задания</a:t>
            </a:r>
            <a:r>
              <a:rPr lang="ru-RU" sz="2400" spc="5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–</a:t>
            </a:r>
            <a:r>
              <a:rPr lang="ru-RU" sz="2400" spc="5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 </a:t>
            </a:r>
          </a:p>
          <a:p>
            <a:r>
              <a:rPr lang="ru-RU" sz="2400" b="1" spc="-5" dirty="0">
                <a:solidFill>
                  <a:srgbClr val="FFFF00"/>
                </a:solidFill>
                <a:latin typeface="Century Gothic" panose="020B0502020202020204" pitchFamily="34" charset="0"/>
                <a:cs typeface="Calibri"/>
              </a:rPr>
              <a:t>ответ</a:t>
            </a:r>
            <a:r>
              <a:rPr lang="ru-RU" sz="2400" b="1" dirty="0">
                <a:solidFill>
                  <a:srgbClr val="FFFF00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2400" b="1" spc="-25" dirty="0">
                <a:solidFill>
                  <a:srgbClr val="FFFF00"/>
                </a:solidFill>
                <a:latin typeface="Century Gothic" panose="020B0502020202020204" pitchFamily="34" charset="0"/>
                <a:cs typeface="Calibri"/>
              </a:rPr>
              <a:t>будет</a:t>
            </a:r>
            <a:r>
              <a:rPr lang="ru-RU" sz="2400" b="1" spc="-20" dirty="0">
                <a:solidFill>
                  <a:srgbClr val="FFFF00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2400" b="1" spc="-5" dirty="0">
                <a:solidFill>
                  <a:srgbClr val="FFFF00"/>
                </a:solidFill>
                <a:latin typeface="Century Gothic" panose="020B0502020202020204" pitchFamily="34" charset="0"/>
                <a:cs typeface="Calibri"/>
              </a:rPr>
              <a:t>засчитан</a:t>
            </a:r>
            <a:r>
              <a:rPr lang="ru-RU" sz="2400" b="1" dirty="0">
                <a:solidFill>
                  <a:srgbClr val="FFFF00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2400" b="1" spc="-5" dirty="0">
                <a:solidFill>
                  <a:srgbClr val="FFFF00"/>
                </a:solidFill>
                <a:latin typeface="Century Gothic" panose="020B0502020202020204" pitchFamily="34" charset="0"/>
                <a:cs typeface="Calibri"/>
              </a:rPr>
              <a:t>от</a:t>
            </a:r>
            <a:r>
              <a:rPr lang="ru-RU" sz="2400" b="1" dirty="0">
                <a:solidFill>
                  <a:srgbClr val="FFFF00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ru-RU" sz="2400" b="1" spc="-10" dirty="0">
                <a:solidFill>
                  <a:srgbClr val="FFFF00"/>
                </a:solidFill>
                <a:latin typeface="Century Gothic" panose="020B0502020202020204" pitchFamily="34" charset="0"/>
                <a:cs typeface="Calibri"/>
              </a:rPr>
              <a:t>последней </a:t>
            </a:r>
            <a:r>
              <a:rPr lang="ru-RU" sz="2400" b="1" spc="-5" dirty="0">
                <a:solidFill>
                  <a:srgbClr val="FFFF00"/>
                </a:solidFill>
                <a:latin typeface="Century Gothic" panose="020B0502020202020204" pitchFamily="34" charset="0"/>
                <a:cs typeface="Calibri"/>
              </a:rPr>
              <a:t> замены</a:t>
            </a:r>
            <a:endParaRPr lang="ru-RU" sz="2400" dirty="0">
              <a:solidFill>
                <a:srgbClr val="FFFF00"/>
              </a:solidFill>
              <a:latin typeface="Century Gothic" panose="020B0502020202020204" pitchFamily="34" charset="0"/>
              <a:cs typeface="Calibri"/>
            </a:endParaRPr>
          </a:p>
          <a:p>
            <a:endParaRPr lang="ru-RU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4F23BA1-0E4E-4F8D-B043-4B0435A89D33}"/>
              </a:ext>
            </a:extLst>
          </p:cNvPr>
          <p:cNvSpPr txBox="1"/>
          <p:nvPr/>
        </p:nvSpPr>
        <p:spPr>
          <a:xfrm>
            <a:off x="4653786" y="3810822"/>
            <a:ext cx="42484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В случае если заполнено только поле для номера задания, а новый ответ не внесен, то </a:t>
            </a:r>
            <a:r>
              <a:rPr lang="ru-RU" sz="2400" b="1" dirty="0">
                <a:solidFill>
                  <a:srgbClr val="FFFF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для оценивания будет использоваться пустой ответ</a:t>
            </a: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B70E7741-4518-45DB-8867-D75B417924D5}"/>
              </a:ext>
            </a:extLst>
          </p:cNvPr>
          <p:cNvCxnSpPr>
            <a:cxnSpLocks/>
            <a:stCxn id="29" idx="1"/>
          </p:cNvCxnSpPr>
          <p:nvPr/>
        </p:nvCxnSpPr>
        <p:spPr>
          <a:xfrm>
            <a:off x="4205852" y="2516821"/>
            <a:ext cx="625176" cy="0"/>
          </a:xfrm>
          <a:prstGeom prst="line">
            <a:avLst/>
          </a:prstGeom>
          <a:ln w="19050">
            <a:solidFill>
              <a:schemeClr val="tx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7">
            <a:extLst>
              <a:ext uri="{FF2B5EF4-FFF2-40B4-BE49-F238E27FC236}">
                <a16:creationId xmlns:a16="http://schemas.microsoft.com/office/drawing/2014/main" id="{41C2739D-A6F2-4658-81B1-D363DE1BF577}"/>
              </a:ext>
            </a:extLst>
          </p:cNvPr>
          <p:cNvSpPr txBox="1"/>
          <p:nvPr/>
        </p:nvSpPr>
        <p:spPr>
          <a:xfrm>
            <a:off x="4205852" y="2362932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dirty="0"/>
              <a:t>1  0</a:t>
            </a:r>
          </a:p>
        </p:txBody>
      </p:sp>
      <p:sp>
        <p:nvSpPr>
          <p:cNvPr id="30" name="Скругленный прямоугольник 6">
            <a:extLst>
              <a:ext uri="{FF2B5EF4-FFF2-40B4-BE49-F238E27FC236}">
                <a16:creationId xmlns:a16="http://schemas.microsoft.com/office/drawing/2014/main" id="{66504BF1-47B8-4086-8FAC-E7F9D809E534}"/>
              </a:ext>
            </a:extLst>
          </p:cNvPr>
          <p:cNvSpPr/>
          <p:nvPr/>
        </p:nvSpPr>
        <p:spPr>
          <a:xfrm>
            <a:off x="4188284" y="2386044"/>
            <a:ext cx="3186999" cy="2921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ru-RU"/>
          </a:p>
        </p:txBody>
      </p:sp>
      <p:sp>
        <p:nvSpPr>
          <p:cNvPr id="31" name="TextBox 17">
            <a:extLst>
              <a:ext uri="{FF2B5EF4-FFF2-40B4-BE49-F238E27FC236}">
                <a16:creationId xmlns:a16="http://schemas.microsoft.com/office/drawing/2014/main" id="{6EA5B894-7370-4485-93A2-962040463A2C}"/>
              </a:ext>
            </a:extLst>
          </p:cNvPr>
          <p:cNvSpPr txBox="1"/>
          <p:nvPr/>
        </p:nvSpPr>
        <p:spPr>
          <a:xfrm>
            <a:off x="4809035" y="2674506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dirty="0"/>
              <a:t>2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4D8BCB2-E40E-4D15-8A2C-730F22EAFD94}"/>
              </a:ext>
            </a:extLst>
          </p:cNvPr>
          <p:cNvPicPr/>
          <p:nvPr/>
        </p:nvPicPr>
        <p:blipFill>
          <a:blip r:embed="rId4"/>
          <a:srcRect t="15448" r="49703" b="17037"/>
          <a:stretch>
            <a:fillRect/>
          </a:stretch>
        </p:blipFill>
        <p:spPr bwMode="auto">
          <a:xfrm>
            <a:off x="5915209" y="2839580"/>
            <a:ext cx="969874" cy="292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56802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3F8B189-A3C5-4807-B954-07BCA66359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00" r="1027"/>
          <a:stretch/>
        </p:blipFill>
        <p:spPr>
          <a:xfrm>
            <a:off x="755576" y="1738249"/>
            <a:ext cx="6831269" cy="1804784"/>
          </a:xfrm>
          <a:prstGeom prst="rect">
            <a:avLst/>
          </a:prstGeom>
        </p:spPr>
      </p:pic>
      <p:sp>
        <p:nvSpPr>
          <p:cNvPr id="3" name="TextBox 10">
            <a:extLst>
              <a:ext uri="{FF2B5EF4-FFF2-40B4-BE49-F238E27FC236}">
                <a16:creationId xmlns:a16="http://schemas.microsoft.com/office/drawing/2014/main" id="{4F00AA28-3738-490C-82BE-26E7EBA6FD1F}"/>
              </a:ext>
            </a:extLst>
          </p:cNvPr>
          <p:cNvSpPr txBox="1"/>
          <p:nvPr/>
        </p:nvSpPr>
        <p:spPr>
          <a:xfrm>
            <a:off x="4788024" y="2642494"/>
            <a:ext cx="320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1600" dirty="0"/>
              <a:t>Х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4D1B84F-8C47-418E-90AE-C27A5F20508C}"/>
              </a:ext>
            </a:extLst>
          </p:cNvPr>
          <p:cNvPicPr/>
          <p:nvPr/>
        </p:nvPicPr>
        <p:blipFill>
          <a:blip r:embed="rId3"/>
          <a:srcRect t="15448" r="49703" b="17037"/>
          <a:stretch>
            <a:fillRect/>
          </a:stretch>
        </p:blipFill>
        <p:spPr bwMode="auto">
          <a:xfrm>
            <a:off x="5871532" y="2819344"/>
            <a:ext cx="96987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557A29FE-048B-423C-9F3E-9F72365BA8D7}"/>
              </a:ext>
            </a:extLst>
          </p:cNvPr>
          <p:cNvSpPr/>
          <p:nvPr/>
        </p:nvSpPr>
        <p:spPr>
          <a:xfrm>
            <a:off x="533474" y="4075044"/>
            <a:ext cx="8286998" cy="158620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37D009-2360-4E5E-827D-17C9EE86735B}"/>
              </a:ext>
            </a:extLst>
          </p:cNvPr>
          <p:cNvSpPr txBox="1"/>
          <p:nvPr/>
        </p:nvSpPr>
        <p:spPr>
          <a:xfrm>
            <a:off x="683568" y="4293096"/>
            <a:ext cx="77048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dirty="0">
                <a:solidFill>
                  <a:schemeClr val="bg1"/>
                </a:solidFill>
                <a:latin typeface="Century Gothic" panose="020B0502020202020204" pitchFamily="34" charset="0"/>
              </a:rPr>
              <a:t>В случае если участник экзамена </a:t>
            </a:r>
            <a:r>
              <a:rPr lang="ru-RU" altLang="ru-RU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НЕ использовал </a:t>
            </a:r>
            <a:r>
              <a:rPr lang="ru-RU" altLang="ru-RU" dirty="0">
                <a:solidFill>
                  <a:schemeClr val="bg1"/>
                </a:solidFill>
                <a:latin typeface="Century Gothic" panose="020B0502020202020204" pitchFamily="34" charset="0"/>
              </a:rPr>
              <a:t>поле «Замена ошибочных ответов на задания с кратким ответом» </a:t>
            </a:r>
            <a:r>
              <a:rPr lang="ru-RU" altLang="ru-RU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организатор</a:t>
            </a:r>
            <a:r>
              <a:rPr lang="ru-RU" altLang="ru-RU" dirty="0">
                <a:solidFill>
                  <a:schemeClr val="bg1"/>
                </a:solidFill>
                <a:latin typeface="Century Gothic" panose="020B0502020202020204" pitchFamily="34" charset="0"/>
              </a:rPr>
              <a:t> в поле «Замена ошибочных ответов» </a:t>
            </a:r>
            <a:r>
              <a:rPr lang="ru-RU" altLang="ru-RU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ставит </a:t>
            </a:r>
            <a:r>
              <a:rPr lang="ru-RU" altLang="ru-RU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«Х»</a:t>
            </a:r>
            <a:r>
              <a:rPr lang="ru-RU" altLang="ru-RU" dirty="0">
                <a:solidFill>
                  <a:schemeClr val="bg1"/>
                </a:solidFill>
                <a:latin typeface="Century Gothic" panose="020B0502020202020204" pitchFamily="34" charset="0"/>
              </a:rPr>
              <a:t> и </a:t>
            </a:r>
            <a:r>
              <a:rPr lang="ru-RU" altLang="ru-RU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подпись</a:t>
            </a:r>
            <a:r>
              <a:rPr lang="ru-RU" altLang="ru-RU" dirty="0">
                <a:solidFill>
                  <a:schemeClr val="bg1"/>
                </a:solidFill>
                <a:latin typeface="Century Gothic" panose="020B0502020202020204" pitchFamily="34" charset="0"/>
              </a:rPr>
              <a:t> в специально отведенном месте.</a:t>
            </a:r>
            <a:endParaRPr lang="ru-RU" dirty="0">
              <a:solidFill>
                <a:schemeClr val="bg1"/>
              </a:solidFill>
            </a:endParaRPr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03FED8FB-8255-47BD-B948-AEA3848FA5B6}"/>
              </a:ext>
            </a:extLst>
          </p:cNvPr>
          <p:cNvCxnSpPr>
            <a:endCxn id="3" idx="2"/>
          </p:cNvCxnSpPr>
          <p:nvPr/>
        </p:nvCxnSpPr>
        <p:spPr>
          <a:xfrm flipH="1" flipV="1">
            <a:off x="4948485" y="2981048"/>
            <a:ext cx="160461" cy="1093996"/>
          </a:xfrm>
          <a:prstGeom prst="straightConnector1">
            <a:avLst/>
          </a:prstGeom>
          <a:ln w="22225">
            <a:solidFill>
              <a:schemeClr val="tx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E191C088-59D9-4A87-B9E8-4EAB2680BFC5}"/>
              </a:ext>
            </a:extLst>
          </p:cNvPr>
          <p:cNvCxnSpPr>
            <a:cxnSpLocks/>
          </p:cNvCxnSpPr>
          <p:nvPr/>
        </p:nvCxnSpPr>
        <p:spPr>
          <a:xfrm flipV="1">
            <a:off x="5292080" y="3157898"/>
            <a:ext cx="720080" cy="917146"/>
          </a:xfrm>
          <a:prstGeom prst="straightConnector1">
            <a:avLst/>
          </a:prstGeom>
          <a:ln w="22225">
            <a:solidFill>
              <a:schemeClr val="tx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04833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C7E1C45-35C7-4BD4-822A-B896ECD9B0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00" r="1027"/>
          <a:stretch/>
        </p:blipFill>
        <p:spPr>
          <a:xfrm>
            <a:off x="683568" y="764704"/>
            <a:ext cx="6831269" cy="1804784"/>
          </a:xfrm>
          <a:prstGeom prst="rect">
            <a:avLst/>
          </a:prstGeom>
        </p:spPr>
      </p:pic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953E0067-CF9B-4355-B7C4-C345A4D864A4}"/>
              </a:ext>
            </a:extLst>
          </p:cNvPr>
          <p:cNvSpPr/>
          <p:nvPr/>
        </p:nvSpPr>
        <p:spPr>
          <a:xfrm>
            <a:off x="1691680" y="2868847"/>
            <a:ext cx="5403850" cy="160655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ru-RU" altLang="ru-RU" sz="1800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В случае </a:t>
            </a:r>
            <a:r>
              <a:rPr lang="ru-RU" altLang="ru-RU" sz="2000" b="1" u="sng" dirty="0">
                <a:solidFill>
                  <a:srgbClr val="C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досрочного завершения экзамена</a:t>
            </a:r>
            <a:r>
              <a:rPr lang="ru-RU" altLang="ru-RU" sz="2000" b="1" dirty="0">
                <a:solidFill>
                  <a:srgbClr val="C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800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участником ОГЭ</a:t>
            </a:r>
          </a:p>
          <a:p>
            <a:r>
              <a:rPr lang="ru-RU" altLang="ru-RU" sz="1800" b="1" dirty="0">
                <a:solidFill>
                  <a:srgbClr val="C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отметка </a:t>
            </a:r>
            <a:r>
              <a:rPr lang="ru-RU" altLang="ru-RU" sz="1800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организатора в аудитории </a:t>
            </a:r>
            <a:r>
              <a:rPr lang="ru-RU" altLang="ru-RU" sz="1800" b="1" dirty="0">
                <a:solidFill>
                  <a:srgbClr val="C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заверяется подписью организатора </a:t>
            </a:r>
            <a:r>
              <a:rPr lang="ru-RU" altLang="ru-RU" sz="1800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в специально отведенном для этого поле </a:t>
            </a:r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15187D5E-1C32-4D01-92EC-D02A073C28C9}"/>
              </a:ext>
            </a:extLst>
          </p:cNvPr>
          <p:cNvSpPr txBox="1"/>
          <p:nvPr/>
        </p:nvSpPr>
        <p:spPr>
          <a:xfrm>
            <a:off x="2483768" y="2060848"/>
            <a:ext cx="304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dirty="0">
                <a:solidFill>
                  <a:srgbClr val="FF0000"/>
                </a:solidFill>
              </a:rPr>
              <a:t>Х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B0E0750-3D31-4052-9C91-BA4A871299DD}"/>
              </a:ext>
            </a:extLst>
          </p:cNvPr>
          <p:cNvPicPr/>
          <p:nvPr/>
        </p:nvPicPr>
        <p:blipFill>
          <a:blip r:embed="rId3"/>
          <a:srcRect t="15448" r="49703" b="17037"/>
          <a:stretch>
            <a:fillRect/>
          </a:stretch>
        </p:blipFill>
        <p:spPr bwMode="auto">
          <a:xfrm>
            <a:off x="5887288" y="1867338"/>
            <a:ext cx="936104" cy="216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09E80A8F-361E-4953-B05B-38ED27FEA5C2}"/>
              </a:ext>
            </a:extLst>
          </p:cNvPr>
          <p:cNvSpPr/>
          <p:nvPr/>
        </p:nvSpPr>
        <p:spPr>
          <a:xfrm>
            <a:off x="2417056" y="2051700"/>
            <a:ext cx="393700" cy="29845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ru-RU"/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A421CDA1-A1A8-401A-8F50-E749B40D4336}"/>
              </a:ext>
            </a:extLst>
          </p:cNvPr>
          <p:cNvSpPr txBox="1"/>
          <p:nvPr/>
        </p:nvSpPr>
        <p:spPr>
          <a:xfrm>
            <a:off x="4716016" y="1713449"/>
            <a:ext cx="304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dirty="0">
                <a:solidFill>
                  <a:schemeClr val="bg1"/>
                </a:solidFill>
              </a:rPr>
              <a:t>Х</a:t>
            </a:r>
          </a:p>
        </p:txBody>
      </p:sp>
      <p:sp>
        <p:nvSpPr>
          <p:cNvPr id="8" name="Скругленный прямоугольник 14">
            <a:extLst>
              <a:ext uri="{FF2B5EF4-FFF2-40B4-BE49-F238E27FC236}">
                <a16:creationId xmlns:a16="http://schemas.microsoft.com/office/drawing/2014/main" id="{5FDFD7D4-F5A9-484A-A50A-86256DD13249}"/>
              </a:ext>
            </a:extLst>
          </p:cNvPr>
          <p:cNvSpPr/>
          <p:nvPr/>
        </p:nvSpPr>
        <p:spPr>
          <a:xfrm>
            <a:off x="179512" y="4774756"/>
            <a:ext cx="4139952" cy="110251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ru-RU" altLang="ru-RU" dirty="0">
                <a:solidFill>
                  <a:srgbClr val="FFC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Вносится соответствующая запись в форме </a:t>
            </a:r>
            <a:r>
              <a:rPr lang="ru-RU" altLang="ru-RU" sz="1600" b="1" u="sng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ППЭ-05-02</a:t>
            </a:r>
            <a:r>
              <a:rPr lang="ru-RU" altLang="ru-RU" sz="1600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«Протокол проведения ОГЭ в аудитории».</a:t>
            </a:r>
            <a:endParaRPr lang="ru-RU" altLang="ru-RU" b="1" dirty="0">
              <a:solidFill>
                <a:schemeClr val="bg1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24">
            <a:extLst>
              <a:ext uri="{FF2B5EF4-FFF2-40B4-BE49-F238E27FC236}">
                <a16:creationId xmlns:a16="http://schemas.microsoft.com/office/drawing/2014/main" id="{FB742941-B211-412C-878A-C26B7C7D8EEC}"/>
              </a:ext>
            </a:extLst>
          </p:cNvPr>
          <p:cNvSpPr/>
          <p:nvPr/>
        </p:nvSpPr>
        <p:spPr>
          <a:xfrm>
            <a:off x="4558031" y="4725144"/>
            <a:ext cx="4406457" cy="127070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ru-RU" altLang="ru-RU" sz="1600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Заполняется форма </a:t>
            </a:r>
            <a:r>
              <a:rPr lang="ru-RU" altLang="ru-RU" sz="1600" b="1" u="sng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ППЭ-22 </a:t>
            </a:r>
            <a:r>
              <a:rPr lang="ru-RU" altLang="ru-RU" sz="1600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«Акт о досрочном завершении экзамена по объективным причинам» в штабе ППЭ в зоне видимости камер видеонаблюдения </a:t>
            </a:r>
            <a:endParaRPr lang="ru-RU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9647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C7E1C45-35C7-4BD4-822A-B896ECD9B0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00" r="1027"/>
          <a:stretch/>
        </p:blipFill>
        <p:spPr>
          <a:xfrm>
            <a:off x="683568" y="764704"/>
            <a:ext cx="6831269" cy="1804784"/>
          </a:xfrm>
          <a:prstGeom prst="rect">
            <a:avLst/>
          </a:prstGeom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15187D5E-1C32-4D01-92EC-D02A073C28C9}"/>
              </a:ext>
            </a:extLst>
          </p:cNvPr>
          <p:cNvSpPr txBox="1"/>
          <p:nvPr/>
        </p:nvSpPr>
        <p:spPr>
          <a:xfrm>
            <a:off x="2461460" y="1755173"/>
            <a:ext cx="304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dirty="0">
                <a:solidFill>
                  <a:srgbClr val="FF0000"/>
                </a:solidFill>
              </a:rPr>
              <a:t>Х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B0E0750-3D31-4052-9C91-BA4A871299DD}"/>
              </a:ext>
            </a:extLst>
          </p:cNvPr>
          <p:cNvPicPr/>
          <p:nvPr/>
        </p:nvPicPr>
        <p:blipFill>
          <a:blip r:embed="rId3"/>
          <a:srcRect t="15448" r="49703" b="17037"/>
          <a:stretch>
            <a:fillRect/>
          </a:stretch>
        </p:blipFill>
        <p:spPr bwMode="auto">
          <a:xfrm>
            <a:off x="5887288" y="1867338"/>
            <a:ext cx="936104" cy="216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09E80A8F-361E-4953-B05B-38ED27FEA5C2}"/>
              </a:ext>
            </a:extLst>
          </p:cNvPr>
          <p:cNvSpPr/>
          <p:nvPr/>
        </p:nvSpPr>
        <p:spPr>
          <a:xfrm>
            <a:off x="2417056" y="1746905"/>
            <a:ext cx="393700" cy="29845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ru-RU"/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A421CDA1-A1A8-401A-8F50-E749B40D4336}"/>
              </a:ext>
            </a:extLst>
          </p:cNvPr>
          <p:cNvSpPr txBox="1"/>
          <p:nvPr/>
        </p:nvSpPr>
        <p:spPr>
          <a:xfrm>
            <a:off x="4716016" y="1713449"/>
            <a:ext cx="304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dirty="0">
                <a:solidFill>
                  <a:schemeClr val="bg1"/>
                </a:solidFill>
              </a:rPr>
              <a:t>Х</a:t>
            </a:r>
          </a:p>
        </p:txBody>
      </p:sp>
      <p:sp>
        <p:nvSpPr>
          <p:cNvPr id="8" name="Скругленный прямоугольник 14">
            <a:extLst>
              <a:ext uri="{FF2B5EF4-FFF2-40B4-BE49-F238E27FC236}">
                <a16:creationId xmlns:a16="http://schemas.microsoft.com/office/drawing/2014/main" id="{5FDFD7D4-F5A9-484A-A50A-86256DD13249}"/>
              </a:ext>
            </a:extLst>
          </p:cNvPr>
          <p:cNvSpPr/>
          <p:nvPr/>
        </p:nvSpPr>
        <p:spPr>
          <a:xfrm>
            <a:off x="179512" y="4774756"/>
            <a:ext cx="4139952" cy="110251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ru-RU" altLang="ru-RU" dirty="0">
                <a:solidFill>
                  <a:srgbClr val="FFC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Вносится соответствующая запись в форме </a:t>
            </a:r>
            <a:r>
              <a:rPr lang="ru-RU" altLang="ru-RU" sz="1600" b="1" u="sng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ППЭ-05-02</a:t>
            </a:r>
            <a:r>
              <a:rPr lang="ru-RU" altLang="ru-RU" sz="1600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«Протокол проведения ОГЭ в аудитории».</a:t>
            </a:r>
            <a:endParaRPr lang="ru-RU" altLang="ru-RU" b="1" dirty="0">
              <a:solidFill>
                <a:schemeClr val="bg1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24">
            <a:extLst>
              <a:ext uri="{FF2B5EF4-FFF2-40B4-BE49-F238E27FC236}">
                <a16:creationId xmlns:a16="http://schemas.microsoft.com/office/drawing/2014/main" id="{FB742941-B211-412C-878A-C26B7C7D8EEC}"/>
              </a:ext>
            </a:extLst>
          </p:cNvPr>
          <p:cNvSpPr/>
          <p:nvPr/>
        </p:nvSpPr>
        <p:spPr>
          <a:xfrm>
            <a:off x="4499992" y="4774756"/>
            <a:ext cx="4464496" cy="158417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ru-RU" altLang="ru-RU" sz="1600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Заполняется форма </a:t>
            </a:r>
            <a:r>
              <a:rPr lang="ru-RU" altLang="ru-RU" sz="1600" b="1" u="sng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ППЭ-21</a:t>
            </a:r>
            <a:r>
              <a:rPr lang="ru-RU" altLang="ru-RU" sz="1600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«Акт об удалении участника ГИА», </a:t>
            </a:r>
            <a:r>
              <a:rPr lang="ru-RU" altLang="ru-RU" sz="1600" b="1" u="sng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ППЭ-21С</a:t>
            </a:r>
            <a:r>
              <a:rPr lang="ru-RU" altLang="ru-RU" sz="1600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, </a:t>
            </a:r>
            <a:r>
              <a:rPr lang="ru-RU" altLang="ru-RU" sz="1600" b="1" u="sng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ППЭ-21-П1, ППЭ-21-П2, ППЭ-21-П3 (при наличии)</a:t>
            </a:r>
            <a:r>
              <a:rPr lang="ru-RU" altLang="ru-RU" sz="1600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в штабе ППЭ в зоне видимости камер видеонаблюдения 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0" name="Скругленный прямоугольник 8">
            <a:extLst>
              <a:ext uri="{FF2B5EF4-FFF2-40B4-BE49-F238E27FC236}">
                <a16:creationId xmlns:a16="http://schemas.microsoft.com/office/drawing/2014/main" id="{7E9EBDBB-E1F1-4726-9801-EA4E92B7F46E}"/>
              </a:ext>
            </a:extLst>
          </p:cNvPr>
          <p:cNvSpPr/>
          <p:nvPr/>
        </p:nvSpPr>
        <p:spPr>
          <a:xfrm>
            <a:off x="1187624" y="2716310"/>
            <a:ext cx="5184576" cy="178949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ru-RU" altLang="ru-RU" sz="2000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В случае </a:t>
            </a:r>
            <a:r>
              <a:rPr lang="ru-RU" altLang="ru-RU" sz="2400" b="1" u="sng" dirty="0">
                <a:solidFill>
                  <a:srgbClr val="C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удаления</a:t>
            </a:r>
            <a:r>
              <a:rPr lang="ru-RU" altLang="ru-RU" sz="2400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2000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участника ОГЭ</a:t>
            </a:r>
          </a:p>
          <a:p>
            <a:r>
              <a:rPr lang="ru-RU" altLang="ru-RU" sz="2000" b="1" dirty="0">
                <a:solidFill>
                  <a:srgbClr val="C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отметка</a:t>
            </a:r>
            <a:r>
              <a:rPr lang="ru-RU" altLang="ru-RU" sz="2000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организатора в аудитории </a:t>
            </a:r>
            <a:r>
              <a:rPr lang="ru-RU" altLang="ru-RU" sz="2000" b="1" dirty="0">
                <a:solidFill>
                  <a:srgbClr val="C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заверяется подписью организатора </a:t>
            </a:r>
            <a:r>
              <a:rPr lang="ru-RU" altLang="ru-RU" sz="2000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в специально отведенном для этого поле 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722026"/>
      </p:ext>
    </p:extLst>
  </p:cSld>
  <p:clrMapOvr>
    <a:masterClrMapping/>
  </p:clrMapOvr>
</p:sld>
</file>

<file path=ppt/theme/theme1.xml><?xml version="1.0" encoding="utf-8"?>
<a:theme xmlns:a="http://schemas.openxmlformats.org/drawingml/2006/main" name="Берлин">
  <a:themeElements>
    <a:clrScheme name="Берлин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Берлин">
      <a:maj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ерли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1174</TotalTime>
  <Words>737</Words>
  <Application>Microsoft Office PowerPoint</Application>
  <PresentationFormat>Экран (4:3)</PresentationFormat>
  <Paragraphs>97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Arial Black</vt:lpstr>
      <vt:lpstr>Century Gothic</vt:lpstr>
      <vt:lpstr>Roboto Slab</vt:lpstr>
      <vt:lpstr>Times New Roman</vt:lpstr>
      <vt:lpstr>Trebuchet MS</vt:lpstr>
      <vt:lpstr>Берлин</vt:lpstr>
      <vt:lpstr>Презентация PowerPoint</vt:lpstr>
      <vt:lpstr>Презентация PowerPoint</vt:lpstr>
      <vt:lpstr>Презентация PowerPoint</vt:lpstr>
      <vt:lpstr>Презентация PowerPoint</vt:lpstr>
      <vt:lpstr>Способы исправления ошибок при заполнении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Басангова Алтана Александровна</dc:creator>
  <cp:lastModifiedBy>1</cp:lastModifiedBy>
  <cp:revision>106</cp:revision>
  <dcterms:created xsi:type="dcterms:W3CDTF">2022-05-12T08:36:14Z</dcterms:created>
  <dcterms:modified xsi:type="dcterms:W3CDTF">2025-04-11T11:56:55Z</dcterms:modified>
</cp:coreProperties>
</file>