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66" r:id="rId2"/>
    <p:sldId id="267" r:id="rId3"/>
    <p:sldId id="269" r:id="rId4"/>
    <p:sldId id="261" r:id="rId5"/>
    <p:sldId id="316" r:id="rId6"/>
    <p:sldId id="270" r:id="rId7"/>
    <p:sldId id="271" r:id="rId8"/>
    <p:sldId id="272" r:id="rId9"/>
    <p:sldId id="274" r:id="rId10"/>
    <p:sldId id="287" r:id="rId1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24" autoAdjust="0"/>
  </p:normalViewPr>
  <p:slideViewPr>
    <p:cSldViewPr>
      <p:cViewPr varScale="1">
        <p:scale>
          <a:sx n="110" d="100"/>
          <a:sy n="110" d="100"/>
        </p:scale>
        <p:origin x="16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35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11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2279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2941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756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4224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379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36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672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0" y="0"/>
            <a:ext cx="247200" cy="7076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>
              <a:solidFill>
                <a:srgbClr val="114454"/>
              </a:solidFill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0" y="667500"/>
            <a:ext cx="4572000" cy="14116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37" name="Google Shape;37;p5"/>
          <p:cNvSpPr/>
          <p:nvPr/>
        </p:nvSpPr>
        <p:spPr>
          <a:xfrm>
            <a:off x="0" y="2071208"/>
            <a:ext cx="247200" cy="20436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38" name="Google Shape;38;p5"/>
          <p:cNvSpPr/>
          <p:nvPr/>
        </p:nvSpPr>
        <p:spPr>
          <a:xfrm>
            <a:off x="0" y="4114800"/>
            <a:ext cx="247200" cy="807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39" name="Google Shape;39;p5"/>
          <p:cNvSpPr/>
          <p:nvPr/>
        </p:nvSpPr>
        <p:spPr>
          <a:xfrm>
            <a:off x="0" y="4922000"/>
            <a:ext cx="247200" cy="1936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cxnSp>
        <p:nvCxnSpPr>
          <p:cNvPr id="40" name="Google Shape;40;p5"/>
          <p:cNvCxnSpPr/>
          <p:nvPr/>
        </p:nvCxnSpPr>
        <p:spPr>
          <a:xfrm>
            <a:off x="1037451" y="1079635"/>
            <a:ext cx="0" cy="6276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1146025" y="707633"/>
            <a:ext cx="3208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1146025" y="2356367"/>
            <a:ext cx="7540800" cy="4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7" lvl="0" indent="-406389">
              <a:spcBef>
                <a:spcPts val="60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372" lvl="1" indent="-406389">
              <a:spcBef>
                <a:spcPts val="0"/>
              </a:spcBef>
              <a:spcAft>
                <a:spcPts val="0"/>
              </a:spcAft>
              <a:buSzPts val="2800"/>
              <a:buChar char="▫"/>
              <a:defRPr sz="2800"/>
            </a:lvl2pPr>
            <a:lvl3pPr marL="1371558" lvl="2" indent="-406389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marL="1828744" lvl="3" indent="-406389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marL="2285930" lvl="4" indent="-406389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marL="2743117" lvl="5" indent="-406389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marL="3200301" lvl="6" indent="-406389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marL="3657487" lvl="7" indent="-406389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marL="4114673" lvl="8" indent="-406389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-51051" y="6425867"/>
            <a:ext cx="3492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5115174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9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09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815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6541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145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669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23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96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0441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31" y="928670"/>
            <a:ext cx="9010669" cy="51820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0" y="1229805"/>
            <a:ext cx="3359187" cy="3499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40" y="1772816"/>
            <a:ext cx="3179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ПРАВИЛА ЗАПОЛНЕНИЯ БЛАНКОВ </a:t>
            </a:r>
            <a:b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РТМ 09.04.2025 г. </a:t>
            </a:r>
          </a:p>
        </p:txBody>
      </p:sp>
    </p:spTree>
    <p:extLst>
      <p:ext uri="{BB962C8B-B14F-4D97-AF65-F5344CB8AC3E}">
        <p14:creationId xmlns:p14="http://schemas.microsoft.com/office/powerpoint/2010/main" val="3926375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642" y="857251"/>
            <a:ext cx="4384928" cy="7544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67" y="907547"/>
            <a:ext cx="1243692" cy="704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22" y="2500306"/>
            <a:ext cx="4618121" cy="7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4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5000">
              <a:schemeClr val="tx1"/>
            </a:gs>
            <a:gs pos="10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752417"/>
            <a:ext cx="3093378" cy="47700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674" y="167644"/>
            <a:ext cx="3594502" cy="4053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60261" y="20365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Бланки РТМ ОГЭ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9" y="1335555"/>
            <a:ext cx="3316526" cy="46851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700808"/>
            <a:ext cx="3339597" cy="47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11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5000">
              <a:schemeClr val="tx1"/>
            </a:gs>
            <a:gs pos="10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9" y="167644"/>
            <a:ext cx="5500726" cy="438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28860" y="202683"/>
            <a:ext cx="465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Правила заполнения бланков ВТМ ОГЭ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121" y="764704"/>
            <a:ext cx="8736575" cy="5824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8450" indent="-285750" algn="just">
              <a:lnSpc>
                <a:spcPct val="100000"/>
              </a:lnSpc>
              <a:spcBef>
                <a:spcPts val="850"/>
              </a:spcBef>
              <a:buFont typeface="Arial" panose="020B0604020202020204" pitchFamily="34" charset="0"/>
              <a:buChar char="•"/>
            </a:pP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БЛАНКИ</a:t>
            </a:r>
            <a:r>
              <a:rPr lang="ru-RU" sz="1400" spc="3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b="1" spc="-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ЗАПОЛНЯЮТСЯ</a:t>
            </a:r>
            <a:r>
              <a:rPr lang="ru-RU" sz="1400" b="1" spc="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2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ТОЛЬКО</a:t>
            </a:r>
            <a:r>
              <a:rPr lang="ru-RU" sz="1400" spc="3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b="1" spc="-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ГЕЛЕВОЙ РУЧКОЙ ЧЕРНОГО ЦВЕТА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!</a:t>
            </a:r>
          </a:p>
          <a:p>
            <a:pPr marL="298450" indent="-285750" algn="just">
              <a:lnSpc>
                <a:spcPct val="100000"/>
              </a:lnSpc>
              <a:spcBef>
                <a:spcPts val="850"/>
              </a:spcBef>
              <a:buFont typeface="Arial" panose="020B0604020202020204" pitchFamily="34" charset="0"/>
              <a:buChar char="•"/>
            </a:pPr>
            <a:r>
              <a:rPr lang="ru-RU" sz="1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УЧАСТНИК </a:t>
            </a:r>
            <a:r>
              <a:rPr lang="ru-RU" sz="1400" spc="-2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ДОЛЖЕН </a:t>
            </a:r>
            <a:r>
              <a:rPr lang="ru-RU" sz="1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ИЗОБРАЖАТЬ </a:t>
            </a:r>
            <a:r>
              <a:rPr lang="ru-RU" sz="1400" spc="-1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КАЖДУЮ </a:t>
            </a:r>
            <a:r>
              <a:rPr lang="ru-RU" sz="1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ЦИФРУ </a:t>
            </a:r>
            <a:r>
              <a:rPr lang="ru-RU" sz="1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И БУКВУ ВО ВСЕХ </a:t>
            </a:r>
            <a:r>
              <a:rPr lang="ru-RU" sz="1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ЗАПОЛНЯЕМЫХ </a:t>
            </a:r>
            <a:r>
              <a:rPr lang="ru-RU" sz="1400" spc="-1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ПОЛЯХ </a:t>
            </a:r>
            <a:r>
              <a:rPr lang="ru-RU" sz="1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2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БЛАНКОВ</a:t>
            </a:r>
            <a:r>
              <a:rPr lang="ru-RU" sz="1400" spc="-1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ОТВЕТОВ,</a:t>
            </a:r>
            <a:r>
              <a:rPr lang="ru-RU" sz="1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ТЩАТЕЛЬНО</a:t>
            </a:r>
            <a:r>
              <a:rPr lang="ru-RU" sz="1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КОПИРУЯ</a:t>
            </a:r>
            <a:r>
              <a:rPr lang="ru-RU" sz="1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ОБРАЗЕЦ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ЕЕ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НАПИСАНИЯ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ИЗ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СТРОКИ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С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ОБРАЗЦАМИ 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НАПИСАНИЯ</a:t>
            </a:r>
            <a:r>
              <a:rPr lang="ru-RU" sz="140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СИМВОЛОВ.</a:t>
            </a:r>
            <a:endParaRPr lang="ru-RU" sz="1400" spc="-10" dirty="0">
              <a:solidFill>
                <a:schemeClr val="bg1"/>
              </a:solidFill>
              <a:latin typeface="Century Gothic" panose="020B0502020202020204" pitchFamily="34" charset="0"/>
              <a:cs typeface="Calibri"/>
            </a:endParaRPr>
          </a:p>
          <a:p>
            <a:pPr marL="298450" indent="-285750" algn="just">
              <a:spcBef>
                <a:spcPts val="850"/>
              </a:spcBef>
              <a:buFont typeface="Arial" panose="020B0604020202020204" pitchFamily="34" charset="0"/>
              <a:buChar char="•"/>
            </a:pPr>
            <a:r>
              <a:rPr lang="ru-RU" sz="1400" spc="-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КАЖДОЕ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ПОЛЕ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В</a:t>
            </a:r>
            <a:r>
              <a:rPr lang="ru-RU" sz="140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БЛАНКАХ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ЗАПОЛНЯЙТЕ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С</a:t>
            </a:r>
            <a:r>
              <a:rPr lang="ru-RU" sz="140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ПЕРВОЙ</a:t>
            </a:r>
            <a:r>
              <a:rPr lang="ru-RU" sz="140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КЛЕТКИ!</a:t>
            </a:r>
            <a:r>
              <a:rPr lang="ru-RU" sz="140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КАЖДЫЙ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СИМВОЛ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ЗАПИСЫВАЕТСЯ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В </a:t>
            </a:r>
            <a:r>
              <a:rPr lang="ru-RU" sz="1400" spc="-2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ОТДЕЛЬНУЮ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ЯЧЕЙКУ.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2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ЕСЛИ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УЧАСТНИК ЭКЗАМЕНА НЕ ИМЕЕТ ИНФОРМАЦИИ ДЛЯ </a:t>
            </a:r>
            <a:r>
              <a:rPr lang="ru-RU" sz="140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ЗАПОЛНЕНИЯ </a:t>
            </a:r>
            <a:r>
              <a:rPr lang="ru-RU" sz="1400" spc="-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КАКОГО-ТО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КОНКРЕТНОГО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ПОЛЯ, </a:t>
            </a:r>
            <a:r>
              <a:rPr lang="ru-RU" sz="140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ОН </a:t>
            </a:r>
            <a:r>
              <a:rPr lang="ru-RU" sz="1400" spc="-2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ДОЛЖЕН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ОСТАВИТЬ </a:t>
            </a:r>
            <a:r>
              <a:rPr lang="ru-RU" sz="1400" spc="-2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ЭТО</a:t>
            </a:r>
            <a:r>
              <a:rPr lang="ru-RU" sz="1400" spc="45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ПОЛЕ</a:t>
            </a:r>
            <a:r>
              <a:rPr lang="ru-RU" sz="1400" spc="46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ПУСТЫМ, НЕ </a:t>
            </a:r>
            <a:r>
              <a:rPr lang="ru-RU" sz="1400" spc="-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ДЕЛАТЬ </a:t>
            </a:r>
            <a:r>
              <a:rPr lang="ru-RU" sz="1400" spc="-484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НЕМ</a:t>
            </a:r>
            <a:r>
              <a:rPr lang="ru-RU" sz="1400" spc="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ПРОЧЕРКОВ.</a:t>
            </a:r>
            <a:endParaRPr lang="ru-RU" sz="1400" dirty="0">
              <a:latin typeface="Century Gothic" panose="020B0502020202020204" pitchFamily="34" charset="0"/>
              <a:cs typeface="Calibri"/>
            </a:endParaRPr>
          </a:p>
          <a:p>
            <a:pPr marL="298450" indent="-285750" algn="just">
              <a:lnSpc>
                <a:spcPts val="2420"/>
              </a:lnSpc>
              <a:spcBef>
                <a:spcPts val="770"/>
              </a:spcBef>
              <a:buFont typeface="Arial" panose="020B0604020202020204" pitchFamily="34" charset="0"/>
              <a:buChar char="•"/>
            </a:pPr>
            <a:r>
              <a:rPr lang="ru-RU" sz="1400" b="1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НЕЛЬЗЯ</a:t>
            </a:r>
            <a:r>
              <a:rPr lang="ru-RU" sz="1400" b="1" spc="87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b="1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ПОЛЬЗОВАТЬСЯ</a:t>
            </a:r>
            <a:r>
              <a:rPr lang="ru-RU" sz="1400" b="1" spc="87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b="1" kern="10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КОРРЕКТОРОМ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И</a:t>
            </a:r>
            <a:r>
              <a:rPr lang="ru-RU" sz="1400" spc="86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ЛАСТИКОМ</a:t>
            </a:r>
            <a:r>
              <a:rPr lang="ru-RU" sz="1400" spc="86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ДЛЯ</a:t>
            </a:r>
            <a:r>
              <a:rPr lang="ru-RU" sz="1400" spc="85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ИСПРАВЛЕНИЯ</a:t>
            </a:r>
            <a:r>
              <a:rPr lang="ru-RU" sz="1400" spc="85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ВНЕСЕННОЙ В</a:t>
            </a:r>
            <a:r>
              <a:rPr lang="ru-RU" sz="1400" spc="-2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БЛАНКИ</a:t>
            </a:r>
            <a:r>
              <a:rPr lang="ru-RU" sz="1400" spc="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ИНФОРМАЦИИ.</a:t>
            </a:r>
          </a:p>
          <a:p>
            <a:pPr marL="12700" algn="just">
              <a:lnSpc>
                <a:spcPts val="2420"/>
              </a:lnSpc>
              <a:spcBef>
                <a:spcPts val="770"/>
              </a:spcBef>
            </a:pP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   ИСПРАВИТЬ</a:t>
            </a:r>
            <a:r>
              <a:rPr lang="ru-RU" sz="1400" spc="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НЕВЕРНЫЙ</a:t>
            </a:r>
            <a:r>
              <a:rPr lang="ru-RU" sz="1400" spc="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ОТВЕТ</a:t>
            </a:r>
            <a:r>
              <a:rPr lang="ru-RU" sz="1400" spc="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МОЖНО</a:t>
            </a:r>
            <a:r>
              <a:rPr lang="ru-RU" sz="1400" spc="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b="1" spc="-3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ТОЛЬКО</a:t>
            </a:r>
            <a:r>
              <a:rPr lang="ru-RU" sz="1400" b="1" spc="2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lang="ru-RU" sz="140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ПОЛЯХ</a:t>
            </a:r>
            <a:r>
              <a:rPr lang="ru-RU" sz="1400" spc="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ДЛЯ</a:t>
            </a:r>
            <a:r>
              <a:rPr lang="ru-RU" sz="1400" spc="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ЗАМЕНЫ</a:t>
            </a:r>
            <a:r>
              <a:rPr lang="ru-RU" sz="1400" spc="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ОШИБОЧНЫХ</a:t>
            </a:r>
            <a:r>
              <a:rPr lang="ru-RU" sz="1400" spc="3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ОТВЕТОВ.</a:t>
            </a:r>
          </a:p>
          <a:p>
            <a:pPr marL="298450" indent="-285750" algn="just">
              <a:lnSpc>
                <a:spcPts val="2420"/>
              </a:lnSpc>
              <a:spcBef>
                <a:spcPts val="770"/>
              </a:spcBef>
              <a:buFont typeface="Arial" panose="020B0604020202020204" pitchFamily="34" charset="0"/>
              <a:buChar char="•"/>
            </a:pP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ПРИ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ЗАПИСИ</a:t>
            </a:r>
            <a:r>
              <a:rPr lang="ru-RU" sz="1400" spc="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ОТВЕТОВ</a:t>
            </a:r>
            <a:r>
              <a:rPr lang="ru-RU" sz="1400" spc="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НЕОБХОДИМО</a:t>
            </a:r>
            <a:r>
              <a:rPr lang="ru-RU" sz="1400" spc="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СТРОГО</a:t>
            </a:r>
            <a:r>
              <a:rPr lang="ru-RU" sz="140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СЛЕДОВАТЬ</a:t>
            </a:r>
            <a:r>
              <a:rPr lang="ru-RU" sz="140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ИНСТРУКЦИЯМ</a:t>
            </a:r>
            <a:r>
              <a:rPr lang="ru-RU" sz="1400" spc="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ПО</a:t>
            </a:r>
            <a:r>
              <a:rPr lang="ru-RU" sz="1400" spc="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ВЫПОЛНЕНИЮ</a:t>
            </a:r>
            <a:r>
              <a:rPr lang="ru-RU" sz="1400" dirty="0"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РАБОТЫ</a:t>
            </a:r>
            <a:r>
              <a:rPr lang="ru-RU" sz="1400" spc="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(К</a:t>
            </a:r>
            <a:r>
              <a:rPr lang="ru-RU" sz="1400" spc="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ГРУППЕ</a:t>
            </a:r>
            <a:r>
              <a:rPr lang="ru-RU" sz="1400" spc="5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ЗАДАНИЙ,</a:t>
            </a:r>
            <a:r>
              <a:rPr lang="ru-RU" sz="140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3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ОТДЕЛЬНЫМ</a:t>
            </a:r>
            <a:r>
              <a:rPr lang="ru-RU" sz="1400" spc="4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ЗАДАНИЯМ),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УКАЗАННЫМ</a:t>
            </a:r>
            <a:r>
              <a:rPr lang="ru-RU" sz="1400" spc="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lang="ru-RU" sz="1400" spc="2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КИМ.</a:t>
            </a:r>
          </a:p>
          <a:p>
            <a:pPr marL="298450" indent="-285750" algn="just">
              <a:lnSpc>
                <a:spcPts val="2420"/>
              </a:lnSpc>
              <a:spcBef>
                <a:spcPts val="770"/>
              </a:spcBef>
              <a:buFont typeface="Arial" panose="020B0604020202020204" pitchFamily="34" charset="0"/>
              <a:buChar char="•"/>
            </a:pP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КАТЕГОРИЧЕСКИ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ЗАПРЕЩАЕТСЯ </a:t>
            </a:r>
            <a:r>
              <a:rPr lang="ru-RU" sz="1400" spc="-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ДЕЛАТЬ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В </a:t>
            </a:r>
            <a:r>
              <a:rPr lang="ru-RU" sz="1400" spc="-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ПОЛЯХ БЛАНКОВ,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ВНЕ </a:t>
            </a:r>
            <a:r>
              <a:rPr lang="ru-RU" sz="1400" spc="-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ПОЛЕЙ БЛАНКОВ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КАКИЕ-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ЛИБО</a:t>
            </a:r>
            <a:r>
              <a:rPr lang="ru-RU" sz="1400" spc="2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ЗАПИСИ</a:t>
            </a:r>
            <a:r>
              <a:rPr lang="ru-RU" sz="1400" spc="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И</a:t>
            </a:r>
            <a:r>
              <a:rPr lang="ru-RU" sz="1400" spc="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ПОМЕТКИ,</a:t>
            </a:r>
            <a:r>
              <a:rPr lang="ru-RU" sz="1400" spc="2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НЕ</a:t>
            </a:r>
            <a:r>
              <a:rPr lang="ru-RU" sz="1400" spc="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ОТНОСЯЩИЕСЯ</a:t>
            </a:r>
            <a:r>
              <a:rPr lang="ru-RU" sz="1400" spc="2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К</a:t>
            </a:r>
            <a:r>
              <a:rPr lang="ru-RU" sz="1400" spc="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2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СОДЕРЖАНИЮ</a:t>
            </a:r>
            <a:r>
              <a:rPr lang="ru-RU" sz="1400" spc="2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15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ПОЛЕЙ</a:t>
            </a:r>
            <a:r>
              <a:rPr lang="ru-RU" sz="1400" spc="1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1400" spc="-20" dirty="0">
                <a:solidFill>
                  <a:srgbClr val="333333"/>
                </a:solidFill>
                <a:latin typeface="Century Gothic" panose="020B0502020202020204" pitchFamily="34" charset="0"/>
                <a:cs typeface="Calibri"/>
              </a:rPr>
              <a:t>БЛАНКОВ.</a:t>
            </a:r>
          </a:p>
          <a:p>
            <a:pPr marL="12700" algn="just">
              <a:lnSpc>
                <a:spcPts val="2420"/>
              </a:lnSpc>
              <a:spcBef>
                <a:spcPts val="770"/>
              </a:spcBef>
            </a:pPr>
            <a:endParaRPr lang="ru-RU" sz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Calibri"/>
            </a:endParaRPr>
          </a:p>
          <a:p>
            <a:pPr marL="12700" algn="ctr">
              <a:lnSpc>
                <a:spcPts val="2420"/>
              </a:lnSpc>
              <a:spcBef>
                <a:spcPts val="770"/>
              </a:spcBef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КОПИРОВАНИЕ БЛАНКОВ СТРОГО ЗАПРЕЩЕНО!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850"/>
              </a:spcBef>
            </a:pPr>
            <a:endParaRPr lang="ru-RU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814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/>
            </a:gs>
            <a:gs pos="96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43026" y="155187"/>
            <a:ext cx="3692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Бланки  заполняются </a:t>
            </a:r>
            <a:r>
              <a:rPr lang="ru-RU" b="1" dirty="0" err="1">
                <a:latin typeface="Century Gothic" panose="020B0502020202020204" pitchFamily="34" charset="0"/>
              </a:rPr>
              <a:t>гелевой</a:t>
            </a:r>
            <a:r>
              <a:rPr lang="ru-RU" b="1" dirty="0">
                <a:latin typeface="Century Gothic" panose="020B0502020202020204" pitchFamily="34" charset="0"/>
              </a:rPr>
              <a:t> ручкой 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чёрного цвета</a:t>
            </a:r>
            <a:r>
              <a:rPr lang="ru-RU" b="1" dirty="0"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569" y="260058"/>
            <a:ext cx="431260" cy="431260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4295716" y="5733256"/>
            <a:ext cx="4709272" cy="9077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788024" y="5688449"/>
            <a:ext cx="39426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Если участник ОГЭ не имеет информации для заполнения какого-то конкретного поля, он должен оставить это поле пустым (не делать прочерков!).</a:t>
            </a: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1027" b="75200"/>
          <a:stretch/>
        </p:blipFill>
        <p:spPr>
          <a:xfrm>
            <a:off x="251520" y="4642261"/>
            <a:ext cx="8352901" cy="95463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275" y="1249917"/>
            <a:ext cx="340556" cy="33109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897" y="2297602"/>
            <a:ext cx="363491" cy="35339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896" y="3361613"/>
            <a:ext cx="363491" cy="35339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906" y="3341942"/>
            <a:ext cx="438950" cy="49381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171349" y="1257541"/>
            <a:ext cx="268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222206" y="2281664"/>
            <a:ext cx="28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8" y="1233969"/>
            <a:ext cx="5095381" cy="32594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14B47F-E23B-4120-BE07-58E66BB74819}"/>
              </a:ext>
            </a:extLst>
          </p:cNvPr>
          <p:cNvSpPr txBox="1"/>
          <p:nvPr/>
        </p:nvSpPr>
        <p:spPr>
          <a:xfrm>
            <a:off x="515677" y="408646"/>
            <a:ext cx="35852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Каждое поле в бланках заполняется, начиная с </a:t>
            </a:r>
            <a:r>
              <a:rPr lang="ru-RU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первой </a:t>
            </a: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клетки</a:t>
            </a:r>
          </a:p>
          <a:p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	</a:t>
            </a:r>
          </a:p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456286-8975-4231-B3EC-150EC5B414B9}"/>
              </a:ext>
            </a:extLst>
          </p:cNvPr>
          <p:cNvSpPr txBox="1"/>
          <p:nvPr/>
        </p:nvSpPr>
        <p:spPr>
          <a:xfrm>
            <a:off x="5586324" y="1144556"/>
            <a:ext cx="36921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Код образовательной организации </a:t>
            </a:r>
            <a: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</a:rPr>
              <a:t>– указывается код ОО, в которой обучается участник экзамена</a:t>
            </a:r>
          </a:p>
          <a:p>
            <a:r>
              <a:rPr lang="ru-RU" b="1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Класс</a:t>
            </a:r>
            <a: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</a:rPr>
              <a:t>: номер, буква – указывается информация о классе, в котором обучается участник</a:t>
            </a:r>
          </a:p>
          <a:p>
            <a:r>
              <a:rPr lang="ru-RU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Номер аудитории </a:t>
            </a:r>
            <a: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</a:rPr>
              <a:t>– указывается номер аудитории, у которой проводится ОГЭ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01" y="2616988"/>
            <a:ext cx="7848600" cy="1944688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CF9CB5E-792F-47C7-9149-1B19CBDD3CB1}"/>
              </a:ext>
            </a:extLst>
          </p:cNvPr>
          <p:cNvSpPr/>
          <p:nvPr/>
        </p:nvSpPr>
        <p:spPr>
          <a:xfrm>
            <a:off x="738294" y="4688489"/>
            <a:ext cx="7599015" cy="1155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Способы исправления ошибок при заполнении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6693" y="5098098"/>
            <a:ext cx="7683709" cy="919481"/>
          </a:xfrm>
        </p:spPr>
        <p:txBody>
          <a:bodyPr/>
          <a:lstStyle/>
          <a:p>
            <a:pPr marL="50798" indent="0">
              <a:buNone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Зачеркивание ранее написанных символов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(цифр, букв) 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свободных клеточек справа новыми символами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(цифрами, буквами)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sp>
        <p:nvSpPr>
          <p:cNvPr id="6" name="TextBox 5"/>
          <p:cNvSpPr txBox="1"/>
          <p:nvPr/>
        </p:nvSpPr>
        <p:spPr>
          <a:xfrm>
            <a:off x="1720850" y="2921001"/>
            <a:ext cx="158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 В  А  Н О  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4501" y="3251200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  В  А  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4500" y="361315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  В  А  Н О  В  И  Ч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78000" y="3746501"/>
            <a:ext cx="1688168" cy="7839"/>
          </a:xfrm>
          <a:prstGeom prst="line">
            <a:avLst/>
          </a:prstGeom>
          <a:ln w="349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38551" y="3619500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  Е  Т  Р  О  В И  Ч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45B6E0-72E3-4841-AAB9-2FA58E44E3C1}"/>
              </a:ext>
            </a:extLst>
          </p:cNvPr>
          <p:cNvSpPr txBox="1"/>
          <p:nvPr/>
        </p:nvSpPr>
        <p:spPr>
          <a:xfrm>
            <a:off x="844487" y="4686671"/>
            <a:ext cx="76081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новых символов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(цифр, букв)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жирным шрифтом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 ранее написанных символов (цифр, букв);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4A597C-8573-488B-951E-DB28F46EFF56}"/>
              </a:ext>
            </a:extLst>
          </p:cNvPr>
          <p:cNvSpPr txBox="1"/>
          <p:nvPr/>
        </p:nvSpPr>
        <p:spPr>
          <a:xfrm>
            <a:off x="5783608" y="404985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 Black" pitchFamily="34" charset="0"/>
              </a:rPr>
              <a:t>7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F5F81F9C-CC24-47E4-8B86-E2CFB2DA56F2}"/>
              </a:ext>
            </a:extLst>
          </p:cNvPr>
          <p:cNvSpPr/>
          <p:nvPr/>
        </p:nvSpPr>
        <p:spPr>
          <a:xfrm>
            <a:off x="1532710" y="3573609"/>
            <a:ext cx="4288999" cy="3762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95A55E-30E3-49BD-8C36-B4B1676016B4}"/>
              </a:ext>
            </a:extLst>
          </p:cNvPr>
          <p:cNvSpPr txBox="1"/>
          <p:nvPr/>
        </p:nvSpPr>
        <p:spPr>
          <a:xfrm>
            <a:off x="3632709" y="3589332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П Е Т Р  О В И Ч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005E5A-A24E-409B-BBF9-524219B37CB4}"/>
              </a:ext>
            </a:extLst>
          </p:cNvPr>
          <p:cNvSpPr txBox="1"/>
          <p:nvPr/>
        </p:nvSpPr>
        <p:spPr>
          <a:xfrm>
            <a:off x="1741409" y="3583731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И В А Н О В И Ч</a:t>
            </a: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6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88640"/>
            <a:ext cx="4261473" cy="438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5816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Замена ошибочных ответов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12776"/>
            <a:ext cx="3744415" cy="1069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21295"/>
            <a:ext cx="3744415" cy="1069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000" y="2708920"/>
            <a:ext cx="38459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Если</a:t>
            </a:r>
            <a:r>
              <a:rPr lang="ru-RU" sz="2400" spc="44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в   </a:t>
            </a:r>
            <a:r>
              <a:rPr lang="ru-RU" sz="2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области</a:t>
            </a:r>
            <a:r>
              <a:rPr lang="ru-RU" sz="2400" spc="869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замены   </a:t>
            </a:r>
            <a:r>
              <a:rPr lang="ru-RU" sz="2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ошибочных</a:t>
            </a:r>
            <a:r>
              <a:rPr lang="ru-RU" sz="2400" spc="89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ответов </a:t>
            </a:r>
            <a:r>
              <a:rPr lang="ru-RU" sz="2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на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задания с </a:t>
            </a:r>
            <a:r>
              <a:rPr lang="ru-RU" sz="2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кратким </a:t>
            </a:r>
            <a:r>
              <a:rPr lang="ru-RU" sz="2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ответом </a:t>
            </a:r>
            <a:r>
              <a:rPr lang="ru-RU" sz="2400" spc="-3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будет </a:t>
            </a:r>
            <a:r>
              <a:rPr lang="ru-RU" sz="2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заполнено </a:t>
            </a:r>
            <a:r>
              <a:rPr lang="ru-RU" sz="2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spc="-1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несколько</a:t>
            </a:r>
            <a:r>
              <a:rPr lang="ru-RU" sz="2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полей</a:t>
            </a:r>
            <a:r>
              <a:rPr lang="ru-RU" sz="2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для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spc="-2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одного</a:t>
            </a:r>
            <a:r>
              <a:rPr lang="ru-RU" sz="2400" spc="-1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и </a:t>
            </a:r>
            <a:r>
              <a:rPr lang="ru-RU" sz="2400" spc="-2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того</a:t>
            </a:r>
            <a:r>
              <a:rPr lang="ru-RU" sz="2400" spc="-1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же</a:t>
            </a:r>
            <a:r>
              <a:rPr lang="ru-RU" sz="2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номера </a:t>
            </a:r>
            <a:r>
              <a:rPr lang="ru-RU" sz="2400" spc="-44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задания</a:t>
            </a:r>
            <a:r>
              <a:rPr lang="ru-RU" sz="2400" spc="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–</a:t>
            </a:r>
            <a:r>
              <a:rPr lang="ru-RU" sz="2400" spc="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</a:p>
          <a:p>
            <a:r>
              <a:rPr lang="ru-RU" sz="2400" b="1" spc="-5" dirty="0">
                <a:solidFill>
                  <a:srgbClr val="C00000"/>
                </a:solidFill>
                <a:latin typeface="Century Gothic" panose="020B0502020202020204" pitchFamily="34" charset="0"/>
                <a:cs typeface="Calibri"/>
              </a:rPr>
              <a:t>ответ</a:t>
            </a:r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b="1" spc="-25" dirty="0">
                <a:solidFill>
                  <a:srgbClr val="C00000"/>
                </a:solidFill>
                <a:latin typeface="Century Gothic" panose="020B0502020202020204" pitchFamily="34" charset="0"/>
                <a:cs typeface="Calibri"/>
              </a:rPr>
              <a:t>будет</a:t>
            </a:r>
            <a:r>
              <a:rPr lang="ru-RU" sz="2400" b="1" spc="-20" dirty="0">
                <a:solidFill>
                  <a:srgbClr val="C000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b="1" spc="-5" dirty="0">
                <a:solidFill>
                  <a:srgbClr val="C00000"/>
                </a:solidFill>
                <a:latin typeface="Century Gothic" panose="020B0502020202020204" pitchFamily="34" charset="0"/>
                <a:cs typeface="Calibri"/>
              </a:rPr>
              <a:t>засчитан</a:t>
            </a:r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b="1" spc="-5" dirty="0">
                <a:solidFill>
                  <a:srgbClr val="C00000"/>
                </a:solidFill>
                <a:latin typeface="Century Gothic" panose="020B0502020202020204" pitchFamily="34" charset="0"/>
                <a:cs typeface="Calibri"/>
              </a:rPr>
              <a:t>от</a:t>
            </a:r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b="1" spc="-10" dirty="0">
                <a:solidFill>
                  <a:srgbClr val="C00000"/>
                </a:solidFill>
                <a:latin typeface="Century Gothic" panose="020B0502020202020204" pitchFamily="34" charset="0"/>
                <a:cs typeface="Calibri"/>
              </a:rPr>
              <a:t>последней </a:t>
            </a:r>
            <a:r>
              <a:rPr lang="ru-RU" sz="2400" b="1" spc="-5" dirty="0">
                <a:solidFill>
                  <a:srgbClr val="C00000"/>
                </a:solidFill>
                <a:latin typeface="Century Gothic" panose="020B0502020202020204" pitchFamily="34" charset="0"/>
                <a:cs typeface="Calibri"/>
              </a:rPr>
              <a:t> замены</a:t>
            </a:r>
            <a:endParaRPr lang="ru-RU" sz="2400" dirty="0">
              <a:solidFill>
                <a:srgbClr val="C00000"/>
              </a:solidFill>
              <a:latin typeface="Century Gothic" panose="020B0502020202020204" pitchFamily="34" charset="0"/>
              <a:cs typeface="Calibri"/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2551544"/>
            <a:ext cx="4248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В случае если заполнено только поле для номера задания, а новый ответ не внесен, то для </a:t>
            </a:r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оценивания будет использоваться пустой ответ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0032" y="5289509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2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Поэтому,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в случае </a:t>
            </a:r>
            <a:r>
              <a:rPr lang="ru-RU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неправильного указания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номера </a:t>
            </a:r>
            <a:r>
              <a:rPr lang="ru-RU" spc="-44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задания</a:t>
            </a:r>
            <a:r>
              <a:rPr lang="ru-RU" spc="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в</a:t>
            </a:r>
            <a:r>
              <a:rPr lang="ru-RU" spc="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области</a:t>
            </a:r>
            <a:r>
              <a:rPr lang="ru-RU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замены</a:t>
            </a:r>
            <a:r>
              <a:rPr lang="ru-RU" spc="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ошибочных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ответов, </a:t>
            </a:r>
            <a:r>
              <a:rPr lang="ru-RU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неправильный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номер</a:t>
            </a:r>
            <a:r>
              <a:rPr lang="ru-RU" spc="-2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задания </a:t>
            </a:r>
            <a:r>
              <a:rPr lang="ru-RU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следует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зачеркнуть</a:t>
            </a: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71999" y="5289509"/>
            <a:ext cx="4387233" cy="157884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251519" y="21113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0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960" y="1760515"/>
            <a:ext cx="265808" cy="3213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960" y="2046588"/>
            <a:ext cx="309769" cy="37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99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6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04" y="188640"/>
            <a:ext cx="6990776" cy="923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7728" y="24017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Количество заполненных полей «Замена ошибочных ответов»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00" r="1027"/>
          <a:stretch/>
        </p:blipFill>
        <p:spPr>
          <a:xfrm>
            <a:off x="755576" y="1738249"/>
            <a:ext cx="6831269" cy="18047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3854475"/>
            <a:ext cx="5653405" cy="13336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86812" y="4003223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Если нет замен</a:t>
            </a:r>
            <a:r>
              <a:rPr lang="ru-RU" dirty="0">
                <a:solidFill>
                  <a:schemeClr val="bg1"/>
                </a:solidFill>
              </a:rPr>
              <a:t>, то в поле количество заполненных полей «Замена ошибочных ответов» </a:t>
            </a:r>
            <a:r>
              <a:rPr lang="ru-RU" dirty="0">
                <a:solidFill>
                  <a:srgbClr val="FF0000"/>
                </a:solidFill>
              </a:rPr>
              <a:t>ставится Х</a:t>
            </a:r>
          </a:p>
        </p:txBody>
      </p:sp>
      <p:cxnSp>
        <p:nvCxnSpPr>
          <p:cNvPr id="21" name="Прямая со стрелкой 20"/>
          <p:cNvCxnSpPr>
            <a:endCxn id="22" idx="2"/>
          </p:cNvCxnSpPr>
          <p:nvPr/>
        </p:nvCxnSpPr>
        <p:spPr>
          <a:xfrm flipH="1" flipV="1">
            <a:off x="4960542" y="3006198"/>
            <a:ext cx="96136" cy="968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028" y="2706271"/>
            <a:ext cx="259028" cy="29992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2856234"/>
            <a:ext cx="621846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02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6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04" y="188640"/>
            <a:ext cx="6990776" cy="6480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9696" y="208305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Б</a:t>
            </a:r>
            <a:r>
              <a:rPr lang="ru-RU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ланк</a:t>
            </a:r>
            <a:r>
              <a:rPr lang="ru-RU" spc="-15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ответов</a:t>
            </a:r>
            <a:r>
              <a:rPr lang="ru-RU" spc="15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pc="5" dirty="0">
                <a:solidFill>
                  <a:schemeClr val="bg1"/>
                </a:solidFill>
                <a:latin typeface="Century Gothic" panose="020B0502020202020204" pitchFamily="34" charset="0"/>
              </a:rPr>
              <a:t>№</a:t>
            </a:r>
            <a:r>
              <a:rPr lang="ru-RU" spc="-2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8662" y="1164385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latin typeface="Century Gothic" panose="020B0502020202020204" pitchFamily="34" charset="0"/>
            </a:endParaRPr>
          </a:p>
          <a:p>
            <a:endParaRPr lang="ru-RU" sz="2000" b="1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475B24-3832-409B-8725-FD2C598E3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65541">
            <a:off x="1798729" y="1832459"/>
            <a:ext cx="5546541" cy="38104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7262E2-A8D0-432E-9593-B8FCE2CC4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0994">
            <a:off x="1037455" y="1103155"/>
            <a:ext cx="4220254" cy="554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74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6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04" y="188640"/>
            <a:ext cx="6990776" cy="6480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9696" y="208305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Дополнительный бланк</a:t>
            </a:r>
            <a:r>
              <a:rPr lang="ru-RU" spc="-15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ответов</a:t>
            </a:r>
            <a:r>
              <a:rPr lang="ru-RU" spc="15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pc="5" dirty="0">
                <a:solidFill>
                  <a:schemeClr val="bg1"/>
                </a:solidFill>
                <a:latin typeface="Century Gothic" panose="020B0502020202020204" pitchFamily="34" charset="0"/>
              </a:rPr>
              <a:t>№</a:t>
            </a:r>
            <a:r>
              <a:rPr lang="ru-RU" spc="-2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928670"/>
            <a:ext cx="4286280" cy="564360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143240" y="1071546"/>
            <a:ext cx="228601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</a:t>
            </a:r>
            <a:endParaRPr lang="ru-RU" sz="40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284619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</TotalTime>
  <Words>451</Words>
  <Application>Microsoft Office PowerPoint</Application>
  <PresentationFormat>Экран (4:3)</PresentationFormat>
  <Paragraphs>43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Century Gothic</vt:lpstr>
      <vt:lpstr>Roboto Slab</vt:lpstr>
      <vt:lpstr>Times New Roman</vt:lpstr>
      <vt:lpstr>Trebuchet MS</vt:lpstr>
      <vt:lpstr>Берлин</vt:lpstr>
      <vt:lpstr>Презентация PowerPoint</vt:lpstr>
      <vt:lpstr>Презентация PowerPoint</vt:lpstr>
      <vt:lpstr>Презентация PowerPoint</vt:lpstr>
      <vt:lpstr>Презентация PowerPoint</vt:lpstr>
      <vt:lpstr>Способы исправления ошибок при заполнении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Басангова Алтана Александровна</dc:creator>
  <cp:lastModifiedBy>1</cp:lastModifiedBy>
  <cp:revision>94</cp:revision>
  <dcterms:created xsi:type="dcterms:W3CDTF">2022-05-12T08:36:14Z</dcterms:created>
  <dcterms:modified xsi:type="dcterms:W3CDTF">2025-04-04T09:05:11Z</dcterms:modified>
</cp:coreProperties>
</file>