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24"/>
  </p:notesMasterIdLst>
  <p:sldIdLst>
    <p:sldId id="375" r:id="rId2"/>
    <p:sldId id="281" r:id="rId3"/>
    <p:sldId id="470" r:id="rId4"/>
    <p:sldId id="454" r:id="rId5"/>
    <p:sldId id="481" r:id="rId6"/>
    <p:sldId id="445" r:id="rId7"/>
    <p:sldId id="446" r:id="rId8"/>
    <p:sldId id="417" r:id="rId9"/>
    <p:sldId id="459" r:id="rId10"/>
    <p:sldId id="483" r:id="rId11"/>
    <p:sldId id="482" r:id="rId12"/>
    <p:sldId id="461" r:id="rId13"/>
    <p:sldId id="475" r:id="rId14"/>
    <p:sldId id="464" r:id="rId15"/>
    <p:sldId id="480" r:id="rId16"/>
    <p:sldId id="479" r:id="rId17"/>
    <p:sldId id="478" r:id="rId18"/>
    <p:sldId id="484" r:id="rId19"/>
    <p:sldId id="473" r:id="rId20"/>
    <p:sldId id="474" r:id="rId21"/>
    <p:sldId id="476" r:id="rId22"/>
    <p:sldId id="449" r:id="rId23"/>
  </p:sldIdLst>
  <p:sldSz cx="12192000" cy="6858000"/>
  <p:notesSz cx="6792913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993366"/>
    <a:srgbClr val="99CDF1"/>
    <a:srgbClr val="074187"/>
    <a:srgbClr val="C24684"/>
    <a:srgbClr val="AED8F4"/>
    <a:srgbClr val="842C58"/>
    <a:srgbClr val="0A5BBE"/>
    <a:srgbClr val="BC3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43" autoAdjust="0"/>
  </p:normalViewPr>
  <p:slideViewPr>
    <p:cSldViewPr>
      <p:cViewPr varScale="1">
        <p:scale>
          <a:sx n="103" d="100"/>
          <a:sy n="103" d="100"/>
        </p:scale>
        <p:origin x="912" y="11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1"/>
            <a:ext cx="6792913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788" tIns="46393" rIns="92788" bIns="4639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1"/>
            <a:ext cx="6792913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788" tIns="46393" rIns="92788" bIns="4639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1"/>
            <a:ext cx="6792913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788" tIns="46393" rIns="92788" bIns="4639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1"/>
            <a:ext cx="6792913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788" tIns="46393" rIns="92788" bIns="4639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1"/>
            <a:ext cx="6792913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788" tIns="46393" rIns="92788" bIns="4639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1"/>
            <a:ext cx="6792913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788" tIns="46393" rIns="92788" bIns="4639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1"/>
            <a:ext cx="6792913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788" tIns="46393" rIns="92788" bIns="4639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1"/>
            <a:ext cx="6792913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788" tIns="46393" rIns="92788" bIns="4639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1"/>
            <a:ext cx="6792913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788" tIns="46393" rIns="92788" bIns="4639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2195" cy="49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788" tIns="46393" rIns="92788" bIns="4639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49102" y="0"/>
            <a:ext cx="2942195" cy="49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788" tIns="46393" rIns="92788" bIns="4639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4538"/>
            <a:ext cx="6591300" cy="3708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5291" y="4714201"/>
            <a:ext cx="4966166" cy="44539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26" tIns="47489" rIns="91326" bIns="47489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29989"/>
            <a:ext cx="2942195" cy="4966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788" tIns="46393" rIns="92788" bIns="4639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49103" y="9429989"/>
            <a:ext cx="2927645" cy="4823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26" tIns="47489" rIns="91326" bIns="47489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4271" algn="l"/>
                <a:tab pos="910154" algn="l"/>
                <a:tab pos="1366036" algn="l"/>
                <a:tab pos="1821919" algn="l"/>
                <a:tab pos="2277800" algn="l"/>
                <a:tab pos="2733683" algn="l"/>
                <a:tab pos="3189565" algn="l"/>
                <a:tab pos="3645447" algn="l"/>
                <a:tab pos="4101329" algn="l"/>
                <a:tab pos="4557212" algn="l"/>
                <a:tab pos="5013093" algn="l"/>
                <a:tab pos="5468977" algn="l"/>
                <a:tab pos="5924858" algn="l"/>
                <a:tab pos="6380740" algn="l"/>
                <a:tab pos="6836623" algn="l"/>
                <a:tab pos="7292506" algn="l"/>
                <a:tab pos="7748387" algn="l"/>
                <a:tab pos="8204270" algn="l"/>
                <a:tab pos="8660151" algn="l"/>
                <a:tab pos="911603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3998" algn="l"/>
                <a:tab pos="909594" algn="l"/>
                <a:tab pos="1365189" algn="l"/>
                <a:tab pos="1820785" algn="l"/>
                <a:tab pos="2276381" algn="l"/>
                <a:tab pos="2733575" algn="l"/>
                <a:tab pos="3189172" algn="l"/>
                <a:tab pos="3644767" algn="l"/>
                <a:tab pos="4100364" algn="l"/>
                <a:tab pos="4555959" algn="l"/>
                <a:tab pos="5011556" algn="l"/>
                <a:tab pos="5468750" algn="l"/>
                <a:tab pos="5924346" algn="l"/>
                <a:tab pos="6379942" algn="l"/>
                <a:tab pos="6835537" algn="l"/>
                <a:tab pos="7291133" algn="l"/>
                <a:tab pos="7748328" algn="l"/>
                <a:tab pos="8203924" algn="l"/>
                <a:tab pos="8659520" algn="l"/>
                <a:tab pos="9115116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3998" algn="l"/>
                  <a:tab pos="909594" algn="l"/>
                  <a:tab pos="1365189" algn="l"/>
                  <a:tab pos="1820785" algn="l"/>
                  <a:tab pos="2276381" algn="l"/>
                  <a:tab pos="2733575" algn="l"/>
                  <a:tab pos="3189172" algn="l"/>
                  <a:tab pos="3644767" algn="l"/>
                  <a:tab pos="4100364" algn="l"/>
                  <a:tab pos="4555959" algn="l"/>
                  <a:tab pos="5011556" algn="l"/>
                  <a:tab pos="5468750" algn="l"/>
                  <a:tab pos="5924346" algn="l"/>
                  <a:tab pos="6379942" algn="l"/>
                  <a:tab pos="6835537" algn="l"/>
                  <a:tab pos="7291133" algn="l"/>
                  <a:tab pos="7748328" algn="l"/>
                  <a:tab pos="8203924" algn="l"/>
                  <a:tab pos="8659520" algn="l"/>
                  <a:tab pos="9115116" algn="l"/>
                </a:tabLst>
              </a:pPr>
              <a:t>22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922384" y="9377222"/>
            <a:ext cx="2985031" cy="4812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26" tIns="47489" rIns="91326" bIns="47489" anchor="b"/>
          <a:lstStyle/>
          <a:p>
            <a:pPr algn="r">
              <a:buSzPct val="100000"/>
              <a:tabLst>
                <a:tab pos="0" algn="l"/>
                <a:tab pos="450800" algn="l"/>
                <a:tab pos="903199" algn="l"/>
                <a:tab pos="1355597" algn="l"/>
                <a:tab pos="1807997" algn="l"/>
                <a:tab pos="2260395" algn="l"/>
                <a:tab pos="2712794" algn="l"/>
                <a:tab pos="3165193" algn="l"/>
                <a:tab pos="3617592" algn="l"/>
                <a:tab pos="4069990" algn="l"/>
                <a:tab pos="4522389" algn="l"/>
                <a:tab pos="4974788" algn="l"/>
                <a:tab pos="5427187" algn="l"/>
                <a:tab pos="5879585" algn="l"/>
                <a:tab pos="6331985" algn="l"/>
                <a:tab pos="6784383" algn="l"/>
                <a:tab pos="7236782" algn="l"/>
                <a:tab pos="7689180" algn="l"/>
                <a:tab pos="8141580" algn="l"/>
                <a:tab pos="8593978" algn="l"/>
                <a:tab pos="9046377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50800" algn="l"/>
                  <a:tab pos="903199" algn="l"/>
                  <a:tab pos="1355597" algn="l"/>
                  <a:tab pos="1807997" algn="l"/>
                  <a:tab pos="2260395" algn="l"/>
                  <a:tab pos="2712794" algn="l"/>
                  <a:tab pos="3165193" algn="l"/>
                  <a:tab pos="3617592" algn="l"/>
                  <a:tab pos="4069990" algn="l"/>
                  <a:tab pos="4522389" algn="l"/>
                  <a:tab pos="4974788" algn="l"/>
                  <a:tab pos="5427187" algn="l"/>
                  <a:tab pos="5879585" algn="l"/>
                  <a:tab pos="6331985" algn="l"/>
                  <a:tab pos="6784383" algn="l"/>
                  <a:tab pos="7236782" algn="l"/>
                  <a:tab pos="7689180" algn="l"/>
                  <a:tab pos="8141580" algn="l"/>
                  <a:tab pos="8593978" algn="l"/>
                  <a:tab pos="9046377" algn="l"/>
                </a:tabLst>
              </a:pPr>
              <a:t>22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9775"/>
            <a:ext cx="6578600" cy="3702050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527" y="4687823"/>
            <a:ext cx="5062362" cy="4432208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994">
              <a:schemeClr val="bg2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  <a:gs pos="0">
              <a:schemeClr val="tx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2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709499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0648"/>
            <a:ext cx="2420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392" y="3140968"/>
            <a:ext cx="11017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«ИНСТРУКЦИЯ ПО ЗАПОЛНЕНИЮ ФОРМ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ОТЧЕТНОСТИ ППЭ ГИА-11 В 202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г.»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5D6C-BD54-05F3-0CD2-4AB2CB3B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0029C2-C247-657D-AF4A-6AB8EBB21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" y="0"/>
            <a:ext cx="9517877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F87640-7C1F-1B6F-4E2D-B774694D075A}"/>
              </a:ext>
            </a:extLst>
          </p:cNvPr>
          <p:cNvSpPr txBox="1"/>
          <p:nvPr/>
        </p:nvSpPr>
        <p:spPr>
          <a:xfrm>
            <a:off x="9696400" y="985673"/>
            <a:ext cx="2488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ППЭ-19</a:t>
            </a:r>
          </a:p>
          <a:p>
            <a:pPr algn="ctr"/>
            <a:endParaRPr lang="ru-RU" sz="28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C6BB31-73EA-DAFA-C5D0-131EFBB0CEF2}"/>
              </a:ext>
            </a:extLst>
          </p:cNvPr>
          <p:cNvSpPr/>
          <p:nvPr/>
        </p:nvSpPr>
        <p:spPr>
          <a:xfrm>
            <a:off x="623392" y="1772816"/>
            <a:ext cx="3672408" cy="5978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C5BE5CF-8EE2-6D9D-64C7-75C8D884FDE4}"/>
              </a:ext>
            </a:extLst>
          </p:cNvPr>
          <p:cNvSpPr/>
          <p:nvPr/>
        </p:nvSpPr>
        <p:spPr>
          <a:xfrm>
            <a:off x="4511823" y="1753952"/>
            <a:ext cx="4608513" cy="61671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37311-EC70-6FAD-F236-17129A82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3DEEB6-3BC1-74DC-06C5-069AABB7E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3" y="-1"/>
            <a:ext cx="5472201" cy="68726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4B97E6-5464-C067-6D5D-AD1DA29F65F4}"/>
              </a:ext>
            </a:extLst>
          </p:cNvPr>
          <p:cNvSpPr txBox="1"/>
          <p:nvPr/>
        </p:nvSpPr>
        <p:spPr>
          <a:xfrm>
            <a:off x="6384032" y="1124744"/>
            <a:ext cx="51125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ППЭ-20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об идентификации личности участника ГИА»</a:t>
            </a:r>
            <a:endParaRPr lang="ru-RU" sz="28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80AEAD6-FCEB-1291-C501-322BE9839A93}"/>
              </a:ext>
            </a:extLst>
          </p:cNvPr>
          <p:cNvSpPr/>
          <p:nvPr/>
        </p:nvSpPr>
        <p:spPr>
          <a:xfrm>
            <a:off x="263352" y="1268761"/>
            <a:ext cx="4968552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E82A33E-484D-1D4E-C722-92B4FE6F03A6}"/>
              </a:ext>
            </a:extLst>
          </p:cNvPr>
          <p:cNvSpPr/>
          <p:nvPr/>
        </p:nvSpPr>
        <p:spPr>
          <a:xfrm>
            <a:off x="290803" y="3609033"/>
            <a:ext cx="4653069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25E5E-0C68-26C7-A755-2A8411D9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12CD01-BB89-78D2-4CFB-46D67F5DC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488" cy="6858000"/>
          </a:xfrm>
        </p:spPr>
      </p:pic>
    </p:spTree>
    <p:extLst>
      <p:ext uri="{BB962C8B-B14F-4D97-AF65-F5344CB8AC3E}">
        <p14:creationId xmlns:p14="http://schemas.microsoft.com/office/powerpoint/2010/main" val="9567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3A24A-4803-92E5-5000-F0B2380E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F03D9A-E762-C7EC-36F6-5C0D2D659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5447928" cy="6895375"/>
          </a:xfr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7A1FE7A-9BD7-8079-D70A-FDBCD153B49E}"/>
              </a:ext>
            </a:extLst>
          </p:cNvPr>
          <p:cNvSpPr/>
          <p:nvPr/>
        </p:nvSpPr>
        <p:spPr>
          <a:xfrm>
            <a:off x="407368" y="3218077"/>
            <a:ext cx="4536504" cy="15070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092B46-C309-171F-DD23-562A8A3A3E14}"/>
              </a:ext>
            </a:extLst>
          </p:cNvPr>
          <p:cNvSpPr txBox="1"/>
          <p:nvPr/>
        </p:nvSpPr>
        <p:spPr>
          <a:xfrm>
            <a:off x="5759508" y="213854"/>
            <a:ext cx="61022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«Акт об удалении участника ГИА из ППЭ»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3" name="Объект 4">
            <a:extLst>
              <a:ext uri="{FF2B5EF4-FFF2-40B4-BE49-F238E27FC236}">
                <a16:creationId xmlns:a16="http://schemas.microsoft.com/office/drawing/2014/main" id="{805FDBB2-5945-C7C5-C1D3-C42008672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570888"/>
            <a:ext cx="7155904" cy="533787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1AB0480-CAE5-4C23-6200-146A84DC4AB0}"/>
              </a:ext>
            </a:extLst>
          </p:cNvPr>
          <p:cNvSpPr/>
          <p:nvPr/>
        </p:nvSpPr>
        <p:spPr>
          <a:xfrm>
            <a:off x="5447928" y="4308874"/>
            <a:ext cx="6004929" cy="309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27D4418-124A-7948-DFA2-7C04150716AC}"/>
              </a:ext>
            </a:extLst>
          </p:cNvPr>
          <p:cNvSpPr/>
          <p:nvPr/>
        </p:nvSpPr>
        <p:spPr>
          <a:xfrm>
            <a:off x="5303912" y="6153385"/>
            <a:ext cx="32403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0187B83-1768-DB27-AE00-E4203DE33E94}"/>
              </a:ext>
            </a:extLst>
          </p:cNvPr>
          <p:cNvCxnSpPr>
            <a:cxnSpLocks/>
          </p:cNvCxnSpPr>
          <p:nvPr/>
        </p:nvCxnSpPr>
        <p:spPr>
          <a:xfrm>
            <a:off x="5591944" y="5805264"/>
            <a:ext cx="2338062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2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19D76-8862-6783-55AD-3CC88322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1077E8-4C17-7C59-7AAE-B43F570C4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" y="-14646"/>
            <a:ext cx="6902797" cy="687264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0F7AA-7284-366D-73B3-EEB0041BC343}"/>
              </a:ext>
            </a:extLst>
          </p:cNvPr>
          <p:cNvSpPr txBox="1"/>
          <p:nvPr/>
        </p:nvSpPr>
        <p:spPr>
          <a:xfrm>
            <a:off x="7392144" y="297350"/>
            <a:ext cx="475252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ППЭ-21С «Сопроводительный лист к акту об удалении»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E7325A-B24F-447C-A0EB-6524DEF2791E}"/>
              </a:ext>
            </a:extLst>
          </p:cNvPr>
          <p:cNvCxnSpPr/>
          <p:nvPr/>
        </p:nvCxnSpPr>
        <p:spPr>
          <a:xfrm>
            <a:off x="623392" y="908720"/>
            <a:ext cx="2520280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7294D53-7693-6261-7FDA-B6E6135B9D1D}"/>
              </a:ext>
            </a:extLst>
          </p:cNvPr>
          <p:cNvSpPr/>
          <p:nvPr/>
        </p:nvSpPr>
        <p:spPr>
          <a:xfrm>
            <a:off x="263352" y="2784884"/>
            <a:ext cx="6120680" cy="26241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E3315813-2D6A-676F-4898-674707936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6C35A-71F3-04F6-FCA7-AA67BCA1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0739C-0294-64DE-BB2E-567C9EA3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8079EA-AECC-AB53-7866-106F34AF4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20906" cy="6858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C847D839-7FBB-31B0-8094-8DFE8318AEA5}"/>
              </a:ext>
            </a:extLst>
          </p:cNvPr>
          <p:cNvSpPr/>
          <p:nvPr/>
        </p:nvSpPr>
        <p:spPr>
          <a:xfrm>
            <a:off x="191344" y="6093296"/>
            <a:ext cx="482453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5E154A2-0D95-FA21-C739-27637C8DDA53}"/>
              </a:ext>
            </a:extLst>
          </p:cNvPr>
          <p:cNvSpPr/>
          <p:nvPr/>
        </p:nvSpPr>
        <p:spPr>
          <a:xfrm>
            <a:off x="1140272" y="1844824"/>
            <a:ext cx="3240361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59D1B-04D0-014D-825D-04D03187736D}"/>
              </a:ext>
            </a:extLst>
          </p:cNvPr>
          <p:cNvSpPr txBox="1"/>
          <p:nvPr/>
        </p:nvSpPr>
        <p:spPr>
          <a:xfrm>
            <a:off x="5951984" y="586903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ППЭ-21-П1 </a:t>
            </a:r>
          </a:p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«Приложение №1 к Акту об удалении»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7" descr="Маленький логотип.png">
            <a:extLst>
              <a:ext uri="{FF2B5EF4-FFF2-40B4-BE49-F238E27FC236}">
                <a16:creationId xmlns:a16="http://schemas.microsoft.com/office/drawing/2014/main" id="{B487F050-AA45-B969-0EF8-1A1ADC1EA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1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7998D-FD6C-466B-AA9B-24F2FF1F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84390-8613-E096-A2C0-EB5EE962B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EC48FC-9C05-16BD-5420-8E035116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0"/>
            <a:ext cx="54176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C27F7-44B9-57DA-4048-62430FF37F05}"/>
              </a:ext>
            </a:extLst>
          </p:cNvPr>
          <p:cNvSpPr txBox="1"/>
          <p:nvPr/>
        </p:nvSpPr>
        <p:spPr>
          <a:xfrm>
            <a:off x="6023992" y="541523"/>
            <a:ext cx="5993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ППЭ-21-П2 </a:t>
            </a:r>
          </a:p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«Приложение №2 к Акту об удалении»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7629EA3-6837-4F55-C33A-D8057A4467D8}"/>
              </a:ext>
            </a:extLst>
          </p:cNvPr>
          <p:cNvSpPr/>
          <p:nvPr/>
        </p:nvSpPr>
        <p:spPr>
          <a:xfrm>
            <a:off x="1199457" y="2814904"/>
            <a:ext cx="3168351" cy="3260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E70500-0F28-4540-12A7-0F69FD8620E2}"/>
              </a:ext>
            </a:extLst>
          </p:cNvPr>
          <p:cNvSpPr/>
          <p:nvPr/>
        </p:nvSpPr>
        <p:spPr>
          <a:xfrm>
            <a:off x="684212" y="1268760"/>
            <a:ext cx="3941686" cy="1962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A44D9B99-86B3-C2F5-5026-E2647C030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E4B57-A170-D504-C1D9-85CE9B75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A4C38-4D8B-659E-4460-C070DE5A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E22D77-B748-262E-9328-DE7E33F56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65" y="0"/>
            <a:ext cx="558293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0753B4-82D6-1B7C-15D4-0FA0C989BD5B}"/>
              </a:ext>
            </a:extLst>
          </p:cNvPr>
          <p:cNvSpPr txBox="1"/>
          <p:nvPr/>
        </p:nvSpPr>
        <p:spPr>
          <a:xfrm>
            <a:off x="5951984" y="511204"/>
            <a:ext cx="61115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ППЭ-21-П3</a:t>
            </a:r>
          </a:p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«Приложение №3 к Акту об удалении»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B91C34D-508B-3C20-80FA-1A63696A0420}"/>
              </a:ext>
            </a:extLst>
          </p:cNvPr>
          <p:cNvSpPr/>
          <p:nvPr/>
        </p:nvSpPr>
        <p:spPr>
          <a:xfrm>
            <a:off x="983432" y="2347106"/>
            <a:ext cx="3744416" cy="257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727F9A25-C380-5E53-4819-C05EE6159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BD532-4832-9FF6-7593-EF33FA21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222FDF-2B5E-37A9-161D-A195622F4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"/>
            <a:ext cx="5807968" cy="68703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A4FF28-2C46-8F35-66BE-18F9D95F0FC6}"/>
              </a:ext>
            </a:extLst>
          </p:cNvPr>
          <p:cNvSpPr txBox="1"/>
          <p:nvPr/>
        </p:nvSpPr>
        <p:spPr>
          <a:xfrm>
            <a:off x="6384034" y="863601"/>
            <a:ext cx="58825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ППЭ-22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о досрочном завершении экзамена»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824798F-486D-DAAF-3B74-FCB9EFAF46D4}"/>
              </a:ext>
            </a:extLst>
          </p:cNvPr>
          <p:cNvCxnSpPr>
            <a:cxnSpLocks/>
          </p:cNvCxnSpPr>
          <p:nvPr/>
        </p:nvCxnSpPr>
        <p:spPr>
          <a:xfrm>
            <a:off x="263352" y="3212976"/>
            <a:ext cx="3456384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80D18F48-5F56-B97F-5082-1248DB375D3A}"/>
              </a:ext>
            </a:extLst>
          </p:cNvPr>
          <p:cNvSpPr/>
          <p:nvPr/>
        </p:nvSpPr>
        <p:spPr>
          <a:xfrm>
            <a:off x="-96688" y="4149080"/>
            <a:ext cx="2396547" cy="4320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E244D-FA9E-FCE2-B211-15EB6482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4A064B-146B-5231-14CA-218C47B4C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5"/>
            <a:ext cx="5663952" cy="685956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508D1-1D0A-2FB8-A1E5-3355132F3043}"/>
              </a:ext>
            </a:extLst>
          </p:cNvPr>
          <p:cNvSpPr txBox="1"/>
          <p:nvPr/>
        </p:nvSpPr>
        <p:spPr>
          <a:xfrm>
            <a:off x="6672064" y="351179"/>
            <a:ext cx="47525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ППЭ-24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о недопуске участника экзамена в ППЭ»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7" descr="Маленький логотип.png">
            <a:extLst>
              <a:ext uri="{FF2B5EF4-FFF2-40B4-BE49-F238E27FC236}">
                <a16:creationId xmlns:a16="http://schemas.microsoft.com/office/drawing/2014/main" id="{4C485ACA-7888-A611-379E-67851B14A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DA66CFF7-6997-CAE9-CC67-73B31F82BE59}"/>
              </a:ext>
            </a:extLst>
          </p:cNvPr>
          <p:cNvSpPr/>
          <p:nvPr/>
        </p:nvSpPr>
        <p:spPr>
          <a:xfrm>
            <a:off x="0" y="5877272"/>
            <a:ext cx="5231904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4237F2-882C-486F-9A11-9DD2BE9D3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758"/>
            <a:ext cx="12218314" cy="60952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DE0CED-49D7-4D65-905B-C1C158B36AE8}"/>
              </a:ext>
            </a:extLst>
          </p:cNvPr>
          <p:cNvSpPr txBox="1"/>
          <p:nvPr/>
        </p:nvSpPr>
        <p:spPr>
          <a:xfrm>
            <a:off x="129373" y="177984"/>
            <a:ext cx="11224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формах отчетности ППЭ ГИА-11 в 2025 году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CE5C1-E236-60ED-8527-BCE6BAB1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1F094B-31D0-D50D-4F9D-E36CCE230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07968" cy="6858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73AAB-B9BB-0F3E-FCBF-B044E06B10AE}"/>
              </a:ext>
            </a:extLst>
          </p:cNvPr>
          <p:cNvSpPr txBox="1"/>
          <p:nvPr/>
        </p:nvSpPr>
        <p:spPr>
          <a:xfrm>
            <a:off x="5951984" y="340381"/>
            <a:ext cx="606573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ППЭ-25</a:t>
            </a:r>
          </a:p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об отказе участника экзамена от подписания акта об удалении из ППЭ»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E12B2BE4-508F-9112-A0EA-4956250A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FD4D-32D0-BD38-75E4-A0890B49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EDB2E2-C4B2-ABF0-4F95-D875FFA10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90"/>
            <a:ext cx="5663952" cy="705469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D2496E-E86F-6BB0-D8E0-DEC42F4AE0FF}"/>
              </a:ext>
            </a:extLst>
          </p:cNvPr>
          <p:cNvSpPr txBox="1"/>
          <p:nvPr/>
        </p:nvSpPr>
        <p:spPr>
          <a:xfrm>
            <a:off x="5879976" y="801665"/>
            <a:ext cx="609755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ППЭ-26 </a:t>
            </a:r>
          </a:p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«Объяснительная записка»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A63A7A03-EAC1-B45C-518B-F7CA43BF1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9BE46A3-EA15-732A-2B44-4ED2AB20B892}"/>
              </a:ext>
            </a:extLst>
          </p:cNvPr>
          <p:cNvSpPr/>
          <p:nvPr/>
        </p:nvSpPr>
        <p:spPr>
          <a:xfrm>
            <a:off x="214470" y="897167"/>
            <a:ext cx="5161450" cy="14735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58429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476672"/>
            <a:ext cx="16561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A7E50-0BB3-4BB2-9395-B6E7ED972F63}"/>
              </a:ext>
            </a:extLst>
          </p:cNvPr>
          <p:cNvSpPr txBox="1"/>
          <p:nvPr/>
        </p:nvSpPr>
        <p:spPr>
          <a:xfrm>
            <a:off x="2795199" y="1949914"/>
            <a:ext cx="6107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000" b="1" spc="419" dirty="0">
                <a:solidFill>
                  <a:srgbClr val="002060"/>
                </a:solidFill>
                <a:latin typeface="Bookman Old Style" panose="02050604050505020204" pitchFamily="18" charset="0"/>
                <a:cs typeface="ICSILK+Evolventa Bold"/>
              </a:rPr>
              <a:t>САЙТ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lang="ru-RU" sz="2000" b="1" u="sng" spc="419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0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lang="ru-RU" sz="2000" b="1" spc="419" dirty="0">
                <a:solidFill>
                  <a:srgbClr val="002060"/>
                </a:solidFill>
                <a:latin typeface="Bookman Old Style" panose="02050604050505020204" pitchFamily="18" charset="0"/>
                <a:cs typeface="ICSILK+Evolventa Bold"/>
              </a:rPr>
              <a:t>ЭЛ.ПОЧТА</a:t>
            </a:r>
            <a:r>
              <a:rPr lang="ru-RU" sz="20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000" b="1" u="sng" spc="419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ICSILK+Evolventa Bold"/>
              </a:rPr>
              <a:t>COKO08@MAIL.RU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48BE8-2FDB-43B4-A0DF-62309B133106}"/>
              </a:ext>
            </a:extLst>
          </p:cNvPr>
          <p:cNvSpPr txBox="1"/>
          <p:nvPr/>
        </p:nvSpPr>
        <p:spPr>
          <a:xfrm>
            <a:off x="2795199" y="3652575"/>
            <a:ext cx="610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cs typeface="ICSILK+Evolventa Bold"/>
              </a:rPr>
              <a:t>Горячая линия РЦОИ: </a:t>
            </a: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cs typeface="ICSILK+Evolventa Bold"/>
              </a:rPr>
              <a:t>8(84722)3-90-90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419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Bookman Old Style" panose="02050604050505020204" pitchFamily="18" charset="0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cs typeface="ICSILK+Evolventa Bold"/>
              </a:rPr>
              <a:t>8-999-259-90-00</a:t>
            </a:r>
          </a:p>
        </p:txBody>
      </p:sp>
    </p:spTree>
    <p:extLst>
      <p:ext uri="{BB962C8B-B14F-4D97-AF65-F5344CB8AC3E}">
        <p14:creationId xmlns:p14="http://schemas.microsoft.com/office/powerpoint/2010/main" val="24427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C08A3-3633-9FF3-8C65-9A4B04FB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9DDD4B-022F-51C3-B0DB-21453D3FF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552384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B8EB4-2DF8-CD34-8FEE-BF9A521423B1}"/>
              </a:ext>
            </a:extLst>
          </p:cNvPr>
          <p:cNvSpPr txBox="1"/>
          <p:nvPr/>
        </p:nvSpPr>
        <p:spPr>
          <a:xfrm>
            <a:off x="10072343" y="116632"/>
            <a:ext cx="2147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ППЭ-05-02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33BECD7F-F329-7689-78D5-4FD7A4633F6F}"/>
              </a:ext>
            </a:extLst>
          </p:cNvPr>
          <p:cNvSpPr/>
          <p:nvPr/>
        </p:nvSpPr>
        <p:spPr>
          <a:xfrm rot="16200000">
            <a:off x="5481439" y="1907339"/>
            <a:ext cx="140868" cy="108307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A98C7DF8-247F-0D1F-B950-F22B3E864E27}"/>
              </a:ext>
            </a:extLst>
          </p:cNvPr>
          <p:cNvSpPr/>
          <p:nvPr/>
        </p:nvSpPr>
        <p:spPr>
          <a:xfrm rot="16200000">
            <a:off x="6767868" y="1899562"/>
            <a:ext cx="140868" cy="108307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10072F1-B4D7-A7B5-C0E2-7855F247891B}"/>
              </a:ext>
            </a:extLst>
          </p:cNvPr>
          <p:cNvSpPr/>
          <p:nvPr/>
        </p:nvSpPr>
        <p:spPr>
          <a:xfrm>
            <a:off x="9579492" y="1943425"/>
            <a:ext cx="255747" cy="227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1C5D230-F412-E31F-0902-30383D1132E5}"/>
              </a:ext>
            </a:extLst>
          </p:cNvPr>
          <p:cNvSpPr/>
          <p:nvPr/>
        </p:nvSpPr>
        <p:spPr>
          <a:xfrm>
            <a:off x="6710428" y="2074394"/>
            <a:ext cx="255748" cy="227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Левая фигурная скобка 11">
            <a:extLst>
              <a:ext uri="{FF2B5EF4-FFF2-40B4-BE49-F238E27FC236}">
                <a16:creationId xmlns:a16="http://schemas.microsoft.com/office/drawing/2014/main" id="{2786B229-C4A5-BD1F-A517-B80F85103FD4}"/>
              </a:ext>
            </a:extLst>
          </p:cNvPr>
          <p:cNvSpPr/>
          <p:nvPr/>
        </p:nvSpPr>
        <p:spPr>
          <a:xfrm rot="16200000">
            <a:off x="2566073" y="2219632"/>
            <a:ext cx="108995" cy="4426404"/>
          </a:xfrm>
          <a:prstGeom prst="leftBrac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7FDE8B9-15BC-CED0-A4F9-2E9D79F9D7B0}"/>
              </a:ext>
            </a:extLst>
          </p:cNvPr>
          <p:cNvCxnSpPr>
            <a:cxnSpLocks/>
          </p:cNvCxnSpPr>
          <p:nvPr/>
        </p:nvCxnSpPr>
        <p:spPr>
          <a:xfrm>
            <a:off x="2742455" y="4513302"/>
            <a:ext cx="2064097" cy="3388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34A5919-25C8-4319-B3EC-A43B5D592F2B}"/>
              </a:ext>
            </a:extLst>
          </p:cNvPr>
          <p:cNvSpPr/>
          <p:nvPr/>
        </p:nvSpPr>
        <p:spPr>
          <a:xfrm>
            <a:off x="4910025" y="4625023"/>
            <a:ext cx="2371949" cy="84535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ФИО участников, документ (серия и номер), место в аудитории 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автоматически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36BC7B-C84B-C7B4-C6C3-41A8489BCAB1}"/>
              </a:ext>
            </a:extLst>
          </p:cNvPr>
          <p:cNvSpPr/>
          <p:nvPr/>
        </p:nvSpPr>
        <p:spPr>
          <a:xfrm>
            <a:off x="9909464" y="1234267"/>
            <a:ext cx="2282536" cy="201879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«Отметка о явке, удалении и т.п.» проставляются «Х»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категориям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участников: 1. явился в аудиторию, 2. удален с экзамен, 3. не закончили экзамен, 4. ошибка в документе, 5. подал апелляцию о нарушении порядка проведения, 6. замена ИК (брак, испорченные).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83677D7-74F6-E4AE-0F1D-4AEF2E9654B7}"/>
              </a:ext>
            </a:extLst>
          </p:cNvPr>
          <p:cNvSpPr/>
          <p:nvPr/>
        </p:nvSpPr>
        <p:spPr>
          <a:xfrm>
            <a:off x="9902824" y="3936181"/>
            <a:ext cx="2289176" cy="201879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«Количество ЭМ, полученных от участника экзамена» проставляется количество: бланк регистрации, БО №1, БО №2 лист 1, БО №2 лист 2, ДБО №2, КИМ, листы бумаги для черновиков.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04F8232-C50C-1E20-73CD-9162C89AAE43}"/>
              </a:ext>
            </a:extLst>
          </p:cNvPr>
          <p:cNvSpPr/>
          <p:nvPr/>
        </p:nvSpPr>
        <p:spPr>
          <a:xfrm>
            <a:off x="5423999" y="2074394"/>
            <a:ext cx="255747" cy="227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2AD0D46-C40F-C2FA-D928-5C6E23230A7A}"/>
              </a:ext>
            </a:extLst>
          </p:cNvPr>
          <p:cNvSpPr/>
          <p:nvPr/>
        </p:nvSpPr>
        <p:spPr>
          <a:xfrm>
            <a:off x="9552384" y="4852141"/>
            <a:ext cx="255748" cy="227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9E294-9FC4-9D7F-9571-43CA941D01E7}"/>
              </a:ext>
            </a:extLst>
          </p:cNvPr>
          <p:cNvSpPr txBox="1"/>
          <p:nvPr/>
        </p:nvSpPr>
        <p:spPr>
          <a:xfrm>
            <a:off x="2973387" y="497258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10795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5291E-AE5B-3521-32BD-6C90EA97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26A5ED-C781-8682-CD52-08BA19FCE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7384"/>
            <a:ext cx="9696400" cy="68853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4B810-E9D2-7FBE-3E1B-AA39CD27DA50}"/>
              </a:ext>
            </a:extLst>
          </p:cNvPr>
          <p:cNvSpPr txBox="1"/>
          <p:nvPr/>
        </p:nvSpPr>
        <p:spPr>
          <a:xfrm>
            <a:off x="10272464" y="1166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ППЭ-11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EE6FA73-2676-0653-D997-DF2648228402}"/>
              </a:ext>
            </a:extLst>
          </p:cNvPr>
          <p:cNvSpPr/>
          <p:nvPr/>
        </p:nvSpPr>
        <p:spPr>
          <a:xfrm>
            <a:off x="4727848" y="2924642"/>
            <a:ext cx="4032448" cy="792390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28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2D36B-133D-C192-6813-DA9BF213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4C42F5-D38D-9DBB-765C-91164BB6C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84432" cy="68972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BFB85-DF69-4F44-0F0B-5CF375D14A38}"/>
              </a:ext>
            </a:extLst>
          </p:cNvPr>
          <p:cNvSpPr txBox="1"/>
          <p:nvPr/>
        </p:nvSpPr>
        <p:spPr>
          <a:xfrm>
            <a:off x="10029502" y="188640"/>
            <a:ext cx="216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884226-1624-25D1-7080-02C045E29E98}"/>
              </a:ext>
            </a:extLst>
          </p:cNvPr>
          <p:cNvSpPr/>
          <p:nvPr/>
        </p:nvSpPr>
        <p:spPr>
          <a:xfrm>
            <a:off x="4727848" y="1556793"/>
            <a:ext cx="4176464" cy="936103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257E0BB-B15D-D714-3166-2A60BA9FA70B}"/>
              </a:ext>
            </a:extLst>
          </p:cNvPr>
          <p:cNvSpPr/>
          <p:nvPr/>
        </p:nvSpPr>
        <p:spPr>
          <a:xfrm>
            <a:off x="-168696" y="5517232"/>
            <a:ext cx="6113497" cy="432048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0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04B5EA-466D-425C-8F38-5EFA56BD4AD8}"/>
              </a:ext>
            </a:extLst>
          </p:cNvPr>
          <p:cNvSpPr txBox="1"/>
          <p:nvPr/>
        </p:nvSpPr>
        <p:spPr>
          <a:xfrm>
            <a:off x="8239708" y="431956"/>
            <a:ext cx="51292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ППЭ-12-03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53DAC8-60DD-4EA0-BCEA-11F126230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52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81C0F0A-84C2-4C55-878D-7BDC6A16BEF2}"/>
              </a:ext>
            </a:extLst>
          </p:cNvPr>
          <p:cNvCxnSpPr/>
          <p:nvPr/>
        </p:nvCxnSpPr>
        <p:spPr>
          <a:xfrm>
            <a:off x="5333670" y="2780928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AA31E6-599E-416B-A183-E2DAC41D14CE}"/>
              </a:ext>
            </a:extLst>
          </p:cNvPr>
          <p:cNvSpPr/>
          <p:nvPr/>
        </p:nvSpPr>
        <p:spPr>
          <a:xfrm>
            <a:off x="7793273" y="1772816"/>
            <a:ext cx="3024336" cy="1800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757EDE8-71FA-4BC1-8B80-E4874D7F7812}"/>
              </a:ext>
            </a:extLst>
          </p:cNvPr>
          <p:cNvCxnSpPr/>
          <p:nvPr/>
        </p:nvCxnSpPr>
        <p:spPr>
          <a:xfrm>
            <a:off x="5333670" y="6309320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F3728-A83E-43D1-9C1B-7B44D5157F04}"/>
              </a:ext>
            </a:extLst>
          </p:cNvPr>
          <p:cNvSpPr/>
          <p:nvPr/>
        </p:nvSpPr>
        <p:spPr>
          <a:xfrm>
            <a:off x="7793273" y="5555730"/>
            <a:ext cx="3343287" cy="9696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 проставить общее количество выданных ДБО №2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B7761B5-1993-038C-6A9F-DA483C0E2EA1}"/>
              </a:ext>
            </a:extLst>
          </p:cNvPr>
          <p:cNvSpPr/>
          <p:nvPr/>
        </p:nvSpPr>
        <p:spPr>
          <a:xfrm>
            <a:off x="3791745" y="6165304"/>
            <a:ext cx="720080" cy="432048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D8B5F6-F472-4EB5-859C-5F8F1FD062F5}"/>
              </a:ext>
            </a:extLst>
          </p:cNvPr>
          <p:cNvSpPr txBox="1"/>
          <p:nvPr/>
        </p:nvSpPr>
        <p:spPr>
          <a:xfrm>
            <a:off x="6672064" y="195897"/>
            <a:ext cx="496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ППЭ-12-04-МАШ 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086D9A3-8122-4285-842D-CFFDC20B6F0E}"/>
              </a:ext>
            </a:extLst>
          </p:cNvPr>
          <p:cNvCxnSpPr>
            <a:cxnSpLocks/>
          </p:cNvCxnSpPr>
          <p:nvPr/>
        </p:nvCxnSpPr>
        <p:spPr>
          <a:xfrm>
            <a:off x="5450889" y="2924944"/>
            <a:ext cx="1941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6D3480-91F4-4AC8-A40D-E0262190B2CF}"/>
              </a:ext>
            </a:extLst>
          </p:cNvPr>
          <p:cNvSpPr/>
          <p:nvPr/>
        </p:nvSpPr>
        <p:spPr>
          <a:xfrm>
            <a:off x="7608168" y="2348881"/>
            <a:ext cx="3096344" cy="1152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B36E264-B873-42D9-BCE8-F00AD344D953}"/>
              </a:ext>
            </a:extLst>
          </p:cNvPr>
          <p:cNvCxnSpPr>
            <a:cxnSpLocks/>
          </p:cNvCxnSpPr>
          <p:nvPr/>
        </p:nvCxnSpPr>
        <p:spPr>
          <a:xfrm>
            <a:off x="5450889" y="5877272"/>
            <a:ext cx="1941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B00E0D-D6DF-4899-AC0E-F5C61E273797}"/>
              </a:ext>
            </a:extLst>
          </p:cNvPr>
          <p:cNvSpPr/>
          <p:nvPr/>
        </p:nvSpPr>
        <p:spPr>
          <a:xfrm>
            <a:off x="7608168" y="5553240"/>
            <a:ext cx="3096344" cy="648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 «Подпись» обязательно к заполнению!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2A79D-5BA4-41B5-A048-8D2AD006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2" y="0"/>
            <a:ext cx="481318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063AEB-EC29-DEFD-97E8-0EC08C4C087D}"/>
              </a:ext>
            </a:extLst>
          </p:cNvPr>
          <p:cNvSpPr txBox="1"/>
          <p:nvPr/>
        </p:nvSpPr>
        <p:spPr>
          <a:xfrm>
            <a:off x="3904198" y="55892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4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0EB917-FF8E-4932-B554-08AE5CDCB999}"/>
              </a:ext>
            </a:extLst>
          </p:cNvPr>
          <p:cNvSpPr txBox="1"/>
          <p:nvPr/>
        </p:nvSpPr>
        <p:spPr>
          <a:xfrm>
            <a:off x="2379713" y="21432"/>
            <a:ext cx="49685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ППЭ-13-02-МАШ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1EFC75E-518D-4B32-8255-9C28EEFFD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30023"/>
              </p:ext>
            </p:extLst>
          </p:nvPr>
        </p:nvGraphicFramePr>
        <p:xfrm>
          <a:off x="119623" y="548680"/>
          <a:ext cx="8473019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96337" imgH="7000939" progId="Excel.Sheet.12">
                  <p:embed/>
                </p:oleObj>
              </mc:Choice>
              <mc:Fallback>
                <p:oleObj name="Worksheet" r:id="rId2" imgW="10296337" imgH="7000939" progId="Excel.Sheet.1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1EFC75E-518D-4B32-8255-9C28EEFFD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623" y="548680"/>
                        <a:ext cx="8473019" cy="576064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D4A860-F3F8-4767-BF56-4FA6633C273C}"/>
              </a:ext>
            </a:extLst>
          </p:cNvPr>
          <p:cNvSpPr/>
          <p:nvPr/>
        </p:nvSpPr>
        <p:spPr>
          <a:xfrm>
            <a:off x="839416" y="2348880"/>
            <a:ext cx="3384376" cy="216024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700310-FEC0-4681-932A-67F1BD311EBF}"/>
              </a:ext>
            </a:extLst>
          </p:cNvPr>
          <p:cNvSpPr/>
          <p:nvPr/>
        </p:nvSpPr>
        <p:spPr>
          <a:xfrm>
            <a:off x="8760296" y="620688"/>
            <a:ext cx="3168065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ЭМ, принятых руководителем ППЭ от организатора в аудитории отдельно по типам: бланк регистрации, бланк ответов №1, бланк ответов №2 лист 1, бланк ответов №2 лист 2 , ДБО №2 и КИМ.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5C64E7-5519-4AE5-889A-318E5E861DF4}"/>
              </a:ext>
            </a:extLst>
          </p:cNvPr>
          <p:cNvSpPr/>
          <p:nvPr/>
        </p:nvSpPr>
        <p:spPr>
          <a:xfrm>
            <a:off x="4232666" y="2348879"/>
            <a:ext cx="2295382" cy="216023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1E232B3-9277-43A0-9036-3DA2D7754FEE}"/>
              </a:ext>
            </a:extLst>
          </p:cNvPr>
          <p:cNvCxnSpPr/>
          <p:nvPr/>
        </p:nvCxnSpPr>
        <p:spPr>
          <a:xfrm>
            <a:off x="2567608" y="2564902"/>
            <a:ext cx="0" cy="8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1448B28-1CB9-4AAA-889C-6A8FD03492EF}"/>
              </a:ext>
            </a:extLst>
          </p:cNvPr>
          <p:cNvCxnSpPr/>
          <p:nvPr/>
        </p:nvCxnSpPr>
        <p:spPr>
          <a:xfrm>
            <a:off x="5375920" y="2564902"/>
            <a:ext cx="0" cy="8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74341E07-D5BF-4C6B-A658-7C8105D36374}"/>
              </a:ext>
            </a:extLst>
          </p:cNvPr>
          <p:cNvSpPr/>
          <p:nvPr/>
        </p:nvSpPr>
        <p:spPr>
          <a:xfrm>
            <a:off x="8280432" y="1052736"/>
            <a:ext cx="360034" cy="33855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FB36A6E-0D58-463A-A01F-D26FF0661669}"/>
              </a:ext>
            </a:extLst>
          </p:cNvPr>
          <p:cNvSpPr/>
          <p:nvPr/>
        </p:nvSpPr>
        <p:spPr>
          <a:xfrm>
            <a:off x="5195609" y="3461058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3570DBB-F1B5-4A28-9B77-382BD4AE3379}"/>
              </a:ext>
            </a:extLst>
          </p:cNvPr>
          <p:cNvSpPr/>
          <p:nvPr/>
        </p:nvSpPr>
        <p:spPr>
          <a:xfrm>
            <a:off x="2387591" y="3461058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D113CBC-B552-4242-A00F-E61173979D7D}"/>
              </a:ext>
            </a:extLst>
          </p:cNvPr>
          <p:cNvSpPr/>
          <p:nvPr/>
        </p:nvSpPr>
        <p:spPr>
          <a:xfrm>
            <a:off x="8280431" y="3101018"/>
            <a:ext cx="360034" cy="32798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CF3B1E-2123-423C-9D4D-272DC73D1C70}"/>
              </a:ext>
            </a:extLst>
          </p:cNvPr>
          <p:cNvSpPr/>
          <p:nvPr/>
        </p:nvSpPr>
        <p:spPr>
          <a:xfrm>
            <a:off x="8760296" y="2442373"/>
            <a:ext cx="3168065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Проставляется количество участников: количество распределенных в аудиторию участников заполняется автоматически, количество не явившихся участников, удаленных за нарушение Порядка, не завершивших экзамен по объективным причинам проставляется руководителем ППЭ.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780E791-B598-4905-AF21-D4F55AA0B15E}"/>
              </a:ext>
            </a:extLst>
          </p:cNvPr>
          <p:cNvSpPr/>
          <p:nvPr/>
        </p:nvSpPr>
        <p:spPr>
          <a:xfrm>
            <a:off x="401004" y="4941167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A6D2410-04B7-42EE-ACA3-AEA9F4410DE4}"/>
              </a:ext>
            </a:extLst>
          </p:cNvPr>
          <p:cNvSpPr/>
          <p:nvPr/>
        </p:nvSpPr>
        <p:spPr>
          <a:xfrm>
            <a:off x="877409" y="5013175"/>
            <a:ext cx="5664447" cy="216023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F8D38F7-4EA1-40C8-9C7C-F022CCAE2D2A}"/>
              </a:ext>
            </a:extLst>
          </p:cNvPr>
          <p:cNvSpPr/>
          <p:nvPr/>
        </p:nvSpPr>
        <p:spPr>
          <a:xfrm>
            <a:off x="8280431" y="4941167"/>
            <a:ext cx="363493" cy="28803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57358FA-FEBB-406E-893F-B87E057FE3ED}"/>
              </a:ext>
            </a:extLst>
          </p:cNvPr>
          <p:cNvSpPr/>
          <p:nvPr/>
        </p:nvSpPr>
        <p:spPr>
          <a:xfrm>
            <a:off x="8760296" y="4214987"/>
            <a:ext cx="3168065" cy="2304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общее количество материалов, полученных от участников экзамена (сумма строк на странице), а также общее количество участников (по каждой категории отдельно). Общее количество распределенных в аудитории заполняется автоматически.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если форма состоит из двух и более листов, то просчитывается и указывается общее количество материалов (участников) на каждом листе отдельно.</a:t>
            </a:r>
          </a:p>
        </p:txBody>
      </p:sp>
    </p:spTree>
    <p:extLst>
      <p:ext uri="{BB962C8B-B14F-4D97-AF65-F5344CB8AC3E}">
        <p14:creationId xmlns:p14="http://schemas.microsoft.com/office/powerpoint/2010/main" val="20747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2E26C-2BE9-819D-137E-013DD76D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5A5C09-5534-685E-99C4-23DA2E4E4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3787"/>
            <a:ext cx="9218612" cy="6881787"/>
          </a:xfrm>
        </p:spPr>
      </p:pic>
      <p:sp>
        <p:nvSpPr>
          <p:cNvPr id="6" name="Двойные фигурные скобки 5">
            <a:extLst>
              <a:ext uri="{FF2B5EF4-FFF2-40B4-BE49-F238E27FC236}">
                <a16:creationId xmlns:a16="http://schemas.microsoft.com/office/drawing/2014/main" id="{4C032A89-90BD-BD3A-F6E4-E0BC95497906}"/>
              </a:ext>
            </a:extLst>
          </p:cNvPr>
          <p:cNvSpPr/>
          <p:nvPr/>
        </p:nvSpPr>
        <p:spPr>
          <a:xfrm>
            <a:off x="551384" y="620688"/>
            <a:ext cx="4248472" cy="7200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E73116-0C1A-8FA7-B7D6-27785091DDCE}"/>
              </a:ext>
            </a:extLst>
          </p:cNvPr>
          <p:cNvSpPr/>
          <p:nvPr/>
        </p:nvSpPr>
        <p:spPr>
          <a:xfrm>
            <a:off x="263352" y="2348880"/>
            <a:ext cx="1368152" cy="216024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B4EBB3C-EE4D-F0F9-E2C2-D55584DFA74C}"/>
              </a:ext>
            </a:extLst>
          </p:cNvPr>
          <p:cNvSpPr/>
          <p:nvPr/>
        </p:nvSpPr>
        <p:spPr>
          <a:xfrm>
            <a:off x="1055447" y="3346098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1D9C17B-C764-5A94-E52E-6D0EAA8F683F}"/>
              </a:ext>
            </a:extLst>
          </p:cNvPr>
          <p:cNvCxnSpPr>
            <a:cxnSpLocks/>
          </p:cNvCxnSpPr>
          <p:nvPr/>
        </p:nvCxnSpPr>
        <p:spPr>
          <a:xfrm>
            <a:off x="512376" y="2718887"/>
            <a:ext cx="435052" cy="6982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645C06-D24D-C327-88D8-3B8C0F955E44}"/>
              </a:ext>
            </a:extLst>
          </p:cNvPr>
          <p:cNvCxnSpPr/>
          <p:nvPr/>
        </p:nvCxnSpPr>
        <p:spPr>
          <a:xfrm>
            <a:off x="1343472" y="2718887"/>
            <a:ext cx="0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6449908-7639-4F67-A89A-61078505751C}"/>
              </a:ext>
            </a:extLst>
          </p:cNvPr>
          <p:cNvCxnSpPr>
            <a:cxnSpLocks/>
          </p:cNvCxnSpPr>
          <p:nvPr/>
        </p:nvCxnSpPr>
        <p:spPr>
          <a:xfrm flipV="1">
            <a:off x="1271464" y="378904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17DA995-BA96-0EA6-F1B2-36EF24921CCA}"/>
              </a:ext>
            </a:extLst>
          </p:cNvPr>
          <p:cNvSpPr/>
          <p:nvPr/>
        </p:nvSpPr>
        <p:spPr>
          <a:xfrm>
            <a:off x="993799" y="4937571"/>
            <a:ext cx="555330" cy="1753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9E4CEE-D48E-DC2D-EB7F-AEC320A6EB96}"/>
              </a:ext>
            </a:extLst>
          </p:cNvPr>
          <p:cNvSpPr txBox="1"/>
          <p:nvPr/>
        </p:nvSpPr>
        <p:spPr>
          <a:xfrm>
            <a:off x="9011488" y="44625"/>
            <a:ext cx="3168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763307B-59B1-7F9C-6416-E4FE267572AE}"/>
              </a:ext>
            </a:extLst>
          </p:cNvPr>
          <p:cNvSpPr/>
          <p:nvPr/>
        </p:nvSpPr>
        <p:spPr>
          <a:xfrm>
            <a:off x="9251034" y="574702"/>
            <a:ext cx="2952328" cy="8135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«номер аудитории», «распределено количество участников» и «итого» заполняются автоматически. 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6DFA5AB-8137-1431-88B5-392CEEBFCE7E}"/>
              </a:ext>
            </a:extLst>
          </p:cNvPr>
          <p:cNvSpPr/>
          <p:nvPr/>
        </p:nvSpPr>
        <p:spPr>
          <a:xfrm>
            <a:off x="8846067" y="758070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Левая фигурная скобка 19">
            <a:extLst>
              <a:ext uri="{FF2B5EF4-FFF2-40B4-BE49-F238E27FC236}">
                <a16:creationId xmlns:a16="http://schemas.microsoft.com/office/drawing/2014/main" id="{9DB48C3B-2BDC-9703-1E48-D83C05812F11}"/>
              </a:ext>
            </a:extLst>
          </p:cNvPr>
          <p:cNvSpPr/>
          <p:nvPr/>
        </p:nvSpPr>
        <p:spPr>
          <a:xfrm rot="16200000">
            <a:off x="2674433" y="1447591"/>
            <a:ext cx="218399" cy="2160241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CBA94DA-8C22-6FA9-18E6-03663D5A2691}"/>
              </a:ext>
            </a:extLst>
          </p:cNvPr>
          <p:cNvSpPr/>
          <p:nvPr/>
        </p:nvSpPr>
        <p:spPr>
          <a:xfrm>
            <a:off x="2613354" y="2718887"/>
            <a:ext cx="360033" cy="360040"/>
          </a:xfrm>
          <a:prstGeom prst="ellipse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00E91E2-C04D-D0C4-8B3E-3A00B36D5139}"/>
              </a:ext>
            </a:extLst>
          </p:cNvPr>
          <p:cNvSpPr/>
          <p:nvPr/>
        </p:nvSpPr>
        <p:spPr>
          <a:xfrm>
            <a:off x="8862075" y="1749589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E32C13B-4F74-EA55-E0EA-DDF7E04C49F7}"/>
              </a:ext>
            </a:extLst>
          </p:cNvPr>
          <p:cNvSpPr/>
          <p:nvPr/>
        </p:nvSpPr>
        <p:spPr>
          <a:xfrm>
            <a:off x="9218749" y="1538807"/>
            <a:ext cx="2952328" cy="720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выданных ответственным организатором в аудитории в день проведения экзамена.</a:t>
            </a:r>
          </a:p>
        </p:txBody>
      </p: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F01A9908-C813-956B-D855-E706667E3038}"/>
              </a:ext>
            </a:extLst>
          </p:cNvPr>
          <p:cNvSpPr/>
          <p:nvPr/>
        </p:nvSpPr>
        <p:spPr>
          <a:xfrm rot="5400000" flipH="1">
            <a:off x="6166819" y="859826"/>
            <a:ext cx="218399" cy="338437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B2BBECD-61E9-1BFB-E8F2-37B0A89E820B}"/>
              </a:ext>
            </a:extLst>
          </p:cNvPr>
          <p:cNvSpPr/>
          <p:nvPr/>
        </p:nvSpPr>
        <p:spPr>
          <a:xfrm>
            <a:off x="6120827" y="2794044"/>
            <a:ext cx="360031" cy="33573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C288745-4C82-E3C7-7701-32253971E27E}"/>
              </a:ext>
            </a:extLst>
          </p:cNvPr>
          <p:cNvSpPr/>
          <p:nvPr/>
        </p:nvSpPr>
        <p:spPr>
          <a:xfrm>
            <a:off x="8869111" y="2725712"/>
            <a:ext cx="360031" cy="33573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A5D30A8-8267-3465-82F5-37A3215E6B3E}"/>
              </a:ext>
            </a:extLst>
          </p:cNvPr>
          <p:cNvSpPr/>
          <p:nvPr/>
        </p:nvSpPr>
        <p:spPr>
          <a:xfrm>
            <a:off x="9251034" y="2456892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неиспользованных материалов, возвращенных ответственными организаторами из аудитории после проведения экзамена.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137E382-84AE-A25B-3B81-1498E55E6757}"/>
              </a:ext>
            </a:extLst>
          </p:cNvPr>
          <p:cNvCxnSpPr/>
          <p:nvPr/>
        </p:nvCxnSpPr>
        <p:spPr>
          <a:xfrm>
            <a:off x="8112224" y="2442815"/>
            <a:ext cx="0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FD347C6D-795F-179A-2D0F-9B772D66DDBD}"/>
              </a:ext>
            </a:extLst>
          </p:cNvPr>
          <p:cNvSpPr/>
          <p:nvPr/>
        </p:nvSpPr>
        <p:spPr>
          <a:xfrm>
            <a:off x="7928784" y="3009949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EF80CF4-6073-50A0-3972-6D61A365514B}"/>
              </a:ext>
            </a:extLst>
          </p:cNvPr>
          <p:cNvSpPr/>
          <p:nvPr/>
        </p:nvSpPr>
        <p:spPr>
          <a:xfrm>
            <a:off x="8831470" y="3692849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7E6B4DD-7757-0E82-F20A-31AA395BB842}"/>
              </a:ext>
            </a:extLst>
          </p:cNvPr>
          <p:cNvSpPr/>
          <p:nvPr/>
        </p:nvSpPr>
        <p:spPr>
          <a:xfrm>
            <a:off x="9251034" y="3533227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калибровочных листов.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95C6A72-2416-18CE-76F2-345BF2B34245}"/>
              </a:ext>
            </a:extLst>
          </p:cNvPr>
          <p:cNvSpPr/>
          <p:nvPr/>
        </p:nvSpPr>
        <p:spPr>
          <a:xfrm>
            <a:off x="9218749" y="4609562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количество материалов на ППЭ, оставшихся в резерве.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E052CA90-E223-D9C2-E6A1-71F701F19B33}"/>
              </a:ext>
            </a:extLst>
          </p:cNvPr>
          <p:cNvCxnSpPr>
            <a:cxnSpLocks/>
          </p:cNvCxnSpPr>
          <p:nvPr/>
        </p:nvCxnSpPr>
        <p:spPr>
          <a:xfrm flipH="1">
            <a:off x="2228501" y="5229200"/>
            <a:ext cx="1" cy="765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26D1DA23-1A4B-5F4F-4B0F-0274788B7615}"/>
              </a:ext>
            </a:extLst>
          </p:cNvPr>
          <p:cNvSpPr/>
          <p:nvPr/>
        </p:nvSpPr>
        <p:spPr>
          <a:xfrm>
            <a:off x="2048485" y="6035241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4EBC48D2-096A-8824-C534-B012BB57CF01}"/>
              </a:ext>
            </a:extLst>
          </p:cNvPr>
          <p:cNvSpPr/>
          <p:nvPr/>
        </p:nvSpPr>
        <p:spPr>
          <a:xfrm>
            <a:off x="8827926" y="4853513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F24AFAF-B8FC-0D39-7D34-2A2F8A709AF5}"/>
              </a:ext>
            </a:extLst>
          </p:cNvPr>
          <p:cNvSpPr/>
          <p:nvPr/>
        </p:nvSpPr>
        <p:spPr>
          <a:xfrm>
            <a:off x="1577438" y="5127816"/>
            <a:ext cx="5814699" cy="18988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>
            <a:extLst>
              <a:ext uri="{FF2B5EF4-FFF2-40B4-BE49-F238E27FC236}">
                <a16:creationId xmlns:a16="http://schemas.microsoft.com/office/drawing/2014/main" id="{B5F58370-9D02-7543-EA7D-BE442BD9216D}"/>
              </a:ext>
            </a:extLst>
          </p:cNvPr>
          <p:cNvSpPr/>
          <p:nvPr/>
        </p:nvSpPr>
        <p:spPr>
          <a:xfrm rot="5400000" flipH="1">
            <a:off x="4366618" y="2816932"/>
            <a:ext cx="218399" cy="5688628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1786AC3-FA05-81FC-E6B0-E1FA91D3F7B1}"/>
              </a:ext>
            </a:extLst>
          </p:cNvPr>
          <p:cNvSpPr/>
          <p:nvPr/>
        </p:nvSpPr>
        <p:spPr>
          <a:xfrm>
            <a:off x="4304770" y="5834800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2C2E588-72BE-8632-C6CB-1638A685E700}"/>
              </a:ext>
            </a:extLst>
          </p:cNvPr>
          <p:cNvSpPr/>
          <p:nvPr/>
        </p:nvSpPr>
        <p:spPr>
          <a:xfrm>
            <a:off x="8806514" y="5821266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01DB660-CE36-9CC6-6609-B7863E344FDE}"/>
              </a:ext>
            </a:extLst>
          </p:cNvPr>
          <p:cNvSpPr/>
          <p:nvPr/>
        </p:nvSpPr>
        <p:spPr>
          <a:xfrm>
            <a:off x="9239672" y="5733781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 в ППЭ, включая резервные.</a:t>
            </a:r>
          </a:p>
        </p:txBody>
      </p:sp>
    </p:spTree>
    <p:extLst>
      <p:ext uri="{BB962C8B-B14F-4D97-AF65-F5344CB8AC3E}">
        <p14:creationId xmlns:p14="http://schemas.microsoft.com/office/powerpoint/2010/main" val="24090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17101</TotalTime>
  <Words>529</Words>
  <Application>Microsoft Office PowerPoint</Application>
  <PresentationFormat>Широкоэкранный</PresentationFormat>
  <Paragraphs>79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Bookman Old Style</vt:lpstr>
      <vt:lpstr>Century Gothic</vt:lpstr>
      <vt:lpstr>Times New Roman</vt:lpstr>
      <vt:lpstr>Verdana</vt:lpstr>
      <vt:lpstr>Wingdings 3</vt:lpstr>
      <vt:lpstr>Сектор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1060</cp:revision>
  <cp:lastPrinted>2025-02-20T14:38:34Z</cp:lastPrinted>
  <dcterms:created xsi:type="dcterms:W3CDTF">2009-03-12T11:49:47Z</dcterms:created>
  <dcterms:modified xsi:type="dcterms:W3CDTF">2026-01-20T05:57:55Z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