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9" r:id="rId1"/>
  </p:sldMasterIdLst>
  <p:notesMasterIdLst>
    <p:notesMasterId r:id="rId12"/>
  </p:notesMasterIdLst>
  <p:sldIdLst>
    <p:sldId id="256" r:id="rId2"/>
    <p:sldId id="267" r:id="rId3"/>
    <p:sldId id="257" r:id="rId4"/>
    <p:sldId id="287" r:id="rId5"/>
    <p:sldId id="268" r:id="rId6"/>
    <p:sldId id="288" r:id="rId7"/>
    <p:sldId id="294" r:id="rId8"/>
    <p:sldId id="295" r:id="rId9"/>
    <p:sldId id="296" r:id="rId10"/>
    <p:sldId id="293" r:id="rId11"/>
  </p:sldIdLst>
  <p:sldSz cx="12192000" cy="6858000"/>
  <p:notesSz cx="6792913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084" autoAdjust="0"/>
  </p:normalViewPr>
  <p:slideViewPr>
    <p:cSldViewPr snapToGrid="0">
      <p:cViewPr varScale="1">
        <p:scale>
          <a:sx n="108" d="100"/>
          <a:sy n="108" d="100"/>
        </p:scale>
        <p:origin x="678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7E2B1A-479E-4915-9F94-C99180EB403A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4713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D63103-14EB-432B-8829-EA4F322958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614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D63103-14EB-432B-8829-EA4F322958D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31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E06E3C-EA72-0086-57B7-DA723B7B48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597A52F-4BC2-A0A9-5A07-2526C27A6F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1C0A94-D2CC-FCB7-D818-18DD09FCF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2A0A-0801-43E0-8517-9F868D3559B9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5FD316-94AE-230B-BFB5-F8A949CB3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3F7305-5535-2714-E06B-05E9833C3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D50E-2FD7-457B-8A5E-EB9CE8DD1C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190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632BD3-6023-82D9-BDAE-A60CF3668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2A5463A-EC15-1A5B-C587-D9E25059DE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B44C12-B077-54EA-045E-90C68592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2A0A-0801-43E0-8517-9F868D3559B9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3984A14-D904-7E97-3B35-4243ADE6F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E40AA0-FA4F-D797-729B-A67779DED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D50E-2FD7-457B-8A5E-EB9CE8DD1C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906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AC837D-667C-4437-9B85-527CF9C6F2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A6BC9FE-34F4-3D1D-08FE-4549208A8B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3BD23A-941A-993B-091A-CECC94229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2A0A-0801-43E0-8517-9F868D3559B9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B3E848-114B-5D38-D8C7-BA2BA9A1A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1DB9A5-849B-884B-2A28-50554F9C6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D50E-2FD7-457B-8A5E-EB9CE8DD1C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164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8C35E2-8D76-1F59-EBCB-051A3F675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E185A6-F886-F5D0-4E71-9CDE3833F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65E2FB-8622-1308-B72D-EC05D9E18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2A0A-0801-43E0-8517-9F868D3559B9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77CA0E-33FF-ABCC-4405-C0D8FAE5E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D4F2B8-D41D-9ABD-C3C3-BFAF33CAD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D50E-2FD7-457B-8A5E-EB9CE8DD1C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776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5D58B0-EE82-2477-EA80-0A437CF6C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BEC105-4EF0-4530-ADBB-FBE1AE487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5D7DBE0-396E-2984-BA4D-4EA76E510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2A0A-0801-43E0-8517-9F868D3559B9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4EF413-435F-3C88-392F-2E9D6F1D0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87E791-2E7A-3C79-8A49-3B2142BD1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D50E-2FD7-457B-8A5E-EB9CE8DD1C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921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8FC982-2B00-B0D8-FC2E-BB11C80C1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A92F7D-0EC9-2200-2D55-DA4F96A1AB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04FF9C2-B9F9-6D38-9C29-FA89AAB30B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2C28F6E-3725-BF5F-EF02-1CE8B8B38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2A0A-0801-43E0-8517-9F868D3559B9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2D1CC2A-19DA-75D9-1E3C-B936E8161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9543846-CF72-D24A-4C7D-66D97AB95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D50E-2FD7-457B-8A5E-EB9CE8DD1C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799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D0C2B7-6AD1-D691-B4FF-FE5139DA8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8ECEC01-B479-B6C1-52F2-0DFFFE0F3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5CB4D26-FEA3-0DC5-7EF6-406589643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809FE84-8D48-D556-B470-B33498CE9F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6D75C98-F7FF-2779-08C5-D75151AB23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68BE0BC-030E-2E69-C802-063B9C023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2A0A-0801-43E0-8517-9F868D3559B9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F30AD8F-80BC-FDB9-DE01-7E7F44352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6BD31E6-0076-231E-8E24-45C556241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D50E-2FD7-457B-8A5E-EB9CE8DD1C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970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040A47-E086-86AA-F300-DEE9185F2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2ADD85A-CB81-9203-1039-7827379E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2A0A-0801-43E0-8517-9F868D3559B9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C404B59-10F8-B79D-70FD-6EEA347B7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83709F0-5532-D21D-000A-FCDBEC692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D50E-2FD7-457B-8A5E-EB9CE8DD1C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115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7134144-F5CE-89A0-CFD7-36E1944B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2A0A-0801-43E0-8517-9F868D3559B9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A7E1FB0-322D-963B-4AC2-DFB5BF7FC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DAB4692-9E4F-ACC9-67C7-AE3BD10E5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D50E-2FD7-457B-8A5E-EB9CE8DD1C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8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3C25C5-DF62-8A1A-4891-513A15B67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06910F-84E6-E66D-AD1E-8C7FC477E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14E5F28-8F6E-175B-8BDE-20EA5AC88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151558-CB0E-34AC-1D34-AFBB5D212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2A0A-0801-43E0-8517-9F868D3559B9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4207415-7085-AD29-3BAB-AC32824B6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EEBCF5F-78FF-924F-B66F-9C4BE831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D50E-2FD7-457B-8A5E-EB9CE8DD1C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65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98F652-4A82-089D-D64C-54A7260D9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24B7261-2D3A-F976-BD24-610FF3AA1C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9C7F9A9-7991-3219-2E68-51BDC4FC75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B23BCF-21CF-41F3-1EF2-42C7F36CD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2A0A-0801-43E0-8517-9F868D3559B9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98729A-C47A-9330-C61E-59ABA8029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F2E1448-055A-85DA-A8B1-49E9B1B65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D50E-2FD7-457B-8A5E-EB9CE8DD1C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829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9F2E33-E8E2-9328-4E16-16AC015B1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1C8001-4370-03C5-E1F3-6ECBA58B4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B2444C-D5BA-169A-AF49-7CD57FD9F1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12A0A-0801-43E0-8517-9F868D3559B9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F77631-C853-CD10-DF40-B44E19349C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99717E-7B61-84C9-0575-2CF4D5775E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6D50E-2FD7-457B-8A5E-EB9CE8DD1C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69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262CCF-CCAE-30DB-46CF-9C6CC630CB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EC639B3-ECEF-CAA7-5503-335907391C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679D0C2-8EE2-55F9-C496-289469A378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777"/>
            <a:ext cx="12192000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3955359-BC66-22F1-9E7D-74DE8419512A}"/>
              </a:ext>
            </a:extLst>
          </p:cNvPr>
          <p:cNvSpPr txBox="1"/>
          <p:nvPr/>
        </p:nvSpPr>
        <p:spPr>
          <a:xfrm>
            <a:off x="4767773" y="6002864"/>
            <a:ext cx="2733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Элиста, 2026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FBDD73-5A6E-63CE-845A-92F0DC71733F}"/>
              </a:ext>
            </a:extLst>
          </p:cNvPr>
          <p:cNvSpPr txBox="1"/>
          <p:nvPr/>
        </p:nvSpPr>
        <p:spPr>
          <a:xfrm>
            <a:off x="1523999" y="2035993"/>
            <a:ext cx="987089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ВСЕРОССИЙСКОЕ ТРЕНИРОВОЧНОЕ МЕРОПРИЯТИЕ 28.01.2026 г. </a:t>
            </a:r>
          </a:p>
          <a:p>
            <a:pPr algn="ctr"/>
            <a:endParaRPr lang="ru-RU" sz="28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В ФОРМЕ ЕГЭ ПО ПРЕДМЕТАМ «ГЕОГРАФИЯ», «АНГЛИЙСКИЙ ЯЗЫК (ПИСЬМЕННАЯ ЧАСТЬ)»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FCF79-17B9-CBD0-17C9-C554C5404886}"/>
              </a:ext>
            </a:extLst>
          </p:cNvPr>
          <p:cNvSpPr txBox="1"/>
          <p:nvPr/>
        </p:nvSpPr>
        <p:spPr>
          <a:xfrm>
            <a:off x="2237173" y="459932"/>
            <a:ext cx="823847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Бюджетное учреждение Республики Калмыкия</a:t>
            </a:r>
          </a:p>
          <a:p>
            <a:pPr algn="ctr"/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«ЦЕНТР ОЦЕНКИ И КАЧЕСТВА ОБРАЗОВАНИЯ»</a:t>
            </a:r>
          </a:p>
          <a:p>
            <a:pPr algn="ctr"/>
            <a:endParaRPr lang="ru-RU" sz="16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 descr="Маленький логотип.png">
            <a:extLst>
              <a:ext uri="{FF2B5EF4-FFF2-40B4-BE49-F238E27FC236}">
                <a16:creationId xmlns:a16="http://schemas.microsoft.com/office/drawing/2014/main" id="{0F465B3F-1564-0379-833D-C080413A83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6155" y="-61822"/>
            <a:ext cx="3600309" cy="208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3575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B251D7E-DFAE-2373-E4ED-C503FD98477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806D0007-C268-4F91-16AC-28D5E93DAD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148" y="36186"/>
            <a:ext cx="3875122" cy="20764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ject 4">
            <a:extLst>
              <a:ext uri="{FF2B5EF4-FFF2-40B4-BE49-F238E27FC236}">
                <a16:creationId xmlns:a16="http://schemas.microsoft.com/office/drawing/2014/main" id="{3BCF2DD1-DAC0-A0E1-8856-E10AD0CC85FB}"/>
              </a:ext>
            </a:extLst>
          </p:cNvPr>
          <p:cNvSpPr txBox="1"/>
          <p:nvPr/>
        </p:nvSpPr>
        <p:spPr>
          <a:xfrm>
            <a:off x="422596" y="3068662"/>
            <a:ext cx="4753879" cy="1661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sz="3600" b="1" dirty="0" err="1">
                <a:solidFill>
                  <a:srgbClr val="002060"/>
                </a:solidFill>
                <a:latin typeface="Century Gothic" panose="020B0502020202020204" pitchFamily="34" charset="0"/>
                <a:cs typeface="UEWPJC+Roboto Bold"/>
              </a:rPr>
              <a:t>Контакт</a:t>
            </a:r>
            <a:r>
              <a:rPr lang="ru-RU" sz="3600" b="1" dirty="0">
                <a:solidFill>
                  <a:srgbClr val="002060"/>
                </a:solidFill>
                <a:latin typeface="Century Gothic" panose="020B0502020202020204" pitchFamily="34" charset="0"/>
                <a:cs typeface="UEWPJC+Roboto Bold"/>
              </a:rPr>
              <a:t>ы РЦОИ </a:t>
            </a:r>
            <a:r>
              <a:rPr lang="ru-RU" sz="3600" dirty="0">
                <a:solidFill>
                  <a:srgbClr val="002060"/>
                </a:solidFill>
                <a:latin typeface="Century Gothic" panose="020B0502020202020204" pitchFamily="34" charset="0"/>
                <a:cs typeface="UEWPJC+Roboto Bold"/>
              </a:rPr>
              <a:t>Республика Калмыкия</a:t>
            </a:r>
            <a:endParaRPr sz="3600" dirty="0">
              <a:solidFill>
                <a:srgbClr val="002060"/>
              </a:solidFill>
              <a:latin typeface="Century Gothic" panose="020B0502020202020204" pitchFamily="34" charset="0"/>
              <a:cs typeface="UEWPJC+Roboto Bold"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57654841-5E8E-28CE-F213-E614B2524729}"/>
              </a:ext>
            </a:extLst>
          </p:cNvPr>
          <p:cNvSpPr txBox="1"/>
          <p:nvPr/>
        </p:nvSpPr>
        <p:spPr>
          <a:xfrm>
            <a:off x="5389213" y="1283558"/>
            <a:ext cx="6802787" cy="17851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sz="2800" b="1" spc="419" dirty="0">
                <a:solidFill>
                  <a:srgbClr val="002060"/>
                </a:solidFill>
                <a:latin typeface="Century Gothic" panose="020B0502020202020204" pitchFamily="34" charset="0"/>
                <a:cs typeface="ICSILK+Evolventa Bold"/>
              </a:rPr>
              <a:t>САЙТ</a:t>
            </a:r>
            <a:r>
              <a:rPr sz="2800" b="1" dirty="0">
                <a:solidFill>
                  <a:srgbClr val="002060"/>
                </a:solidFill>
                <a:latin typeface="Century Gothic" panose="020B0502020202020204" pitchFamily="34" charset="0"/>
                <a:cs typeface="ICSILK+Evolventa Bold"/>
              </a:rPr>
              <a:t>:</a:t>
            </a:r>
            <a:r>
              <a:rPr lang="ru-RU" sz="2800" b="1" dirty="0">
                <a:solidFill>
                  <a:srgbClr val="002060"/>
                </a:solidFill>
                <a:latin typeface="Century Gothic" panose="020B0502020202020204" pitchFamily="34" charset="0"/>
                <a:cs typeface="ICSILK+Evolventa Bold"/>
              </a:rPr>
              <a:t> </a:t>
            </a:r>
            <a:r>
              <a:rPr sz="2800" b="1" u="sng" spc="419" dirty="0">
                <a:solidFill>
                  <a:srgbClr val="002060"/>
                </a:solidFill>
                <a:latin typeface="Century Gothic" panose="020B0502020202020204" pitchFamily="34" charset="0"/>
                <a:cs typeface="ICSILK+Evolventa Bold"/>
              </a:rPr>
              <a:t>COKO08.RU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ru-RU" sz="2800" b="1" spc="419" dirty="0">
              <a:solidFill>
                <a:srgbClr val="002060"/>
              </a:solidFill>
              <a:latin typeface="Century Gothic" panose="020B0502020202020204" pitchFamily="34" charset="0"/>
              <a:cs typeface="ICSILK+Evolventa Bold"/>
            </a:endParaRPr>
          </a:p>
          <a:p>
            <a:r>
              <a:rPr sz="2800" b="1" spc="419" dirty="0">
                <a:solidFill>
                  <a:srgbClr val="002060"/>
                </a:solidFill>
                <a:latin typeface="Century Gothic" panose="020B0502020202020204" pitchFamily="34" charset="0"/>
                <a:cs typeface="ICSILK+Evolventa Bold"/>
              </a:rPr>
              <a:t>ЭЛ.ПОЧТА:</a:t>
            </a:r>
            <a:r>
              <a:rPr lang="en-US" sz="2800" b="1" u="sng" spc="419" dirty="0">
                <a:solidFill>
                  <a:srgbClr val="002060"/>
                </a:solidFill>
                <a:latin typeface="Century Gothic" panose="020B0502020202020204" pitchFamily="34" charset="0"/>
                <a:cs typeface="ICSILK+Evolventa Bold"/>
              </a:rPr>
              <a:t>COKO08@MAIL.RU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sz="3200" b="1" spc="419" dirty="0">
              <a:solidFill>
                <a:srgbClr val="002060"/>
              </a:solidFill>
              <a:latin typeface="Century Gothic" panose="020B0502020202020204" pitchFamily="34" charset="0"/>
              <a:cs typeface="ICSILK+Evolventa Bold"/>
            </a:endParaRPr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2BA312C3-FD00-F20A-1D2D-937ECA8DBE2A}"/>
              </a:ext>
            </a:extLst>
          </p:cNvPr>
          <p:cNvSpPr txBox="1"/>
          <p:nvPr/>
        </p:nvSpPr>
        <p:spPr>
          <a:xfrm>
            <a:off x="5323542" y="2644941"/>
            <a:ext cx="6462703" cy="295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ru-RU" sz="3200" spc="419" dirty="0">
              <a:solidFill>
                <a:srgbClr val="002060"/>
              </a:solidFill>
              <a:latin typeface="Century Gothic" panose="020B0502020202020204" pitchFamily="34" charset="0"/>
              <a:cs typeface="ICSILK+Evolventa Bold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u-RU" sz="3200" spc="419" dirty="0">
                <a:solidFill>
                  <a:srgbClr val="002060"/>
                </a:solidFill>
                <a:latin typeface="Century Gothic" panose="020B0502020202020204" pitchFamily="34" charset="0"/>
                <a:cs typeface="ICSILK+Evolventa Bold"/>
              </a:rPr>
              <a:t>Горячая линия РЦОИ</a:t>
            </a:r>
            <a:r>
              <a:rPr sz="3200" spc="419" dirty="0">
                <a:solidFill>
                  <a:srgbClr val="002060"/>
                </a:solidFill>
                <a:latin typeface="Century Gothic" panose="020B0502020202020204" pitchFamily="34" charset="0"/>
                <a:cs typeface="ICSILK+Evolventa Bold"/>
              </a:rPr>
              <a:t>: </a:t>
            </a:r>
            <a:r>
              <a:rPr sz="3200" b="1" spc="419" dirty="0">
                <a:solidFill>
                  <a:srgbClr val="002060"/>
                </a:solidFill>
                <a:latin typeface="Century Gothic" panose="020B0502020202020204" pitchFamily="34" charset="0"/>
                <a:cs typeface="ICSILK+Evolventa Bold"/>
              </a:rPr>
              <a:t>8(84722)3</a:t>
            </a:r>
            <a:r>
              <a:rPr lang="ru-RU" sz="3200" b="1" spc="419" dirty="0">
                <a:solidFill>
                  <a:srgbClr val="002060"/>
                </a:solidFill>
                <a:latin typeface="Century Gothic" panose="020B0502020202020204" pitchFamily="34" charset="0"/>
                <a:cs typeface="ICSILK+Evolventa Bold"/>
              </a:rPr>
              <a:t>-</a:t>
            </a:r>
            <a:r>
              <a:rPr sz="3200" b="1" spc="419" dirty="0">
                <a:solidFill>
                  <a:srgbClr val="002060"/>
                </a:solidFill>
                <a:latin typeface="Century Gothic" panose="020B0502020202020204" pitchFamily="34" charset="0"/>
                <a:cs typeface="ICSILK+Evolventa Bold"/>
              </a:rPr>
              <a:t>90</a:t>
            </a:r>
            <a:r>
              <a:rPr lang="ru-RU" sz="3200" b="1" spc="419" dirty="0">
                <a:solidFill>
                  <a:srgbClr val="002060"/>
                </a:solidFill>
                <a:latin typeface="Century Gothic" panose="020B0502020202020204" pitchFamily="34" charset="0"/>
                <a:cs typeface="ICSILK+Evolventa Bold"/>
              </a:rPr>
              <a:t>-</a:t>
            </a:r>
            <a:r>
              <a:rPr sz="3200" b="1" spc="419" dirty="0">
                <a:solidFill>
                  <a:srgbClr val="002060"/>
                </a:solidFill>
                <a:latin typeface="Century Gothic" panose="020B0502020202020204" pitchFamily="34" charset="0"/>
                <a:cs typeface="ICSILK+Evolventa Bold"/>
              </a:rPr>
              <a:t>90</a:t>
            </a:r>
            <a:endParaRPr lang="ru-RU" sz="3200" b="1" spc="419" dirty="0">
              <a:solidFill>
                <a:srgbClr val="002060"/>
              </a:solidFill>
              <a:latin typeface="Century Gothic" panose="020B0502020202020204" pitchFamily="34" charset="0"/>
              <a:cs typeface="ICSILK+Evolventa Bold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ru-RU" sz="3200" b="1" spc="419" dirty="0">
              <a:solidFill>
                <a:srgbClr val="002060"/>
              </a:solidFill>
              <a:latin typeface="Century Gothic" panose="020B0502020202020204" pitchFamily="34" charset="0"/>
              <a:cs typeface="ICSILK+Evolventa Bold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u-RU" sz="3200" spc="419" dirty="0">
                <a:solidFill>
                  <a:srgbClr val="002060"/>
                </a:solidFill>
                <a:latin typeface="Century Gothic" panose="020B0502020202020204" pitchFamily="34" charset="0"/>
                <a:cs typeface="ICSILK+Evolventa Bold"/>
              </a:rPr>
              <a:t>Техническая поддержка: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u-RU" sz="3200" b="1" spc="419" dirty="0">
                <a:solidFill>
                  <a:srgbClr val="002060"/>
                </a:solidFill>
                <a:latin typeface="Century Gothic" panose="020B0502020202020204" pitchFamily="34" charset="0"/>
                <a:cs typeface="ICSILK+Evolventa Bold"/>
              </a:rPr>
              <a:t>+7 999 259 90 00</a:t>
            </a:r>
          </a:p>
        </p:txBody>
      </p:sp>
    </p:spTree>
    <p:extLst>
      <p:ext uri="{BB962C8B-B14F-4D97-AF65-F5344CB8AC3E}">
        <p14:creationId xmlns:p14="http://schemas.microsoft.com/office/powerpoint/2010/main" val="522901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E866F-5CE9-8AB4-DC53-A86EC61DA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4F38F46-CA0D-5470-085F-AFAC9F0B90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58D22B24-3F0E-5C6E-A4A6-513028B10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9753" y="6210933"/>
            <a:ext cx="1017563" cy="58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B15E177-527C-FB6F-3D5D-0359677339C2}"/>
              </a:ext>
            </a:extLst>
          </p:cNvPr>
          <p:cNvSpPr/>
          <p:nvPr/>
        </p:nvSpPr>
        <p:spPr>
          <a:xfrm>
            <a:off x="-247241" y="162528"/>
            <a:ext cx="126864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Century Gothic" panose="020B0502020202020204" pitchFamily="34" charset="0"/>
                <a:ea typeface="Cambria Math" panose="02040503050406030204" pitchFamily="18" charset="0"/>
                <a:cs typeface="Vrinda" panose="020B0502040204020203" pitchFamily="34" charset="0"/>
              </a:rPr>
              <a:t>Нормативные документы проведении ВТМ  28.01.2026 по предметам «География, Английский язык (письменная часть)»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4F121EE-2F6F-4B66-82E5-325C0D736B1E}"/>
              </a:ext>
            </a:extLst>
          </p:cNvPr>
          <p:cNvSpPr txBox="1"/>
          <p:nvPr/>
        </p:nvSpPr>
        <p:spPr>
          <a:xfrm>
            <a:off x="1610724" y="5825616"/>
            <a:ext cx="343400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latin typeface="Century Gothic" panose="020B0502020202020204" pitchFamily="34" charset="0"/>
              </a:rPr>
              <a:t>Приказ </a:t>
            </a:r>
            <a:r>
              <a:rPr lang="ru-RU" sz="1100" dirty="0" err="1">
                <a:latin typeface="Century Gothic" panose="020B0502020202020204" pitchFamily="34" charset="0"/>
              </a:rPr>
              <a:t>МОиН</a:t>
            </a:r>
            <a:r>
              <a:rPr lang="ru-RU" sz="1100" dirty="0">
                <a:latin typeface="Century Gothic" panose="020B0502020202020204" pitchFamily="34" charset="0"/>
              </a:rPr>
              <a:t> РК № 47 от 16.01.2026 г. </a:t>
            </a:r>
          </a:p>
          <a:p>
            <a:pPr algn="ctr"/>
            <a:r>
              <a:rPr lang="ru-RU" sz="1100" b="1" dirty="0">
                <a:latin typeface="Century Gothic" panose="020B0502020202020204" pitchFamily="34" charset="0"/>
              </a:rPr>
              <a:t>«О проведении тренировочных мероприятий по подготовке к ГИА по образовательным программам среднего общего образования в 2026 году»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C0DE2F-4805-41C7-9DE9-BC0FD322841B}"/>
              </a:ext>
            </a:extLst>
          </p:cNvPr>
          <p:cNvSpPr txBox="1"/>
          <p:nvPr/>
        </p:nvSpPr>
        <p:spPr>
          <a:xfrm>
            <a:off x="6880140" y="5825616"/>
            <a:ext cx="2947918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Регламент проведения всероссийского тренировочного мероприятия 28 января 2026 года</a:t>
            </a:r>
          </a:p>
          <a:p>
            <a:pPr algn="ctr"/>
            <a:r>
              <a:rPr lang="ru-RU" sz="1000" dirty="0">
                <a:solidFill>
                  <a:srgbClr val="000000"/>
                </a:solidFill>
                <a:latin typeface="Century Gothic" panose="020B0502020202020204" pitchFamily="34" charset="0"/>
              </a:rPr>
              <a:t>(доступен на сайте ФГБУ «ФЦТ» в разделе тренировки и апробации, </a:t>
            </a:r>
          </a:p>
          <a:p>
            <a:pPr algn="ctr"/>
            <a:r>
              <a:rPr lang="ru-RU" sz="1000" dirty="0">
                <a:solidFill>
                  <a:srgbClr val="000000"/>
                </a:solidFill>
                <a:latin typeface="Century Gothic" panose="020B0502020202020204" pitchFamily="34" charset="0"/>
              </a:rPr>
              <a:t>а так же на сайте </a:t>
            </a:r>
            <a:r>
              <a:rPr lang="ru-RU" sz="10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coko08.ru</a:t>
            </a:r>
            <a:r>
              <a:rPr lang="ru-RU" sz="1000" dirty="0">
                <a:solidFill>
                  <a:srgbClr val="000000"/>
                </a:solidFill>
                <a:latin typeface="Century Gothic" panose="020B0502020202020204" pitchFamily="34" charset="0"/>
              </a:rPr>
              <a:t>)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65A3E14-834A-4949-AB36-287FD34FEB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3670" y="1087190"/>
            <a:ext cx="3508118" cy="465660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E0382A5-36EB-4539-A64D-709F13E1FF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63735" y="1102398"/>
            <a:ext cx="3508118" cy="4704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669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E866F-5CE9-8AB4-DC53-A86EC61DA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4F38F46-CA0D-5470-085F-AFAC9F0B90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58D22B24-3F0E-5C6E-A4A6-513028B10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7581" y="5379868"/>
            <a:ext cx="2180183" cy="1160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1ADDEB3-D2D3-DA3C-D595-8DC7C86A2F90}"/>
              </a:ext>
            </a:extLst>
          </p:cNvPr>
          <p:cNvSpPr txBox="1"/>
          <p:nvPr/>
        </p:nvSpPr>
        <p:spPr>
          <a:xfrm>
            <a:off x="930319" y="882054"/>
            <a:ext cx="10515599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8288" algn="ctr"/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Cambria Math" panose="02040503050406030204" pitchFamily="18" charset="0"/>
              </a:rPr>
              <a:t>Цель проведения тренировочного мероприятия 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Cambria Math" panose="02040503050406030204" pitchFamily="18" charset="0"/>
              </a:rPr>
              <a:t>– отработка организационных и технологических процедур, осуществляемых при проведении ЕГЭ в ППЭ  </a:t>
            </a:r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Cambria Math" panose="02040503050406030204" pitchFamily="18" charset="0"/>
              </a:rPr>
              <a:t>с применением технологии передачи полного комплекта ЭМ по сети «Интернет», печати и сканирования ЭМ в аудиториях ППЭ </a:t>
            </a:r>
            <a:r>
              <a:rPr lang="ru-RU" sz="3600" b="1" dirty="0">
                <a:solidFill>
                  <a:srgbClr val="FF0000"/>
                </a:solidFill>
                <a:latin typeface="Century Gothic" panose="020B0502020202020204" pitchFamily="34" charset="0"/>
                <a:ea typeface="Cambria Math" panose="02040503050406030204" pitchFamily="18" charset="0"/>
              </a:rPr>
              <a:t>с использованием ОС Линукс</a:t>
            </a:r>
          </a:p>
          <a:p>
            <a:pPr indent="268288"/>
            <a:endParaRPr lang="ru-RU" sz="36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915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E866F-5CE9-8AB4-DC53-A86EC61DA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4F38F46-CA0D-5470-085F-AFAC9F0B90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58D22B24-3F0E-5C6E-A4A6-513028B10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7581" y="5379868"/>
            <a:ext cx="2180183" cy="1160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1ADDEB3-D2D3-DA3C-D595-8DC7C86A2F90}"/>
              </a:ext>
            </a:extLst>
          </p:cNvPr>
          <p:cNvSpPr txBox="1"/>
          <p:nvPr/>
        </p:nvSpPr>
        <p:spPr>
          <a:xfrm>
            <a:off x="930319" y="657940"/>
            <a:ext cx="10515599" cy="50449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9135" algn="ctr"/>
            <a:r>
              <a:rPr lang="ru-RU" sz="32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Проведение</a:t>
            </a:r>
            <a:r>
              <a:rPr lang="ru-RU" sz="3200" b="1" spc="-25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В</a:t>
            </a:r>
            <a:r>
              <a:rPr lang="ru-RU" sz="32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ТМ</a:t>
            </a:r>
            <a:r>
              <a:rPr lang="ru-RU" sz="3200" b="1" spc="-2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32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предназначено:</a:t>
            </a:r>
          </a:p>
          <a:p>
            <a:pPr marL="699135" algn="ctr"/>
            <a:endParaRPr lang="ru-RU" sz="3200" b="1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342900" marR="221615" lvl="0" indent="-342900">
              <a:spcBef>
                <a:spcPts val="69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Char char="–"/>
              <a:tabLst>
                <a:tab pos="880745" algn="l"/>
              </a:tabLst>
            </a:pPr>
            <a:r>
              <a:rPr lang="ru-RU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для  </a:t>
            </a:r>
            <a:r>
              <a:rPr lang="ru-RU" sz="2800" spc="85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обучения   </a:t>
            </a:r>
            <a:r>
              <a:rPr lang="ru-RU" sz="2800" spc="75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работников ППЭ технологиям   </a:t>
            </a:r>
            <a:r>
              <a:rPr lang="ru-RU" sz="2800" spc="75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проведения   </a:t>
            </a:r>
            <a:r>
              <a:rPr lang="ru-RU" sz="2800" spc="65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экзаменов в ППЭ</a:t>
            </a:r>
            <a:r>
              <a:rPr lang="ru-RU" sz="2800" spc="-29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с</a:t>
            </a:r>
            <a:r>
              <a:rPr lang="ru-RU" sz="2800" spc="-1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использованием</a:t>
            </a:r>
            <a:r>
              <a:rPr lang="ru-RU" sz="2800" spc="-5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специального ПО;</a:t>
            </a:r>
          </a:p>
          <a:p>
            <a:pPr marL="342900" marR="224155" lvl="0" indent="-342900">
              <a:buSzPts val="1200"/>
              <a:buFont typeface="Times New Roman" panose="02020603050405020304" pitchFamily="18" charset="0"/>
              <a:buChar char="–"/>
              <a:tabLst>
                <a:tab pos="880745" algn="l"/>
              </a:tabLst>
            </a:pPr>
            <a:r>
              <a:rPr lang="ru-RU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определения технической готовности аудиторий и штаба ППЭ для применения в них</a:t>
            </a:r>
            <a:r>
              <a:rPr lang="ru-RU" sz="2800" spc="5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технологий</a:t>
            </a:r>
            <a:r>
              <a:rPr lang="ru-RU" sz="2800" spc="-15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проведения</a:t>
            </a:r>
            <a:r>
              <a:rPr lang="ru-RU" sz="2800" spc="-15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экзаменов;</a:t>
            </a:r>
          </a:p>
          <a:p>
            <a:pPr marL="342900" marR="223520" lvl="0" indent="-342900">
              <a:buSzPts val="1200"/>
              <a:buFont typeface="Times New Roman" panose="02020603050405020304" pitchFamily="18" charset="0"/>
              <a:buChar char="–"/>
              <a:tabLst>
                <a:tab pos="880745" algn="l"/>
              </a:tabLst>
            </a:pPr>
            <a:r>
              <a:rPr lang="ru-RU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определения работоспособности </a:t>
            </a:r>
            <a:r>
              <a:rPr lang="ru-RU" sz="28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криптосредств</a:t>
            </a:r>
            <a:r>
              <a:rPr lang="ru-RU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(токенов членов ГЭК), предназначенных</a:t>
            </a:r>
            <a:r>
              <a:rPr lang="ru-RU" sz="2800" spc="5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для</a:t>
            </a:r>
            <a:r>
              <a:rPr lang="ru-RU" sz="2800" spc="-5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проведения экзамена.</a:t>
            </a:r>
          </a:p>
        </p:txBody>
      </p:sp>
    </p:spTree>
    <p:extLst>
      <p:ext uri="{BB962C8B-B14F-4D97-AF65-F5344CB8AC3E}">
        <p14:creationId xmlns:p14="http://schemas.microsoft.com/office/powerpoint/2010/main" val="2179714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E866F-5CE9-8AB4-DC53-A86EC61DA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" name="Объект 16">
            <a:extLst>
              <a:ext uri="{FF2B5EF4-FFF2-40B4-BE49-F238E27FC236}">
                <a16:creationId xmlns:a16="http://schemas.microsoft.com/office/drawing/2014/main" id="{B493FA7A-1A2A-145F-C48E-A7C1AAE5FE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373"/>
          <a:stretch/>
        </p:blipFill>
        <p:spPr>
          <a:xfrm>
            <a:off x="10277121" y="63189"/>
            <a:ext cx="1010124" cy="916341"/>
          </a:xfr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4F38F46-CA0D-5470-085F-AFAC9F0B90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78"/>
            <a:ext cx="12192000" cy="6858000"/>
          </a:xfrm>
          <a:prstGeom prst="rect">
            <a:avLst/>
          </a:prstGeom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58D22B24-3F0E-5C6E-A4A6-513028B10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299"/>
            <a:ext cx="1879363" cy="107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2B17C3C-1E7D-9845-326C-3680EE063E59}"/>
              </a:ext>
            </a:extLst>
          </p:cNvPr>
          <p:cNvSpPr txBox="1"/>
          <p:nvPr/>
        </p:nvSpPr>
        <p:spPr>
          <a:xfrm>
            <a:off x="599322" y="692281"/>
            <a:ext cx="107048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ВСЕРОССИЙСКОЕ ТРЕНИРОВОЧНОЕ МЕРОПРИЯТИЕ </a:t>
            </a:r>
          </a:p>
          <a:p>
            <a:pPr algn="ctr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28.01.2026 г.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3D95EA-6DCC-DF43-E5E9-45A179981467}"/>
              </a:ext>
            </a:extLst>
          </p:cNvPr>
          <p:cNvSpPr txBox="1"/>
          <p:nvPr/>
        </p:nvSpPr>
        <p:spPr>
          <a:xfrm>
            <a:off x="228658" y="1690688"/>
            <a:ext cx="117346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latin typeface="Century Gothic" panose="020B0502020202020204" pitchFamily="34" charset="0"/>
              </a:rPr>
              <a:t>География, Английский язык (П): ППЭ 2, 27 аудиторий</a:t>
            </a:r>
          </a:p>
          <a:p>
            <a:pPr algn="ctr"/>
            <a:r>
              <a:rPr lang="ru-RU" sz="2200" b="1" dirty="0">
                <a:latin typeface="Century Gothic" panose="020B0502020202020204" pitchFamily="34" charset="0"/>
              </a:rPr>
              <a:t> 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AA99A1E5-A598-4FA3-9785-CA4B048B3E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564347"/>
              </p:ext>
            </p:extLst>
          </p:nvPr>
        </p:nvGraphicFramePr>
        <p:xfrm>
          <a:off x="1192289" y="2481689"/>
          <a:ext cx="9518872" cy="1602039"/>
        </p:xfrm>
        <a:graphic>
          <a:graphicData uri="http://schemas.openxmlformats.org/drawingml/2006/table">
            <a:tbl>
              <a:tblPr/>
              <a:tblGrid>
                <a:gridCol w="587785">
                  <a:extLst>
                    <a:ext uri="{9D8B030D-6E8A-4147-A177-3AD203B41FA5}">
                      <a16:colId xmlns:a16="http://schemas.microsoft.com/office/drawing/2014/main" val="1962709164"/>
                    </a:ext>
                  </a:extLst>
                </a:gridCol>
                <a:gridCol w="5231990">
                  <a:extLst>
                    <a:ext uri="{9D8B030D-6E8A-4147-A177-3AD203B41FA5}">
                      <a16:colId xmlns:a16="http://schemas.microsoft.com/office/drawing/2014/main" val="4019544950"/>
                    </a:ext>
                  </a:extLst>
                </a:gridCol>
                <a:gridCol w="2707786">
                  <a:extLst>
                    <a:ext uri="{9D8B030D-6E8A-4147-A177-3AD203B41FA5}">
                      <a16:colId xmlns:a16="http://schemas.microsoft.com/office/drawing/2014/main" val="820083853"/>
                    </a:ext>
                  </a:extLst>
                </a:gridCol>
                <a:gridCol w="991311">
                  <a:extLst>
                    <a:ext uri="{9D8B030D-6E8A-4147-A177-3AD203B41FA5}">
                      <a16:colId xmlns:a16="http://schemas.microsoft.com/office/drawing/2014/main" val="10062965"/>
                    </a:ext>
                  </a:extLst>
                </a:gridCol>
              </a:tblGrid>
              <a:tr h="5278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Код</a:t>
                      </a:r>
                    </a:p>
                  </a:txBody>
                  <a:tcPr marL="8695" marR="8695" marT="8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Наименование ППЭ</a:t>
                      </a:r>
                    </a:p>
                  </a:txBody>
                  <a:tcPr marL="8695" marR="8695" marT="8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Предмет</a:t>
                      </a:r>
                    </a:p>
                  </a:txBody>
                  <a:tcPr marL="8695" marR="8695" marT="8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Количество  аудиторий</a:t>
                      </a:r>
                    </a:p>
                  </a:txBody>
                  <a:tcPr marL="8695" marR="8695" marT="8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5896647"/>
                  </a:ext>
                </a:extLst>
              </a:tr>
              <a:tr h="5326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dirty="0">
                          <a:latin typeface="Century Gothic" panose="020B0502020202020204" pitchFamily="34" charset="0"/>
                        </a:rPr>
                        <a:t>055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95" marR="8695" marT="8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dirty="0">
                          <a:latin typeface="Century Gothic" panose="020B0502020202020204" pitchFamily="34" charset="0"/>
                        </a:rPr>
                        <a:t>МБОУ «КЭГ имени Зая-Пандиты»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95" marR="8695" marT="8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Английский язык</a:t>
                      </a:r>
                    </a:p>
                  </a:txBody>
                  <a:tcPr marL="8695" marR="8695" marT="8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8695" marR="8695" marT="8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0010560"/>
                  </a:ext>
                </a:extLst>
              </a:tr>
              <a:tr h="54153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036</a:t>
                      </a:r>
                    </a:p>
                  </a:txBody>
                  <a:tcPr marL="8695" marR="8695" marT="8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МБОУ «СОШ № 4»</a:t>
                      </a:r>
                    </a:p>
                  </a:txBody>
                  <a:tcPr marL="8695" marR="8695" marT="8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География</a:t>
                      </a:r>
                    </a:p>
                  </a:txBody>
                  <a:tcPr marL="8695" marR="8695" marT="8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8695" marR="8695" marT="86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4243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156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E866F-5CE9-8AB4-DC53-A86EC61DA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4F38F46-CA0D-5470-085F-AFAC9F0B90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58D22B24-3F0E-5C6E-A4A6-513028B10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5409" y="-13176"/>
            <a:ext cx="2180183" cy="1160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CC78F1E-7DC9-5114-A615-CF945FAAB02D}"/>
              </a:ext>
            </a:extLst>
          </p:cNvPr>
          <p:cNvSpPr txBox="1"/>
          <p:nvPr/>
        </p:nvSpPr>
        <p:spPr>
          <a:xfrm>
            <a:off x="1306838" y="907645"/>
            <a:ext cx="10515600" cy="12861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8920" marR="220980" indent="449580" algn="just">
              <a:lnSpc>
                <a:spcPct val="150000"/>
              </a:lnSpc>
              <a:spcBef>
                <a:spcPts val="835"/>
              </a:spcBef>
              <a:spcAft>
                <a:spcPts val="0"/>
              </a:spcAft>
            </a:pPr>
            <a:r>
              <a:rPr lang="ru-RU" sz="18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Порядок</a:t>
            </a:r>
            <a:r>
              <a:rPr lang="ru-RU" sz="1800" b="1" spc="3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подготовки</a:t>
            </a:r>
            <a:r>
              <a:rPr lang="ru-RU" sz="1800" b="1" spc="3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и</a:t>
            </a:r>
            <a:r>
              <a:rPr lang="ru-RU" sz="1800" b="1" spc="3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проведения</a:t>
            </a:r>
            <a:r>
              <a:rPr lang="ru-RU" sz="1800" b="1" spc="3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spc="300" dirty="0">
                <a:latin typeface="Century Gothic" panose="020B0502020202020204" pitchFamily="34" charset="0"/>
                <a:ea typeface="Times New Roman" panose="02020603050405020304" pitchFamily="18" charset="0"/>
              </a:rPr>
              <a:t>В</a:t>
            </a:r>
            <a:r>
              <a:rPr lang="ru-RU" sz="18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ТМ</a:t>
            </a:r>
            <a:r>
              <a:rPr lang="ru-RU" sz="1800" b="1" spc="3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полностью</a:t>
            </a:r>
            <a:r>
              <a:rPr lang="ru-RU" sz="1800" b="1" spc="3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соответствует</a:t>
            </a:r>
            <a:r>
              <a:rPr lang="ru-RU" sz="1800" b="1" spc="3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порядку</a:t>
            </a:r>
            <a:r>
              <a:rPr lang="ru-RU" sz="1800" b="1" spc="3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подготовки</a:t>
            </a:r>
            <a:r>
              <a:rPr lang="ru-RU" sz="1800" b="1" spc="5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и проведения штатных экзаменов за исключением отдельных особенностей, которые приведены</a:t>
            </a:r>
            <a:r>
              <a:rPr lang="ru-RU" sz="1800" b="1" spc="5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ниже: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775864-8505-6F8B-A96E-B492ABB03CDC}"/>
              </a:ext>
            </a:extLst>
          </p:cNvPr>
          <p:cNvSpPr txBox="1"/>
          <p:nvPr/>
        </p:nvSpPr>
        <p:spPr>
          <a:xfrm>
            <a:off x="838199" y="2736697"/>
            <a:ext cx="10984239" cy="142301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48920" marR="220980" indent="449580">
              <a:lnSpc>
                <a:spcPct val="150000"/>
              </a:lnSpc>
              <a:spcBef>
                <a:spcPts val="835"/>
              </a:spcBef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Д</a:t>
            </a:r>
            <a:r>
              <a:rPr lang="ru-RU" sz="180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ля авторизации членов ГЭК, передачи статусов, актов и журналов, ЭМ, а также для</a:t>
            </a:r>
            <a:r>
              <a:rPr lang="ru-RU" sz="1800" spc="5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получения основных и резервных ключей доступа к ЭМ используется ЛК ППЭ (тренировочная</a:t>
            </a:r>
            <a:r>
              <a:rPr lang="ru-RU" sz="1800" spc="5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версия).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1F00186-7E1C-AB06-D924-01510BA90330}"/>
              </a:ext>
            </a:extLst>
          </p:cNvPr>
          <p:cNvSpPr txBox="1"/>
          <p:nvPr/>
        </p:nvSpPr>
        <p:spPr>
          <a:xfrm>
            <a:off x="838198" y="4664170"/>
            <a:ext cx="10984239" cy="96331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R="219710" lvl="0" indent="457200" algn="just">
              <a:lnSpc>
                <a:spcPct val="150000"/>
              </a:lnSpc>
              <a:buSzPts val="1200"/>
              <a:tabLst>
                <a:tab pos="880745" algn="l"/>
              </a:tabLst>
            </a:pPr>
            <a:r>
              <a:rPr lang="ru-RU" sz="1800" spc="5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В </a:t>
            </a:r>
            <a:r>
              <a:rPr lang="ru-RU" sz="180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ПО</a:t>
            </a:r>
            <a:r>
              <a:rPr lang="ru-RU" sz="1800" spc="5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b="1" spc="5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«АРМ ГИА-11 Линукс</a:t>
            </a:r>
            <a:r>
              <a:rPr lang="ru-RU" sz="1800" b="1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»</a:t>
            </a:r>
            <a:r>
              <a:rPr lang="ru-RU" sz="1800" b="1" spc="5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для</a:t>
            </a:r>
            <a:r>
              <a:rPr lang="ru-RU" sz="1800" spc="5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тренировки</a:t>
            </a:r>
            <a:r>
              <a:rPr lang="ru-RU" sz="1800" spc="5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следует</a:t>
            </a:r>
            <a:r>
              <a:rPr lang="ru-RU" sz="1800" spc="5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выбирать</a:t>
            </a:r>
            <a:r>
              <a:rPr lang="ru-RU" sz="1800" spc="5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предмет,</a:t>
            </a:r>
            <a:r>
              <a:rPr lang="ru-RU" sz="1800" spc="5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соответствующий</a:t>
            </a:r>
            <a:r>
              <a:rPr lang="ru-RU" sz="1800" spc="-5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ЭМ,</a:t>
            </a:r>
            <a:r>
              <a:rPr lang="ru-RU" sz="1800" spc="-5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и</a:t>
            </a:r>
            <a:r>
              <a:rPr lang="ru-RU" sz="1800" spc="1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запланированную дату</a:t>
            </a:r>
            <a:r>
              <a:rPr lang="ru-RU" sz="1800" spc="-2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pc="-20" dirty="0">
                <a:solidFill>
                  <a:schemeClr val="tx1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В</a:t>
            </a:r>
            <a:r>
              <a:rPr lang="ru-RU" sz="180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ТМ.</a:t>
            </a:r>
          </a:p>
        </p:txBody>
      </p:sp>
    </p:spTree>
    <p:extLst>
      <p:ext uri="{BB962C8B-B14F-4D97-AF65-F5344CB8AC3E}">
        <p14:creationId xmlns:p14="http://schemas.microsoft.com/office/powerpoint/2010/main" val="3964536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699CFFC-2EDD-4A79-8173-118CA7E557E8}"/>
              </a:ext>
            </a:extLst>
          </p:cNvPr>
          <p:cNvSpPr txBox="1"/>
          <p:nvPr/>
        </p:nvSpPr>
        <p:spPr>
          <a:xfrm>
            <a:off x="600611" y="5044738"/>
            <a:ext cx="10990769" cy="40862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8C4F10-7B83-46C9-AB91-0AC34F211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801" y="404801"/>
            <a:ext cx="11076753" cy="121752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1F132E-9B1A-4DC6-8C7F-D658DD4D5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801" y="1865301"/>
            <a:ext cx="11076753" cy="3996682"/>
          </a:xfrm>
        </p:spPr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604063D-44C9-4A29-9B45-0EC4E60BFF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1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C23434A-4EC5-432A-98FB-64DFAB8AE7AC}"/>
              </a:ext>
            </a:extLst>
          </p:cNvPr>
          <p:cNvSpPr txBox="1"/>
          <p:nvPr/>
        </p:nvSpPr>
        <p:spPr>
          <a:xfrm>
            <a:off x="686595" y="239960"/>
            <a:ext cx="10990771" cy="282630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При проведении тренировочного экзамена с условными участниками по предмету </a:t>
            </a:r>
            <a:r>
              <a:rPr lang="ru-RU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«08-География» </a:t>
            </a:r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необходимо </a:t>
            </a:r>
            <a:r>
              <a:rPr lang="ru-RU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:</a:t>
            </a:r>
          </a:p>
          <a:p>
            <a:pPr algn="just"/>
            <a:endParaRPr lang="ru-RU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распечатать полный комплект ЭМ в аудиториях ППЭ, </a:t>
            </a: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заполнить бланки условных участников экзамена, </a:t>
            </a: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выполнить задания условных участников экзамена.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F9D79A-FD50-485A-9A15-468385C6D8A0}"/>
              </a:ext>
            </a:extLst>
          </p:cNvPr>
          <p:cNvSpPr txBox="1"/>
          <p:nvPr/>
        </p:nvSpPr>
        <p:spPr>
          <a:xfrm>
            <a:off x="686595" y="3451216"/>
            <a:ext cx="11121918" cy="316682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по предмету </a:t>
            </a:r>
            <a:r>
              <a:rPr lang="ru-RU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«09-Английский язык» </a:t>
            </a:r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необходимо </a:t>
            </a:r>
            <a:r>
              <a:rPr lang="ru-RU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:</a:t>
            </a:r>
          </a:p>
          <a:p>
            <a:pPr algn="just"/>
            <a:endParaRPr lang="ru-RU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распечатать полный комплект ЭМ в аудиториях ППЭ, </a:t>
            </a: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заполнить бланки условных участников экзамена, </a:t>
            </a: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прослушать задания по «Аудированию» для условных участников,</a:t>
            </a: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выполнить задания условных участников экзамена.</a:t>
            </a:r>
          </a:p>
        </p:txBody>
      </p:sp>
    </p:spTree>
    <p:extLst>
      <p:ext uri="{BB962C8B-B14F-4D97-AF65-F5344CB8AC3E}">
        <p14:creationId xmlns:p14="http://schemas.microsoft.com/office/powerpoint/2010/main" val="1930974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699CFFC-2EDD-4A79-8173-118CA7E557E8}"/>
              </a:ext>
            </a:extLst>
          </p:cNvPr>
          <p:cNvSpPr txBox="1"/>
          <p:nvPr/>
        </p:nvSpPr>
        <p:spPr>
          <a:xfrm>
            <a:off x="600611" y="5044738"/>
            <a:ext cx="10990769" cy="40862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8C4F10-7B83-46C9-AB91-0AC34F211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801" y="404801"/>
            <a:ext cx="11076753" cy="121752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1F132E-9B1A-4DC6-8C7F-D658DD4D5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801" y="1865301"/>
            <a:ext cx="11076753" cy="3996682"/>
          </a:xfrm>
        </p:spPr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604063D-44C9-4A29-9B45-0EC4E60BFF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1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C23434A-4EC5-432A-98FB-64DFAB8AE7AC}"/>
              </a:ext>
            </a:extLst>
          </p:cNvPr>
          <p:cNvSpPr txBox="1"/>
          <p:nvPr/>
        </p:nvSpPr>
        <p:spPr>
          <a:xfrm>
            <a:off x="600609" y="89518"/>
            <a:ext cx="10990771" cy="350734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При завершении тренировочного экзамена с условными участниками по предмету </a:t>
            </a:r>
            <a:r>
              <a:rPr lang="ru-RU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«08-География» </a:t>
            </a:r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необходимо произвести</a:t>
            </a:r>
            <a:r>
              <a:rPr lang="ru-RU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:</a:t>
            </a:r>
          </a:p>
          <a:p>
            <a:pPr algn="just"/>
            <a:endParaRPr lang="ru-RU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сканирование бланков условных участников и форм ППЭ (в аудиториях ППЭ), </a:t>
            </a: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 сканирование форм ППЭ (за исключением отсканированных  в аудитории) в Штабе ППЭ, </a:t>
            </a: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экспорт зашифрованного  пакета (пакетов) с электронными образами бланков условных участников и форм ППЭ с использованием токена члена ГЭК;.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F9D79A-FD50-485A-9A15-468385C6D8A0}"/>
              </a:ext>
            </a:extLst>
          </p:cNvPr>
          <p:cNvSpPr txBox="1"/>
          <p:nvPr/>
        </p:nvSpPr>
        <p:spPr>
          <a:xfrm>
            <a:off x="600611" y="3718350"/>
            <a:ext cx="10990769" cy="316682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по предмету </a:t>
            </a:r>
            <a:r>
              <a:rPr lang="ru-RU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«09-Английский язык» </a:t>
            </a:r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необходимо </a:t>
            </a:r>
            <a:r>
              <a:rPr lang="ru-RU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:</a:t>
            </a:r>
          </a:p>
          <a:p>
            <a:pPr algn="just"/>
            <a:endParaRPr lang="ru-RU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сканирование бланков условных участников и форм ППЭ (в аудиториях ППЭ), </a:t>
            </a: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сканирование форм ППЭ (за исключением отсканированных в аудитории) в Штабе ППЭ, </a:t>
            </a:r>
          </a:p>
          <a:p>
            <a:pPr marL="2114550" lvl="4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экспорт зашифрованного пакета (пакетов) с электронными образами бланков условных участников и форм ППЭ с использованием токена члена ГЭК; </a:t>
            </a:r>
          </a:p>
        </p:txBody>
      </p:sp>
    </p:spTree>
    <p:extLst>
      <p:ext uri="{BB962C8B-B14F-4D97-AF65-F5344CB8AC3E}">
        <p14:creationId xmlns:p14="http://schemas.microsoft.com/office/powerpoint/2010/main" val="912150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699CFFC-2EDD-4A79-8173-118CA7E557E8}"/>
              </a:ext>
            </a:extLst>
          </p:cNvPr>
          <p:cNvSpPr txBox="1"/>
          <p:nvPr/>
        </p:nvSpPr>
        <p:spPr>
          <a:xfrm>
            <a:off x="600611" y="5044738"/>
            <a:ext cx="10990769" cy="40862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8C4F10-7B83-46C9-AB91-0AC34F211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801" y="404801"/>
            <a:ext cx="11076753" cy="121752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1F132E-9B1A-4DC6-8C7F-D658DD4D5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801" y="1865301"/>
            <a:ext cx="11076753" cy="3996682"/>
          </a:xfrm>
        </p:spPr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604063D-44C9-4A29-9B45-0EC4E60BFF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1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C23434A-4EC5-432A-98FB-64DFAB8AE7AC}"/>
              </a:ext>
            </a:extLst>
          </p:cNvPr>
          <p:cNvSpPr txBox="1"/>
          <p:nvPr/>
        </p:nvSpPr>
        <p:spPr>
          <a:xfrm>
            <a:off x="686593" y="404801"/>
            <a:ext cx="10990771" cy="609528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1"/>
                </a:solidFill>
                <a:latin typeface="Century Gothic" panose="020B0502020202020204" pitchFamily="34" charset="0"/>
              </a:rPr>
              <a:t>Передать из ППЭ в РЦОИ пакеты с электронными  образами  бланков условных участников и форм ППЭ средствами ЛК ППЭ (тренировочная версия).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3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1"/>
                </a:solidFill>
                <a:latin typeface="Century Gothic" panose="020B0502020202020204" pitchFamily="34" charset="0"/>
              </a:rPr>
              <a:t> Передать журналы работы средствами ЛК ППЭ (тренировочная версия).</a:t>
            </a:r>
          </a:p>
          <a:p>
            <a:pPr algn="just"/>
            <a:endParaRPr lang="ru-RU" sz="3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1"/>
                </a:solidFill>
                <a:latin typeface="Century Gothic" panose="020B0502020202020204" pitchFamily="34" charset="0"/>
              </a:rPr>
              <a:t>  Заполнить журнал проведения тренировочного экзамена (в формате .</a:t>
            </a:r>
            <a:r>
              <a:rPr lang="ru-RU" sz="3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xls</a:t>
            </a:r>
            <a:r>
              <a:rPr lang="ru-RU" sz="3200" dirty="0">
                <a:solidFill>
                  <a:schemeClr val="tx1"/>
                </a:solidFill>
                <a:latin typeface="Century Gothic" panose="020B0502020202020204" pitchFamily="34" charset="0"/>
              </a:rPr>
              <a:t>/.</a:t>
            </a:r>
            <a:r>
              <a:rPr lang="ru-RU" sz="3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xlsx</a:t>
            </a:r>
            <a:r>
              <a:rPr lang="ru-RU" sz="3200" dirty="0">
                <a:solidFill>
                  <a:schemeClr val="tx1"/>
                </a:solidFill>
                <a:latin typeface="Century Gothic" panose="020B0502020202020204" pitchFamily="34" charset="0"/>
              </a:rPr>
              <a:t>)   и передать в РЦОИ. </a:t>
            </a:r>
          </a:p>
        </p:txBody>
      </p:sp>
    </p:spTree>
    <p:extLst>
      <p:ext uri="{BB962C8B-B14F-4D97-AF65-F5344CB8AC3E}">
        <p14:creationId xmlns:p14="http://schemas.microsoft.com/office/powerpoint/2010/main" val="17692680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5990</TotalTime>
  <Words>597</Words>
  <Application>Microsoft Office PowerPoint</Application>
  <PresentationFormat>Широкоэкранный</PresentationFormat>
  <Paragraphs>78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Yandonova</dc:creator>
  <cp:lastModifiedBy>Пользователь</cp:lastModifiedBy>
  <cp:revision>126</cp:revision>
  <cp:lastPrinted>2025-02-24T06:34:58Z</cp:lastPrinted>
  <dcterms:created xsi:type="dcterms:W3CDTF">2023-02-21T19:03:34Z</dcterms:created>
  <dcterms:modified xsi:type="dcterms:W3CDTF">2026-01-20T13:22:31Z</dcterms:modified>
</cp:coreProperties>
</file>