
<file path=[Content_Types].xml><?xml version="1.0" encoding="utf-8"?>
<Types xmlns="http://schemas.openxmlformats.org/package/2006/content-types">
  <Default Extension="emf" ContentType="image/x-emf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71" r:id="rId8"/>
    <p:sldId id="262" r:id="rId9"/>
    <p:sldId id="268" r:id="rId10"/>
    <p:sldId id="269" r:id="rId11"/>
    <p:sldId id="270" r:id="rId12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594" y="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51C921-DF86-4C65-ADF5-52051F5DDF04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5178E3-8EE3-49C7-B917-D891344D58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1867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300" b="0" i="0">
                <a:solidFill>
                  <a:schemeClr val="tx1"/>
                </a:solidFill>
                <a:latin typeface="Open Sans"/>
                <a:cs typeface="Open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0" i="0">
                <a:solidFill>
                  <a:schemeClr val="tx1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300" b="0" i="0">
                <a:solidFill>
                  <a:schemeClr val="tx1"/>
                </a:solidFill>
                <a:latin typeface="Open Sans"/>
                <a:cs typeface="Open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chemeClr val="tx1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300" b="0" i="0">
                <a:solidFill>
                  <a:schemeClr val="tx1"/>
                </a:solidFill>
                <a:latin typeface="Open Sans"/>
                <a:cs typeface="Open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300" b="0" i="0">
                <a:solidFill>
                  <a:schemeClr val="tx1"/>
                </a:solidFill>
                <a:latin typeface="Open Sans"/>
                <a:cs typeface="Open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12771" y="74916"/>
            <a:ext cx="18313562" cy="1892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300" b="0" i="0">
                <a:solidFill>
                  <a:schemeClr val="tx1"/>
                </a:solidFill>
                <a:latin typeface="Open Sans"/>
                <a:cs typeface="Open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13169" y="2589836"/>
            <a:ext cx="9109075" cy="5473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0" i="0">
                <a:solidFill>
                  <a:schemeClr val="tx1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www.coko08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1051" rIns="0" bIns="0" rtlCol="0">
            <a:spAutoFit/>
          </a:bodyPr>
          <a:lstStyle/>
          <a:p>
            <a:pPr marL="7579995">
              <a:lnSpc>
                <a:spcPct val="100000"/>
              </a:lnSpc>
              <a:spcBef>
                <a:spcPts val="100"/>
              </a:spcBef>
            </a:pPr>
            <a:r>
              <a:rPr sz="2700" dirty="0"/>
              <a:t>БУ</a:t>
            </a:r>
            <a:r>
              <a:rPr sz="2700" spc="-25" dirty="0"/>
              <a:t> </a:t>
            </a:r>
            <a:r>
              <a:rPr sz="2700" dirty="0"/>
              <a:t>РК</a:t>
            </a:r>
            <a:r>
              <a:rPr sz="2700" spc="-25" dirty="0"/>
              <a:t> </a:t>
            </a:r>
            <a:r>
              <a:rPr sz="2700" dirty="0"/>
              <a:t>"Центр</a:t>
            </a:r>
            <a:r>
              <a:rPr sz="2700" spc="-20" dirty="0"/>
              <a:t> </a:t>
            </a:r>
            <a:r>
              <a:rPr sz="2700" dirty="0"/>
              <a:t>оценки</a:t>
            </a:r>
            <a:r>
              <a:rPr sz="2700" spc="-25" dirty="0"/>
              <a:t> </a:t>
            </a:r>
            <a:r>
              <a:rPr sz="2700" dirty="0"/>
              <a:t>качества</a:t>
            </a:r>
            <a:r>
              <a:rPr sz="2700" spc="-25" dirty="0"/>
              <a:t> </a:t>
            </a:r>
            <a:r>
              <a:rPr sz="2700" spc="-10" dirty="0"/>
              <a:t>образования"</a:t>
            </a:r>
            <a:endParaRPr sz="2700" dirty="0"/>
          </a:p>
        </p:txBody>
      </p:sp>
      <p:sp>
        <p:nvSpPr>
          <p:cNvPr id="3" name="object 3"/>
          <p:cNvSpPr txBox="1"/>
          <p:nvPr/>
        </p:nvSpPr>
        <p:spPr>
          <a:xfrm>
            <a:off x="3962400" y="2552700"/>
            <a:ext cx="13719473" cy="34392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940810" algn="r">
              <a:lnSpc>
                <a:spcPct val="116100"/>
              </a:lnSpc>
              <a:spcBef>
                <a:spcPts val="95"/>
              </a:spcBef>
            </a:pPr>
            <a:r>
              <a:rPr lang="ru-RU" sz="6600" b="1" spc="-10" dirty="0">
                <a:latin typeface="Century Gothic" panose="020B0502020202020204" pitchFamily="34" charset="0"/>
                <a:cs typeface="Arial"/>
              </a:rPr>
              <a:t> Регламент и процедура проведения РТМ</a:t>
            </a:r>
            <a:r>
              <a:rPr lang="ru-RU" sz="6600" b="1" dirty="0">
                <a:latin typeface="Century Gothic" panose="020B0502020202020204" pitchFamily="34" charset="0"/>
                <a:cs typeface="Arial"/>
              </a:rPr>
              <a:t> в форме</a:t>
            </a:r>
            <a:r>
              <a:rPr sz="6600" b="1" spc="-75" dirty="0">
                <a:latin typeface="Century Gothic" panose="020B0502020202020204" pitchFamily="34" charset="0"/>
                <a:cs typeface="Arial"/>
              </a:rPr>
              <a:t> </a:t>
            </a:r>
            <a:r>
              <a:rPr sz="6600" b="1" spc="-25" dirty="0">
                <a:latin typeface="Century Gothic" panose="020B0502020202020204" pitchFamily="34" charset="0"/>
                <a:cs typeface="Arial"/>
              </a:rPr>
              <a:t>ЕГЭ</a:t>
            </a:r>
            <a:r>
              <a:rPr lang="ru-RU" sz="6600" dirty="0">
                <a:latin typeface="Century Gothic" panose="020B0502020202020204" pitchFamily="34" charset="0"/>
                <a:cs typeface="Arial"/>
              </a:rPr>
              <a:t> </a:t>
            </a:r>
            <a:r>
              <a:rPr lang="ru-RU" sz="6600" b="1" spc="-10" dirty="0">
                <a:latin typeface="Century Gothic" panose="020B0502020202020204" pitchFamily="34" charset="0"/>
                <a:cs typeface="Arial"/>
              </a:rPr>
              <a:t>10 ноября </a:t>
            </a:r>
            <a:r>
              <a:rPr sz="6600" b="1" spc="-10" dirty="0">
                <a:latin typeface="Century Gothic" panose="020B0502020202020204" pitchFamily="34" charset="0"/>
                <a:cs typeface="Arial"/>
              </a:rPr>
              <a:t>2026</a:t>
            </a:r>
            <a:r>
              <a:rPr lang="ru-RU" sz="6600" b="1" spc="-10" dirty="0">
                <a:latin typeface="Century Gothic" panose="020B0502020202020204" pitchFamily="34" charset="0"/>
                <a:cs typeface="Arial"/>
              </a:rPr>
              <a:t> года</a:t>
            </a:r>
            <a:endParaRPr sz="6600" dirty="0">
              <a:latin typeface="Century Gothic" panose="020B0502020202020204" pitchFamily="34" charset="0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5512" rIns="0" bIns="0" rtlCol="0">
            <a:spAutoFit/>
          </a:bodyPr>
          <a:lstStyle/>
          <a:p>
            <a:pPr marL="9709785">
              <a:lnSpc>
                <a:spcPct val="100000"/>
              </a:lnSpc>
              <a:spcBef>
                <a:spcPts val="100"/>
              </a:spcBef>
            </a:pPr>
            <a:r>
              <a:rPr dirty="0"/>
              <a:t>Нормативные</a:t>
            </a:r>
            <a:r>
              <a:rPr spc="-270" dirty="0"/>
              <a:t> </a:t>
            </a:r>
            <a:r>
              <a:rPr spc="-10" dirty="0"/>
              <a:t>документы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D9808D4-3EF5-484C-AB2F-9F2C7F380A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931" y="2325027"/>
            <a:ext cx="5069869" cy="6518402"/>
          </a:xfrm>
          <a:prstGeom prst="rect">
            <a:avLst/>
          </a:prstGeom>
        </p:spPr>
      </p:pic>
      <p:sp>
        <p:nvSpPr>
          <p:cNvPr id="10" name="TextBox 10">
            <a:extLst>
              <a:ext uri="{FF2B5EF4-FFF2-40B4-BE49-F238E27FC236}">
                <a16:creationId xmlns:a16="http://schemas.microsoft.com/office/drawing/2014/main" id="{8FE85669-CA2C-4A59-8C3F-EAAEC1DB0BB7}"/>
              </a:ext>
            </a:extLst>
          </p:cNvPr>
          <p:cNvSpPr txBox="1"/>
          <p:nvPr/>
        </p:nvSpPr>
        <p:spPr>
          <a:xfrm>
            <a:off x="685800" y="9028115"/>
            <a:ext cx="4421877" cy="34624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50" b="1" dirty="0">
                <a:solidFill>
                  <a:srgbClr val="000000"/>
                </a:solidFill>
                <a:latin typeface="Century Gothic" panose="020B0502020202020204" pitchFamily="34" charset="0"/>
              </a:rPr>
              <a:t>Письмо </a:t>
            </a:r>
            <a:r>
              <a:rPr lang="ru-RU" sz="15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ФГБУ «ФЦТ» №532/02 от 03.09.2026</a:t>
            </a:r>
            <a:endParaRPr lang="ru-RU" sz="15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6678F6C-01AE-4146-B17E-1CC6D5D8A0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6487" y="2318539"/>
            <a:ext cx="4705349" cy="6510638"/>
          </a:xfrm>
          <a:prstGeom prst="rect">
            <a:avLst/>
          </a:prstGeom>
        </p:spPr>
      </p:pic>
      <p:sp>
        <p:nvSpPr>
          <p:cNvPr id="12" name="TextBox 10">
            <a:extLst>
              <a:ext uri="{FF2B5EF4-FFF2-40B4-BE49-F238E27FC236}">
                <a16:creationId xmlns:a16="http://schemas.microsoft.com/office/drawing/2014/main" id="{9EFAC118-4B47-4617-A442-6E806F3107DC}"/>
              </a:ext>
            </a:extLst>
          </p:cNvPr>
          <p:cNvSpPr txBox="1"/>
          <p:nvPr/>
        </p:nvSpPr>
        <p:spPr>
          <a:xfrm>
            <a:off x="6558222" y="8843304"/>
            <a:ext cx="4421877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50" b="1" dirty="0">
                <a:solidFill>
                  <a:srgbClr val="000000"/>
                </a:solidFill>
                <a:latin typeface="Century Gothic" panose="020B0502020202020204" pitchFamily="34" charset="0"/>
              </a:rPr>
              <a:t>Регламент проведения регионального тренировочного мероприятия</a:t>
            </a:r>
          </a:p>
          <a:p>
            <a:pPr algn="ctr"/>
            <a:r>
              <a:rPr lang="ru-RU" sz="1500" dirty="0">
                <a:solidFill>
                  <a:srgbClr val="000000"/>
                </a:solidFill>
                <a:latin typeface="Century Gothic" panose="020B0502020202020204" pitchFamily="34" charset="0"/>
              </a:rPr>
              <a:t>(доступен на сайте ФГБУ «ФЦТ» в разделе тренировки и апробации, </a:t>
            </a:r>
          </a:p>
          <a:p>
            <a:pPr algn="ctr"/>
            <a:r>
              <a:rPr lang="ru-RU" sz="1500" dirty="0">
                <a:solidFill>
                  <a:srgbClr val="000000"/>
                </a:solidFill>
                <a:latin typeface="Century Gothic" panose="020B0502020202020204" pitchFamily="34" charset="0"/>
              </a:rPr>
              <a:t>а так же на сайте </a:t>
            </a:r>
            <a:r>
              <a:rPr lang="ru-RU" sz="15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coko08.ru</a:t>
            </a:r>
            <a:r>
              <a:rPr lang="ru-RU" sz="1500" dirty="0">
                <a:solidFill>
                  <a:srgbClr val="000000"/>
                </a:solidFill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13" name="TextBox 15">
            <a:extLst>
              <a:ext uri="{FF2B5EF4-FFF2-40B4-BE49-F238E27FC236}">
                <a16:creationId xmlns:a16="http://schemas.microsoft.com/office/drawing/2014/main" id="{14CE5A10-6F3D-4868-AEC2-7056F273521A}"/>
              </a:ext>
            </a:extLst>
          </p:cNvPr>
          <p:cNvSpPr txBox="1"/>
          <p:nvPr/>
        </p:nvSpPr>
        <p:spPr>
          <a:xfrm>
            <a:off x="12670973" y="8774055"/>
            <a:ext cx="5151014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50" b="1" dirty="0">
                <a:latin typeface="Century Gothic" panose="020B0502020202020204" pitchFamily="34" charset="0"/>
              </a:rPr>
              <a:t>Приказ </a:t>
            </a:r>
            <a:r>
              <a:rPr lang="ru-RU" sz="1650" b="1" dirty="0" err="1">
                <a:latin typeface="Century Gothic" panose="020B0502020202020204" pitchFamily="34" charset="0"/>
              </a:rPr>
              <a:t>МОиН</a:t>
            </a:r>
            <a:r>
              <a:rPr lang="ru-RU" sz="1650" b="1" dirty="0">
                <a:latin typeface="Century Gothic" panose="020B0502020202020204" pitchFamily="34" charset="0"/>
              </a:rPr>
              <a:t> РК № 1717 от 30.10.2026 г. </a:t>
            </a:r>
          </a:p>
          <a:p>
            <a:pPr algn="ctr"/>
            <a:r>
              <a:rPr lang="ru-RU" sz="1650" b="1" dirty="0">
                <a:latin typeface="Century Gothic" panose="020B0502020202020204" pitchFamily="34" charset="0"/>
              </a:rPr>
              <a:t>«О проведении РТМ по образовательным программам среднего общего образования без участия обучающихся 11 классов ОО Республики Калмыкия 10.11.2026 года»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FACCC30-FA9B-42C1-9AF1-63B3FDB42C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68054" y="2322222"/>
            <a:ext cx="5151015" cy="650695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-685800" y="266700"/>
            <a:ext cx="18973800" cy="1013029"/>
          </a:xfrm>
          <a:prstGeom prst="rect">
            <a:avLst/>
          </a:prstGeom>
        </p:spPr>
        <p:txBody>
          <a:bodyPr vert="horz" wrap="square" lIns="0" tIns="195512" rIns="0" bIns="0" rtlCol="0">
            <a:spAutoFit/>
          </a:bodyPr>
          <a:lstStyle/>
          <a:p>
            <a:pPr marL="6016625">
              <a:lnSpc>
                <a:spcPct val="100000"/>
              </a:lnSpc>
              <a:spcBef>
                <a:spcPts val="100"/>
              </a:spcBef>
            </a:pPr>
            <a:r>
              <a:rPr lang="ru-RU" dirty="0"/>
              <a:t>ТМ в форме</a:t>
            </a:r>
            <a:r>
              <a:rPr spc="-260" dirty="0"/>
              <a:t> </a:t>
            </a:r>
            <a:r>
              <a:rPr spc="-20" dirty="0"/>
              <a:t>ЕГЭ</a:t>
            </a:r>
            <a:r>
              <a:rPr lang="ru-RU" spc="-20" dirty="0"/>
              <a:t> во 2 полугодии 2026 г.</a:t>
            </a:r>
            <a:endParaRPr spc="-2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9D96A80-AE9F-4010-9CC3-82787F800C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9663" y="1409700"/>
            <a:ext cx="6834937" cy="8777388"/>
          </a:xfrm>
          <a:prstGeom prst="rect">
            <a:avLst/>
          </a:prstGeom>
        </p:spPr>
      </p:pic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66DCA1E3-D2D7-42D9-A60C-5089ADEAE447}"/>
              </a:ext>
            </a:extLst>
          </p:cNvPr>
          <p:cNvCxnSpPr/>
          <p:nvPr/>
        </p:nvCxnSpPr>
        <p:spPr>
          <a:xfrm>
            <a:off x="10210800" y="4000500"/>
            <a:ext cx="281940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E7C97657-6DC3-419A-9CD1-9B888CD47810}"/>
              </a:ext>
            </a:extLst>
          </p:cNvPr>
          <p:cNvCxnSpPr/>
          <p:nvPr/>
        </p:nvCxnSpPr>
        <p:spPr>
          <a:xfrm>
            <a:off x="10210800" y="7658100"/>
            <a:ext cx="281940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0">
            <a:extLst>
              <a:ext uri="{FF2B5EF4-FFF2-40B4-BE49-F238E27FC236}">
                <a16:creationId xmlns:a16="http://schemas.microsoft.com/office/drawing/2014/main" id="{2993EFB0-728F-4433-996A-A6B034048E48}"/>
              </a:ext>
            </a:extLst>
          </p:cNvPr>
          <p:cNvSpPr txBox="1"/>
          <p:nvPr/>
        </p:nvSpPr>
        <p:spPr>
          <a:xfrm>
            <a:off x="13030199" y="3472952"/>
            <a:ext cx="4421877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Всероссийское тренировочное мероприятия </a:t>
            </a:r>
            <a:r>
              <a:rPr lang="ru-RU" sz="2000" b="1" i="1" dirty="0">
                <a:solidFill>
                  <a:srgbClr val="C00000"/>
                </a:solidFill>
                <a:latin typeface="Century Gothic" panose="020B0502020202020204" pitchFamily="34" charset="0"/>
              </a:rPr>
              <a:t>с участием обучающихся 11 классов ОО РК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16.12.2026</a:t>
            </a:r>
            <a:endParaRPr lang="ru-RU" sz="32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TextBox 10">
            <a:extLst>
              <a:ext uri="{FF2B5EF4-FFF2-40B4-BE49-F238E27FC236}">
                <a16:creationId xmlns:a16="http://schemas.microsoft.com/office/drawing/2014/main" id="{F1856EFA-F50A-46BB-B7D3-6D8AA2B4D21F}"/>
              </a:ext>
            </a:extLst>
          </p:cNvPr>
          <p:cNvSpPr txBox="1"/>
          <p:nvPr/>
        </p:nvSpPr>
        <p:spPr>
          <a:xfrm>
            <a:off x="13030199" y="7402226"/>
            <a:ext cx="4421877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Региональные тренировочные мероприятия </a:t>
            </a:r>
            <a:r>
              <a:rPr lang="ru-RU" sz="2000" b="1" i="1" dirty="0">
                <a:solidFill>
                  <a:srgbClr val="C00000"/>
                </a:solidFill>
                <a:latin typeface="Century Gothic" panose="020B0502020202020204" pitchFamily="34" charset="0"/>
              </a:rPr>
              <a:t>без участия </a:t>
            </a:r>
            <a:r>
              <a:rPr lang="ru-RU" sz="20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обучающихся 11 классов ОО РК</a:t>
            </a:r>
          </a:p>
          <a:p>
            <a:pPr algn="ctr"/>
            <a:r>
              <a:rPr lang="ru-RU" sz="3200" b="1" strike="sngStrike" dirty="0">
                <a:solidFill>
                  <a:srgbClr val="FF0000"/>
                </a:solidFill>
                <a:latin typeface="Century Gothic" panose="020B0502020202020204" pitchFamily="34" charset="0"/>
              </a:rPr>
              <a:t>20.10.2026</a:t>
            </a:r>
            <a:r>
              <a:rPr lang="ru-RU" sz="3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 </a:t>
            </a:r>
            <a:r>
              <a:rPr lang="ru-RU" sz="3200" b="1" u="sng" dirty="0">
                <a:solidFill>
                  <a:srgbClr val="FF0000"/>
                </a:solidFill>
                <a:latin typeface="Century Gothic" panose="020B0502020202020204" pitchFamily="34" charset="0"/>
              </a:rPr>
              <a:t>10.11.2026</a:t>
            </a:r>
            <a:endParaRPr lang="ru-RU" sz="3200" u="sng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8380" rIns="0" bIns="0" rtlCol="0">
            <a:spAutoFit/>
          </a:bodyPr>
          <a:lstStyle/>
          <a:p>
            <a:pPr marL="9257030">
              <a:lnSpc>
                <a:spcPct val="100000"/>
              </a:lnSpc>
              <a:spcBef>
                <a:spcPts val="100"/>
              </a:spcBef>
            </a:pPr>
            <a:r>
              <a:rPr dirty="0"/>
              <a:t>Порядок</a:t>
            </a:r>
            <a:r>
              <a:rPr spc="-135" dirty="0"/>
              <a:t> </a:t>
            </a:r>
            <a:r>
              <a:rPr dirty="0"/>
              <a:t>проведения</a:t>
            </a:r>
            <a:r>
              <a:rPr spc="-135" dirty="0"/>
              <a:t> </a:t>
            </a:r>
            <a:r>
              <a:rPr spc="-25" dirty="0"/>
              <a:t>ВТМ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45151" y="2423843"/>
            <a:ext cx="13539469" cy="6960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1" spc="650" dirty="0">
                <a:latin typeface="Arial Narrow"/>
                <a:cs typeface="Arial Narrow"/>
              </a:rPr>
              <a:t>ЦЕЛЬ:</a:t>
            </a:r>
            <a:endParaRPr sz="6000" dirty="0">
              <a:latin typeface="Arial Narrow"/>
              <a:cs typeface="Arial Narrow"/>
            </a:endParaRPr>
          </a:p>
          <a:p>
            <a:pPr marL="12700" marR="5080">
              <a:lnSpc>
                <a:spcPct val="120100"/>
              </a:lnSpc>
              <a:spcBef>
                <a:spcPts val="3600"/>
              </a:spcBef>
            </a:pPr>
            <a:r>
              <a:rPr sz="3800" dirty="0">
                <a:latin typeface="Roboto"/>
                <a:cs typeface="Roboto"/>
              </a:rPr>
              <a:t>отработка</a:t>
            </a:r>
            <a:r>
              <a:rPr sz="3800" spc="385" dirty="0">
                <a:latin typeface="Roboto"/>
                <a:cs typeface="Roboto"/>
              </a:rPr>
              <a:t> </a:t>
            </a:r>
            <a:r>
              <a:rPr sz="3800" dirty="0">
                <a:latin typeface="Roboto"/>
                <a:cs typeface="Roboto"/>
              </a:rPr>
              <a:t>организационных</a:t>
            </a:r>
            <a:r>
              <a:rPr sz="3800" spc="390" dirty="0">
                <a:latin typeface="Roboto"/>
                <a:cs typeface="Roboto"/>
              </a:rPr>
              <a:t> </a:t>
            </a:r>
            <a:r>
              <a:rPr sz="3800" spc="-265" dirty="0">
                <a:latin typeface="Roboto"/>
                <a:cs typeface="Roboto"/>
              </a:rPr>
              <a:t>и</a:t>
            </a:r>
            <a:r>
              <a:rPr sz="3800" spc="390" dirty="0">
                <a:latin typeface="Roboto"/>
                <a:cs typeface="Roboto"/>
              </a:rPr>
              <a:t> </a:t>
            </a:r>
            <a:r>
              <a:rPr sz="3800" dirty="0">
                <a:latin typeface="Roboto"/>
                <a:cs typeface="Roboto"/>
              </a:rPr>
              <a:t>технологических</a:t>
            </a:r>
            <a:r>
              <a:rPr sz="3800" spc="390" dirty="0">
                <a:latin typeface="Roboto"/>
                <a:cs typeface="Roboto"/>
              </a:rPr>
              <a:t> </a:t>
            </a:r>
            <a:r>
              <a:rPr sz="3800" spc="-10" dirty="0">
                <a:latin typeface="Roboto"/>
                <a:cs typeface="Roboto"/>
              </a:rPr>
              <a:t>процедур, </a:t>
            </a:r>
            <a:r>
              <a:rPr sz="3800" dirty="0">
                <a:latin typeface="Roboto"/>
                <a:cs typeface="Roboto"/>
              </a:rPr>
              <a:t>осуществляемых</a:t>
            </a:r>
            <a:r>
              <a:rPr sz="3800" spc="204" dirty="0">
                <a:latin typeface="Roboto"/>
                <a:cs typeface="Roboto"/>
              </a:rPr>
              <a:t> </a:t>
            </a:r>
            <a:r>
              <a:rPr sz="3800" dirty="0">
                <a:latin typeface="Roboto"/>
                <a:cs typeface="Roboto"/>
              </a:rPr>
              <a:t>при</a:t>
            </a:r>
            <a:r>
              <a:rPr sz="3800" spc="210" dirty="0">
                <a:latin typeface="Roboto"/>
                <a:cs typeface="Roboto"/>
              </a:rPr>
              <a:t> </a:t>
            </a:r>
            <a:r>
              <a:rPr sz="3800" dirty="0">
                <a:latin typeface="Roboto"/>
                <a:cs typeface="Roboto"/>
              </a:rPr>
              <a:t>проведении</a:t>
            </a:r>
            <a:r>
              <a:rPr sz="3800" spc="204" dirty="0">
                <a:latin typeface="Roboto"/>
                <a:cs typeface="Roboto"/>
              </a:rPr>
              <a:t> </a:t>
            </a:r>
            <a:r>
              <a:rPr sz="3800" dirty="0">
                <a:latin typeface="Roboto"/>
                <a:cs typeface="Roboto"/>
              </a:rPr>
              <a:t>ЕГЭ,</a:t>
            </a:r>
            <a:r>
              <a:rPr sz="3800" spc="210" dirty="0">
                <a:latin typeface="Roboto"/>
                <a:cs typeface="Roboto"/>
              </a:rPr>
              <a:t> </a:t>
            </a:r>
            <a:r>
              <a:rPr sz="3800" spc="-285" dirty="0">
                <a:latin typeface="Roboto"/>
                <a:cs typeface="Roboto"/>
              </a:rPr>
              <a:t>в</a:t>
            </a:r>
            <a:r>
              <a:rPr sz="3800" spc="210" dirty="0">
                <a:latin typeface="Roboto"/>
                <a:cs typeface="Roboto"/>
              </a:rPr>
              <a:t> </a:t>
            </a:r>
            <a:r>
              <a:rPr sz="3800" spc="-35" dirty="0">
                <a:latin typeface="Roboto"/>
                <a:cs typeface="Roboto"/>
              </a:rPr>
              <a:t>ППЭ</a:t>
            </a:r>
            <a:r>
              <a:rPr sz="3800" spc="204" dirty="0">
                <a:latin typeface="Roboto"/>
                <a:cs typeface="Roboto"/>
              </a:rPr>
              <a:t> </a:t>
            </a:r>
            <a:r>
              <a:rPr sz="3800" spc="-10" dirty="0">
                <a:latin typeface="Roboto"/>
                <a:cs typeface="Roboto"/>
              </a:rPr>
              <a:t>субъектов</a:t>
            </a:r>
            <a:endParaRPr sz="3800" dirty="0">
              <a:latin typeface="Roboto"/>
              <a:cs typeface="Roboto"/>
            </a:endParaRPr>
          </a:p>
          <a:p>
            <a:pPr marL="12700" marR="155575">
              <a:lnSpc>
                <a:spcPts val="5480"/>
              </a:lnSpc>
              <a:spcBef>
                <a:spcPts val="330"/>
              </a:spcBef>
              <a:tabLst>
                <a:tab pos="5727065" algn="l"/>
              </a:tabLst>
            </a:pPr>
            <a:r>
              <a:rPr sz="3800" dirty="0">
                <a:latin typeface="Roboto"/>
                <a:cs typeface="Roboto"/>
              </a:rPr>
              <a:t>Российской</a:t>
            </a:r>
            <a:r>
              <a:rPr sz="3800" spc="250" dirty="0">
                <a:latin typeface="Roboto"/>
                <a:cs typeface="Roboto"/>
              </a:rPr>
              <a:t> </a:t>
            </a:r>
            <a:r>
              <a:rPr sz="3800" spc="-10" dirty="0">
                <a:latin typeface="Roboto"/>
                <a:cs typeface="Roboto"/>
              </a:rPr>
              <a:t>Федерации</a:t>
            </a:r>
            <a:r>
              <a:rPr sz="3800" dirty="0">
                <a:latin typeface="Roboto"/>
                <a:cs typeface="Roboto"/>
              </a:rPr>
              <a:t>	с</a:t>
            </a:r>
            <a:r>
              <a:rPr sz="3800" spc="204" dirty="0">
                <a:latin typeface="Roboto"/>
                <a:cs typeface="Roboto"/>
              </a:rPr>
              <a:t> </a:t>
            </a:r>
            <a:r>
              <a:rPr sz="3800" dirty="0">
                <a:latin typeface="Roboto"/>
                <a:cs typeface="Roboto"/>
              </a:rPr>
              <a:t>участием</a:t>
            </a:r>
            <a:r>
              <a:rPr sz="3800" spc="210" dirty="0">
                <a:latin typeface="Roboto"/>
                <a:cs typeface="Roboto"/>
              </a:rPr>
              <a:t> </a:t>
            </a:r>
            <a:r>
              <a:rPr sz="3800" dirty="0">
                <a:latin typeface="Roboto"/>
                <a:cs typeface="Roboto"/>
              </a:rPr>
              <a:t>условных</a:t>
            </a:r>
            <a:r>
              <a:rPr sz="3800" spc="210" dirty="0">
                <a:latin typeface="Roboto"/>
                <a:cs typeface="Roboto"/>
              </a:rPr>
              <a:t> </a:t>
            </a:r>
            <a:r>
              <a:rPr sz="3800" spc="-10" dirty="0">
                <a:latin typeface="Roboto"/>
                <a:cs typeface="Roboto"/>
              </a:rPr>
              <a:t>участников </a:t>
            </a:r>
            <a:r>
              <a:rPr sz="3800" dirty="0">
                <a:latin typeface="Roboto"/>
                <a:cs typeface="Roboto"/>
              </a:rPr>
              <a:t>с</a:t>
            </a:r>
            <a:r>
              <a:rPr sz="3800" spc="265" dirty="0">
                <a:latin typeface="Roboto"/>
                <a:cs typeface="Roboto"/>
              </a:rPr>
              <a:t> </a:t>
            </a:r>
            <a:r>
              <a:rPr sz="3800" dirty="0">
                <a:latin typeface="Roboto"/>
                <a:cs typeface="Roboto"/>
              </a:rPr>
              <a:t>привлечением</a:t>
            </a:r>
            <a:r>
              <a:rPr sz="3800" spc="270" dirty="0">
                <a:latin typeface="Roboto"/>
                <a:cs typeface="Roboto"/>
              </a:rPr>
              <a:t> </a:t>
            </a:r>
            <a:r>
              <a:rPr sz="3800" dirty="0">
                <a:latin typeface="Roboto"/>
                <a:cs typeface="Roboto"/>
              </a:rPr>
              <a:t>технических</a:t>
            </a:r>
            <a:r>
              <a:rPr sz="3800" spc="265" dirty="0">
                <a:latin typeface="Roboto"/>
                <a:cs typeface="Roboto"/>
              </a:rPr>
              <a:t> </a:t>
            </a:r>
            <a:r>
              <a:rPr sz="3800" spc="-10" dirty="0">
                <a:latin typeface="Roboto"/>
                <a:cs typeface="Roboto"/>
              </a:rPr>
              <a:t>специалистов,</a:t>
            </a:r>
            <a:endParaRPr sz="3800" dirty="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3800" dirty="0">
                <a:latin typeface="Roboto"/>
                <a:cs typeface="Roboto"/>
              </a:rPr>
              <a:t>организаторов</a:t>
            </a:r>
            <a:r>
              <a:rPr sz="3800" spc="260" dirty="0">
                <a:latin typeface="Roboto"/>
                <a:cs typeface="Roboto"/>
              </a:rPr>
              <a:t> </a:t>
            </a:r>
            <a:r>
              <a:rPr sz="3800" spc="-285" dirty="0">
                <a:latin typeface="Roboto"/>
                <a:cs typeface="Roboto"/>
              </a:rPr>
              <a:t>в</a:t>
            </a:r>
            <a:r>
              <a:rPr sz="3800" spc="260" dirty="0">
                <a:latin typeface="Roboto"/>
                <a:cs typeface="Roboto"/>
              </a:rPr>
              <a:t> </a:t>
            </a:r>
            <a:r>
              <a:rPr sz="3800" dirty="0">
                <a:latin typeface="Roboto"/>
                <a:cs typeface="Roboto"/>
              </a:rPr>
              <a:t>ППЭ,</a:t>
            </a:r>
            <a:r>
              <a:rPr sz="3800" spc="265" dirty="0">
                <a:latin typeface="Roboto"/>
                <a:cs typeface="Roboto"/>
              </a:rPr>
              <a:t> </a:t>
            </a:r>
            <a:r>
              <a:rPr sz="3800" dirty="0">
                <a:latin typeface="Roboto"/>
                <a:cs typeface="Roboto"/>
              </a:rPr>
              <a:t>членов</a:t>
            </a:r>
            <a:r>
              <a:rPr sz="3800" spc="260" dirty="0">
                <a:latin typeface="Roboto"/>
                <a:cs typeface="Roboto"/>
              </a:rPr>
              <a:t> </a:t>
            </a:r>
            <a:r>
              <a:rPr sz="3800" dirty="0">
                <a:latin typeface="Roboto"/>
                <a:cs typeface="Roboto"/>
              </a:rPr>
              <a:t>ГЭК,</a:t>
            </a:r>
            <a:r>
              <a:rPr sz="3800" spc="260" dirty="0">
                <a:latin typeface="Roboto"/>
                <a:cs typeface="Roboto"/>
              </a:rPr>
              <a:t> </a:t>
            </a:r>
            <a:r>
              <a:rPr sz="3800" dirty="0">
                <a:latin typeface="Roboto"/>
                <a:cs typeface="Roboto"/>
              </a:rPr>
              <a:t>руководителей</a:t>
            </a:r>
            <a:r>
              <a:rPr sz="3800" spc="265" dirty="0">
                <a:latin typeface="Roboto"/>
                <a:cs typeface="Roboto"/>
              </a:rPr>
              <a:t> </a:t>
            </a:r>
            <a:r>
              <a:rPr sz="3800" spc="-35" dirty="0">
                <a:latin typeface="Roboto"/>
                <a:cs typeface="Roboto"/>
              </a:rPr>
              <a:t>ППЭ</a:t>
            </a:r>
            <a:r>
              <a:rPr sz="3800" spc="260" dirty="0">
                <a:latin typeface="Roboto"/>
                <a:cs typeface="Roboto"/>
              </a:rPr>
              <a:t> </a:t>
            </a:r>
            <a:r>
              <a:rPr sz="3800" spc="-50" dirty="0">
                <a:latin typeface="Roboto"/>
                <a:cs typeface="Roboto"/>
              </a:rPr>
              <a:t>с</a:t>
            </a:r>
            <a:endParaRPr sz="3800" dirty="0">
              <a:latin typeface="Roboto"/>
              <a:cs typeface="Roboto"/>
            </a:endParaRPr>
          </a:p>
          <a:p>
            <a:pPr marL="12700" marR="682625">
              <a:lnSpc>
                <a:spcPts val="5470"/>
              </a:lnSpc>
              <a:spcBef>
                <a:spcPts val="340"/>
              </a:spcBef>
            </a:pPr>
            <a:r>
              <a:rPr sz="3800" dirty="0">
                <a:latin typeface="Roboto"/>
                <a:cs typeface="Roboto"/>
              </a:rPr>
              <a:t>применением</a:t>
            </a:r>
            <a:r>
              <a:rPr sz="3800" spc="250" dirty="0">
                <a:latin typeface="Roboto"/>
                <a:cs typeface="Roboto"/>
              </a:rPr>
              <a:t> </a:t>
            </a:r>
            <a:r>
              <a:rPr sz="3800" dirty="0">
                <a:latin typeface="Roboto"/>
                <a:cs typeface="Roboto"/>
              </a:rPr>
              <a:t>технологии</a:t>
            </a:r>
            <a:r>
              <a:rPr sz="3800" spc="254" dirty="0">
                <a:latin typeface="Roboto"/>
                <a:cs typeface="Roboto"/>
              </a:rPr>
              <a:t> </a:t>
            </a:r>
            <a:r>
              <a:rPr sz="3800" dirty="0">
                <a:latin typeface="Roboto"/>
                <a:cs typeface="Roboto"/>
              </a:rPr>
              <a:t>передачи</a:t>
            </a:r>
            <a:r>
              <a:rPr sz="3800" spc="250" dirty="0">
                <a:latin typeface="Roboto"/>
                <a:cs typeface="Roboto"/>
              </a:rPr>
              <a:t> </a:t>
            </a:r>
            <a:r>
              <a:rPr sz="3800" dirty="0">
                <a:latin typeface="Roboto"/>
                <a:cs typeface="Roboto"/>
              </a:rPr>
              <a:t>полного</a:t>
            </a:r>
            <a:r>
              <a:rPr sz="3800" spc="254" dirty="0">
                <a:latin typeface="Roboto"/>
                <a:cs typeface="Roboto"/>
              </a:rPr>
              <a:t> </a:t>
            </a:r>
            <a:r>
              <a:rPr sz="3800" spc="-10" dirty="0">
                <a:latin typeface="Roboto"/>
                <a:cs typeface="Roboto"/>
              </a:rPr>
              <a:t>комплекта </a:t>
            </a:r>
            <a:r>
              <a:rPr sz="3800" spc="-270" dirty="0">
                <a:latin typeface="Roboto"/>
                <a:cs typeface="Roboto"/>
              </a:rPr>
              <a:t>ЭМ</a:t>
            </a:r>
            <a:r>
              <a:rPr sz="3800" spc="370" dirty="0">
                <a:latin typeface="Roboto"/>
                <a:cs typeface="Roboto"/>
              </a:rPr>
              <a:t> </a:t>
            </a:r>
            <a:r>
              <a:rPr sz="3800" dirty="0">
                <a:latin typeface="Roboto"/>
                <a:cs typeface="Roboto"/>
              </a:rPr>
              <a:t>по</a:t>
            </a:r>
            <a:r>
              <a:rPr sz="3800" spc="375" dirty="0">
                <a:latin typeface="Roboto"/>
                <a:cs typeface="Roboto"/>
              </a:rPr>
              <a:t> </a:t>
            </a:r>
            <a:r>
              <a:rPr sz="3800" dirty="0">
                <a:latin typeface="Roboto"/>
                <a:cs typeface="Roboto"/>
              </a:rPr>
              <a:t>сети</a:t>
            </a:r>
            <a:r>
              <a:rPr sz="3800" spc="370" dirty="0">
                <a:latin typeface="Roboto"/>
                <a:cs typeface="Roboto"/>
              </a:rPr>
              <a:t> </a:t>
            </a:r>
            <a:r>
              <a:rPr sz="3800" dirty="0">
                <a:latin typeface="Roboto"/>
                <a:cs typeface="Roboto"/>
              </a:rPr>
              <a:t>«Интернет»,</a:t>
            </a:r>
            <a:r>
              <a:rPr sz="3800" spc="375" dirty="0">
                <a:latin typeface="Roboto"/>
                <a:cs typeface="Roboto"/>
              </a:rPr>
              <a:t> </a:t>
            </a:r>
            <a:r>
              <a:rPr sz="3800" dirty="0">
                <a:latin typeface="Roboto"/>
                <a:cs typeface="Roboto"/>
              </a:rPr>
              <a:t>печати</a:t>
            </a:r>
            <a:r>
              <a:rPr sz="3800" spc="370" dirty="0">
                <a:latin typeface="Roboto"/>
                <a:cs typeface="Roboto"/>
              </a:rPr>
              <a:t> </a:t>
            </a:r>
            <a:r>
              <a:rPr sz="3800" spc="-265" dirty="0">
                <a:latin typeface="Roboto"/>
                <a:cs typeface="Roboto"/>
              </a:rPr>
              <a:t>и</a:t>
            </a:r>
            <a:r>
              <a:rPr sz="3800" spc="375" dirty="0">
                <a:latin typeface="Roboto"/>
                <a:cs typeface="Roboto"/>
              </a:rPr>
              <a:t> </a:t>
            </a:r>
            <a:r>
              <a:rPr sz="3800" dirty="0">
                <a:latin typeface="Roboto"/>
                <a:cs typeface="Roboto"/>
              </a:rPr>
              <a:t>сканирования</a:t>
            </a:r>
            <a:r>
              <a:rPr sz="3800" spc="375" dirty="0">
                <a:latin typeface="Roboto"/>
                <a:cs typeface="Roboto"/>
              </a:rPr>
              <a:t> </a:t>
            </a:r>
            <a:r>
              <a:rPr sz="3800" spc="-270" dirty="0">
                <a:latin typeface="Roboto"/>
                <a:cs typeface="Roboto"/>
              </a:rPr>
              <a:t>ЭМ</a:t>
            </a:r>
            <a:r>
              <a:rPr sz="3800" spc="370" dirty="0">
                <a:latin typeface="Roboto"/>
                <a:cs typeface="Roboto"/>
              </a:rPr>
              <a:t> </a:t>
            </a:r>
            <a:r>
              <a:rPr sz="3800" spc="-335" dirty="0">
                <a:latin typeface="Roboto"/>
                <a:cs typeface="Roboto"/>
              </a:rPr>
              <a:t>в</a:t>
            </a:r>
            <a:endParaRPr sz="3800" dirty="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sz="3800" dirty="0">
                <a:latin typeface="Roboto"/>
                <a:cs typeface="Roboto"/>
              </a:rPr>
              <a:t>аудиториях</a:t>
            </a:r>
            <a:r>
              <a:rPr sz="3800" spc="160" dirty="0">
                <a:latin typeface="Roboto"/>
                <a:cs typeface="Roboto"/>
              </a:rPr>
              <a:t> </a:t>
            </a:r>
            <a:r>
              <a:rPr sz="3800" spc="-35" dirty="0">
                <a:latin typeface="Roboto"/>
                <a:cs typeface="Roboto"/>
              </a:rPr>
              <a:t>ППЭ</a:t>
            </a:r>
            <a:r>
              <a:rPr sz="3800" spc="165" dirty="0">
                <a:latin typeface="Roboto"/>
                <a:cs typeface="Roboto"/>
              </a:rPr>
              <a:t> </a:t>
            </a:r>
            <a:r>
              <a:rPr sz="3800" dirty="0">
                <a:latin typeface="Roboto"/>
                <a:cs typeface="Roboto"/>
              </a:rPr>
              <a:t>с</a:t>
            </a:r>
            <a:r>
              <a:rPr sz="3800" spc="160" dirty="0">
                <a:latin typeface="Roboto"/>
                <a:cs typeface="Roboto"/>
              </a:rPr>
              <a:t> </a:t>
            </a:r>
            <a:r>
              <a:rPr sz="3800" dirty="0">
                <a:latin typeface="Roboto"/>
                <a:cs typeface="Roboto"/>
              </a:rPr>
              <a:t>использованием</a:t>
            </a:r>
            <a:r>
              <a:rPr sz="3800" spc="165" dirty="0">
                <a:latin typeface="Roboto"/>
                <a:cs typeface="Roboto"/>
              </a:rPr>
              <a:t> </a:t>
            </a:r>
            <a:r>
              <a:rPr sz="3800" dirty="0">
                <a:latin typeface="Roboto"/>
                <a:cs typeface="Roboto"/>
              </a:rPr>
              <a:t>ОС</a:t>
            </a:r>
            <a:r>
              <a:rPr sz="3800" spc="160" dirty="0">
                <a:latin typeface="Roboto"/>
                <a:cs typeface="Roboto"/>
              </a:rPr>
              <a:t> </a:t>
            </a:r>
            <a:r>
              <a:rPr sz="3800" spc="-10" dirty="0">
                <a:latin typeface="Roboto"/>
                <a:cs typeface="Roboto"/>
              </a:rPr>
              <a:t>Линукс.</a:t>
            </a:r>
            <a:endParaRPr sz="3800" dirty="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9266496" y="200722"/>
            <a:ext cx="8601710" cy="8331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Порядок</a:t>
            </a:r>
            <a:r>
              <a:rPr spc="-135" dirty="0"/>
              <a:t> </a:t>
            </a:r>
            <a:r>
              <a:rPr dirty="0" err="1"/>
              <a:t>проведения</a:t>
            </a:r>
            <a:r>
              <a:rPr spc="-135" dirty="0"/>
              <a:t> </a:t>
            </a:r>
            <a:r>
              <a:rPr lang="ru-RU" spc="-25" dirty="0"/>
              <a:t>Р</a:t>
            </a:r>
            <a:r>
              <a:rPr spc="-25" dirty="0"/>
              <a:t>ТМ</a:t>
            </a:r>
          </a:p>
        </p:txBody>
      </p:sp>
      <p:sp>
        <p:nvSpPr>
          <p:cNvPr id="3" name="object 3"/>
          <p:cNvSpPr/>
          <p:nvPr/>
        </p:nvSpPr>
        <p:spPr>
          <a:xfrm>
            <a:off x="3741542" y="2138144"/>
            <a:ext cx="4862195" cy="69850"/>
          </a:xfrm>
          <a:custGeom>
            <a:avLst/>
            <a:gdLst/>
            <a:ahLst/>
            <a:cxnLst/>
            <a:rect l="l" t="t" r="r" b="b"/>
            <a:pathLst>
              <a:path w="4862195" h="69850">
                <a:moveTo>
                  <a:pt x="4861821" y="69344"/>
                </a:moveTo>
                <a:lnTo>
                  <a:pt x="0" y="69344"/>
                </a:lnTo>
                <a:lnTo>
                  <a:pt x="0" y="0"/>
                </a:lnTo>
                <a:lnTo>
                  <a:pt x="4861821" y="0"/>
                </a:lnTo>
                <a:lnTo>
                  <a:pt x="4861821" y="693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728842" y="1397329"/>
            <a:ext cx="4838700" cy="8578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450" b="1" spc="620" dirty="0">
                <a:latin typeface="Arial Narrow"/>
                <a:cs typeface="Arial Narrow"/>
              </a:rPr>
              <a:t>ТРЕБОВАНИЯ</a:t>
            </a:r>
            <a:endParaRPr sz="5450">
              <a:latin typeface="Arial Narrow"/>
              <a:cs typeface="Arial Narrow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603364" y="2138144"/>
            <a:ext cx="242570" cy="69850"/>
          </a:xfrm>
          <a:custGeom>
            <a:avLst/>
            <a:gdLst/>
            <a:ahLst/>
            <a:cxnLst/>
            <a:rect l="l" t="t" r="r" b="b"/>
            <a:pathLst>
              <a:path w="242570" h="69850">
                <a:moveTo>
                  <a:pt x="242569" y="69344"/>
                </a:moveTo>
                <a:lnTo>
                  <a:pt x="0" y="69344"/>
                </a:lnTo>
                <a:lnTo>
                  <a:pt x="0" y="0"/>
                </a:lnTo>
                <a:lnTo>
                  <a:pt x="242569" y="0"/>
                </a:lnTo>
                <a:lnTo>
                  <a:pt x="242569" y="693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66275" y="3209018"/>
            <a:ext cx="138688" cy="13868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66275" y="3859121"/>
            <a:ext cx="138688" cy="13868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66275" y="5159327"/>
            <a:ext cx="138688" cy="138688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66275" y="6459532"/>
            <a:ext cx="138688" cy="13868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66275" y="7759738"/>
            <a:ext cx="138688" cy="138688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4495015" y="2844395"/>
            <a:ext cx="12827635" cy="5245026"/>
          </a:xfrm>
          <a:prstGeom prst="rect">
            <a:avLst/>
          </a:prstGeom>
        </p:spPr>
        <p:txBody>
          <a:bodyPr vert="horz" wrap="square" lIns="0" tIns="1219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3550" dirty="0">
                <a:latin typeface="Roboto"/>
                <a:cs typeface="Roboto"/>
              </a:rPr>
              <a:t>пункты</a:t>
            </a:r>
            <a:r>
              <a:rPr sz="3550" spc="225" dirty="0">
                <a:latin typeface="Roboto"/>
                <a:cs typeface="Roboto"/>
              </a:rPr>
              <a:t> </a:t>
            </a:r>
            <a:r>
              <a:rPr sz="3550" dirty="0">
                <a:latin typeface="Roboto"/>
                <a:cs typeface="Roboto"/>
              </a:rPr>
              <a:t>ЕГЭ</a:t>
            </a:r>
            <a:r>
              <a:rPr sz="3550" spc="229" dirty="0">
                <a:latin typeface="Roboto"/>
                <a:cs typeface="Roboto"/>
              </a:rPr>
              <a:t> </a:t>
            </a:r>
            <a:r>
              <a:rPr lang="ru-RU" sz="3550" dirty="0">
                <a:latin typeface="Roboto"/>
                <a:cs typeface="Roboto"/>
              </a:rPr>
              <a:t>– 17 ППЭ</a:t>
            </a:r>
            <a:r>
              <a:rPr sz="3550" spc="-10" dirty="0">
                <a:latin typeface="Roboto"/>
                <a:cs typeface="Roboto"/>
              </a:rPr>
              <a:t>;</a:t>
            </a:r>
            <a:endParaRPr sz="3550" dirty="0">
              <a:latin typeface="Roboto"/>
              <a:cs typeface="Roboto"/>
            </a:endParaRPr>
          </a:p>
          <a:p>
            <a:pPr marL="12700" marR="2155190">
              <a:lnSpc>
                <a:spcPts val="5120"/>
              </a:lnSpc>
              <a:spcBef>
                <a:spcPts val="310"/>
              </a:spcBef>
            </a:pPr>
            <a:r>
              <a:rPr sz="3550" dirty="0">
                <a:latin typeface="Roboto"/>
                <a:cs typeface="Roboto"/>
              </a:rPr>
              <a:t>Предметы:</a:t>
            </a:r>
            <a:r>
              <a:rPr sz="3550" spc="305" dirty="0">
                <a:latin typeface="Roboto"/>
                <a:cs typeface="Roboto"/>
              </a:rPr>
              <a:t> </a:t>
            </a:r>
            <a:r>
              <a:rPr sz="3550" dirty="0">
                <a:latin typeface="Roboto"/>
                <a:cs typeface="Roboto"/>
              </a:rPr>
              <a:t>0</a:t>
            </a:r>
            <a:r>
              <a:rPr lang="ru-RU" sz="3550" dirty="0">
                <a:latin typeface="Roboto"/>
                <a:cs typeface="Roboto"/>
              </a:rPr>
              <a:t>2 </a:t>
            </a:r>
            <a:r>
              <a:rPr sz="3550" dirty="0">
                <a:latin typeface="Roboto"/>
                <a:cs typeface="Roboto"/>
              </a:rPr>
              <a:t>-</a:t>
            </a:r>
            <a:r>
              <a:rPr lang="ru-RU" sz="3550" dirty="0">
                <a:latin typeface="Roboto"/>
                <a:cs typeface="Roboto"/>
              </a:rPr>
              <a:t> математика профильная</a:t>
            </a:r>
            <a:r>
              <a:rPr sz="3550" dirty="0">
                <a:latin typeface="Roboto"/>
                <a:cs typeface="Roboto"/>
              </a:rPr>
              <a:t>,</a:t>
            </a:r>
            <a:r>
              <a:rPr lang="ru-RU" sz="3550" spc="300" dirty="0">
                <a:latin typeface="Roboto"/>
                <a:cs typeface="Roboto"/>
              </a:rPr>
              <a:t> </a:t>
            </a:r>
            <a:r>
              <a:rPr lang="ru-RU" sz="3550" dirty="0">
                <a:latin typeface="Roboto"/>
                <a:cs typeface="Roboto"/>
              </a:rPr>
              <a:t>22 - математика базовая </a:t>
            </a:r>
            <a:r>
              <a:rPr sz="3550" spc="-25" dirty="0">
                <a:latin typeface="Roboto"/>
                <a:cs typeface="Roboto"/>
              </a:rPr>
              <a:t>; </a:t>
            </a:r>
            <a:r>
              <a:rPr sz="3550" dirty="0" err="1">
                <a:latin typeface="Roboto"/>
                <a:cs typeface="Roboto"/>
              </a:rPr>
              <a:t>без</a:t>
            </a:r>
            <a:r>
              <a:rPr sz="3550" spc="265" dirty="0">
                <a:latin typeface="Roboto"/>
                <a:cs typeface="Roboto"/>
              </a:rPr>
              <a:t> </a:t>
            </a:r>
            <a:r>
              <a:rPr sz="3550" dirty="0" err="1">
                <a:latin typeface="Roboto"/>
                <a:cs typeface="Roboto"/>
              </a:rPr>
              <a:t>участников</a:t>
            </a:r>
            <a:r>
              <a:rPr sz="3550" spc="-50" dirty="0">
                <a:latin typeface="Roboto"/>
                <a:cs typeface="Roboto"/>
              </a:rPr>
              <a:t>;</a:t>
            </a:r>
            <a:endParaRPr sz="3550" dirty="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sz="3550" dirty="0">
                <a:latin typeface="Roboto"/>
                <a:cs typeface="Roboto"/>
              </a:rPr>
              <a:t>работники</a:t>
            </a:r>
            <a:r>
              <a:rPr sz="3550" spc="190" dirty="0">
                <a:latin typeface="Roboto"/>
                <a:cs typeface="Roboto"/>
              </a:rPr>
              <a:t> </a:t>
            </a:r>
            <a:r>
              <a:rPr sz="3550" spc="-35" dirty="0">
                <a:latin typeface="Roboto"/>
                <a:cs typeface="Roboto"/>
              </a:rPr>
              <a:t>ППЭ</a:t>
            </a:r>
            <a:r>
              <a:rPr sz="3550" spc="204" dirty="0">
                <a:latin typeface="Roboto"/>
                <a:cs typeface="Roboto"/>
              </a:rPr>
              <a:t> </a:t>
            </a:r>
            <a:r>
              <a:rPr sz="3550" dirty="0">
                <a:latin typeface="Roboto"/>
                <a:cs typeface="Roboto"/>
              </a:rPr>
              <a:t>-</a:t>
            </a:r>
            <a:r>
              <a:rPr sz="3550" spc="200" dirty="0">
                <a:latin typeface="Roboto"/>
                <a:cs typeface="Roboto"/>
              </a:rPr>
              <a:t> </a:t>
            </a:r>
            <a:r>
              <a:rPr sz="3550" dirty="0">
                <a:latin typeface="Roboto"/>
                <a:cs typeface="Roboto"/>
              </a:rPr>
              <a:t>члены</a:t>
            </a:r>
            <a:r>
              <a:rPr sz="3550" spc="200" dirty="0">
                <a:latin typeface="Roboto"/>
                <a:cs typeface="Roboto"/>
              </a:rPr>
              <a:t> </a:t>
            </a:r>
            <a:r>
              <a:rPr sz="3550" dirty="0">
                <a:latin typeface="Roboto"/>
                <a:cs typeface="Roboto"/>
              </a:rPr>
              <a:t>ГЭК,</a:t>
            </a:r>
            <a:r>
              <a:rPr sz="3550" spc="204" dirty="0">
                <a:latin typeface="Roboto"/>
                <a:cs typeface="Roboto"/>
              </a:rPr>
              <a:t> </a:t>
            </a:r>
            <a:r>
              <a:rPr sz="3550" dirty="0">
                <a:latin typeface="Roboto"/>
                <a:cs typeface="Roboto"/>
              </a:rPr>
              <a:t>руководители</a:t>
            </a:r>
            <a:r>
              <a:rPr sz="3550" spc="200" dirty="0">
                <a:latin typeface="Roboto"/>
                <a:cs typeface="Roboto"/>
              </a:rPr>
              <a:t> </a:t>
            </a:r>
            <a:r>
              <a:rPr sz="3550" spc="-20" dirty="0">
                <a:latin typeface="Roboto"/>
                <a:cs typeface="Roboto"/>
              </a:rPr>
              <a:t>ППЭ,</a:t>
            </a:r>
            <a:endParaRPr sz="3550" dirty="0">
              <a:latin typeface="Roboto"/>
              <a:cs typeface="Roboto"/>
            </a:endParaRPr>
          </a:p>
          <a:p>
            <a:pPr marL="12700" marR="5080">
              <a:lnSpc>
                <a:spcPts val="5120"/>
              </a:lnSpc>
              <a:spcBef>
                <a:spcPts val="310"/>
              </a:spcBef>
            </a:pPr>
            <a:r>
              <a:rPr sz="3550" dirty="0">
                <a:latin typeface="Roboto"/>
                <a:cs typeface="Roboto"/>
              </a:rPr>
              <a:t>технические</a:t>
            </a:r>
            <a:r>
              <a:rPr sz="3550" spc="315" dirty="0">
                <a:latin typeface="Roboto"/>
                <a:cs typeface="Roboto"/>
              </a:rPr>
              <a:t> </a:t>
            </a:r>
            <a:r>
              <a:rPr sz="3550" dirty="0">
                <a:latin typeface="Roboto"/>
                <a:cs typeface="Roboto"/>
              </a:rPr>
              <a:t>специалисты,</a:t>
            </a:r>
            <a:r>
              <a:rPr sz="3550" spc="315" dirty="0">
                <a:latin typeface="Roboto"/>
                <a:cs typeface="Roboto"/>
              </a:rPr>
              <a:t> </a:t>
            </a:r>
            <a:r>
              <a:rPr sz="3550" dirty="0">
                <a:latin typeface="Roboto"/>
                <a:cs typeface="Roboto"/>
              </a:rPr>
              <a:t>организаторы</a:t>
            </a:r>
            <a:r>
              <a:rPr sz="3550" spc="310" dirty="0">
                <a:latin typeface="Roboto"/>
                <a:cs typeface="Roboto"/>
              </a:rPr>
              <a:t> </a:t>
            </a:r>
            <a:r>
              <a:rPr sz="3550" dirty="0">
                <a:latin typeface="Roboto"/>
                <a:cs typeface="Roboto"/>
              </a:rPr>
              <a:t>в/вне</a:t>
            </a:r>
            <a:r>
              <a:rPr sz="3550" spc="315" dirty="0">
                <a:latin typeface="Roboto"/>
                <a:cs typeface="Roboto"/>
              </a:rPr>
              <a:t> </a:t>
            </a:r>
            <a:r>
              <a:rPr sz="3550" spc="-10" dirty="0">
                <a:latin typeface="Roboto"/>
                <a:cs typeface="Roboto"/>
              </a:rPr>
              <a:t>аудитории; </a:t>
            </a:r>
            <a:r>
              <a:rPr sz="3550" dirty="0">
                <a:latin typeface="Roboto"/>
                <a:cs typeface="Roboto"/>
              </a:rPr>
              <a:t>оборудование</a:t>
            </a:r>
            <a:r>
              <a:rPr sz="3550" spc="120" dirty="0">
                <a:latin typeface="Roboto"/>
                <a:cs typeface="Roboto"/>
              </a:rPr>
              <a:t> </a:t>
            </a:r>
            <a:r>
              <a:rPr sz="3550" dirty="0">
                <a:latin typeface="Roboto"/>
                <a:cs typeface="Roboto"/>
              </a:rPr>
              <a:t>-</a:t>
            </a:r>
            <a:r>
              <a:rPr sz="3550" spc="120" dirty="0">
                <a:latin typeface="Roboto"/>
                <a:cs typeface="Roboto"/>
              </a:rPr>
              <a:t> </a:t>
            </a:r>
            <a:r>
              <a:rPr sz="3550" spc="-25" dirty="0">
                <a:latin typeface="Roboto"/>
                <a:cs typeface="Roboto"/>
              </a:rPr>
              <a:t>АРМ</a:t>
            </a:r>
            <a:r>
              <a:rPr sz="3550" spc="114" dirty="0">
                <a:latin typeface="Roboto"/>
                <a:cs typeface="Roboto"/>
              </a:rPr>
              <a:t> </a:t>
            </a:r>
            <a:r>
              <a:rPr sz="3550" dirty="0">
                <a:latin typeface="Roboto"/>
                <a:cs typeface="Roboto"/>
              </a:rPr>
              <a:t>с</a:t>
            </a:r>
            <a:r>
              <a:rPr sz="3550" spc="120" dirty="0">
                <a:latin typeface="Roboto"/>
                <a:cs typeface="Roboto"/>
              </a:rPr>
              <a:t> </a:t>
            </a:r>
            <a:r>
              <a:rPr sz="3550" dirty="0">
                <a:latin typeface="Roboto"/>
                <a:cs typeface="Roboto"/>
              </a:rPr>
              <a:t>ЛК</a:t>
            </a:r>
            <a:r>
              <a:rPr sz="3550" spc="120" dirty="0">
                <a:latin typeface="Roboto"/>
                <a:cs typeface="Roboto"/>
              </a:rPr>
              <a:t> </a:t>
            </a:r>
            <a:r>
              <a:rPr sz="3550" spc="-35" dirty="0">
                <a:latin typeface="Roboto"/>
                <a:cs typeface="Roboto"/>
              </a:rPr>
              <a:t>ППЭ</a:t>
            </a:r>
            <a:r>
              <a:rPr sz="3550" spc="120" dirty="0">
                <a:latin typeface="Roboto"/>
                <a:cs typeface="Roboto"/>
              </a:rPr>
              <a:t> </a:t>
            </a:r>
            <a:r>
              <a:rPr sz="3550" dirty="0">
                <a:latin typeface="Roboto"/>
                <a:cs typeface="Roboto"/>
              </a:rPr>
              <a:t>(ЗСПД</a:t>
            </a:r>
            <a:r>
              <a:rPr sz="3550" spc="120" dirty="0">
                <a:latin typeface="Roboto"/>
                <a:cs typeface="Roboto"/>
              </a:rPr>
              <a:t> </a:t>
            </a:r>
            <a:r>
              <a:rPr sz="3550" dirty="0">
                <a:latin typeface="Roboto"/>
                <a:cs typeface="Roboto"/>
              </a:rPr>
              <a:t>№21387),</a:t>
            </a:r>
            <a:r>
              <a:rPr sz="3550" spc="114" dirty="0">
                <a:latin typeface="Roboto"/>
                <a:cs typeface="Roboto"/>
              </a:rPr>
              <a:t> </a:t>
            </a:r>
            <a:r>
              <a:rPr sz="3550" spc="-10" dirty="0">
                <a:latin typeface="Roboto"/>
                <a:cs typeface="Roboto"/>
              </a:rPr>
              <a:t>ноутбуки,</a:t>
            </a:r>
            <a:endParaRPr sz="3550" dirty="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sz="3550" dirty="0" err="1">
                <a:latin typeface="Roboto"/>
                <a:cs typeface="Roboto"/>
              </a:rPr>
              <a:t>принтеры</a:t>
            </a:r>
            <a:r>
              <a:rPr sz="3550" dirty="0">
                <a:latin typeface="Roboto"/>
                <a:cs typeface="Roboto"/>
              </a:rPr>
              <a:t>,</a:t>
            </a:r>
            <a:r>
              <a:rPr lang="ru-RU" sz="3550" dirty="0">
                <a:latin typeface="Roboto"/>
                <a:cs typeface="Roboto"/>
              </a:rPr>
              <a:t> </a:t>
            </a:r>
            <a:r>
              <a:rPr sz="3550" dirty="0" err="1">
                <a:latin typeface="Roboto"/>
                <a:cs typeface="Roboto"/>
              </a:rPr>
              <a:t>сканеры</a:t>
            </a:r>
            <a:r>
              <a:rPr sz="3550" spc="-10" dirty="0">
                <a:latin typeface="Roboto"/>
                <a:cs typeface="Roboto"/>
              </a:rPr>
              <a:t>;</a:t>
            </a:r>
            <a:endParaRPr sz="3550" dirty="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sz="3550" dirty="0" err="1">
                <a:latin typeface="Roboto"/>
                <a:cs typeface="Roboto"/>
              </a:rPr>
              <a:t>срок</a:t>
            </a:r>
            <a:r>
              <a:rPr lang="ru-RU" sz="3550" dirty="0">
                <a:latin typeface="Roboto"/>
                <a:cs typeface="Roboto"/>
              </a:rPr>
              <a:t>и</a:t>
            </a:r>
            <a:r>
              <a:rPr sz="3550" spc="225" dirty="0">
                <a:latin typeface="Roboto"/>
                <a:cs typeface="Roboto"/>
              </a:rPr>
              <a:t> </a:t>
            </a:r>
            <a:r>
              <a:rPr sz="3550" spc="-10" dirty="0">
                <a:latin typeface="Roboto"/>
                <a:cs typeface="Roboto"/>
              </a:rPr>
              <a:t>ТМ</a:t>
            </a:r>
            <a:r>
              <a:rPr sz="3550" spc="220" dirty="0">
                <a:latin typeface="Roboto"/>
                <a:cs typeface="Roboto"/>
              </a:rPr>
              <a:t> </a:t>
            </a:r>
            <a:r>
              <a:rPr sz="3550" dirty="0">
                <a:latin typeface="Roboto"/>
                <a:cs typeface="Roboto"/>
              </a:rPr>
              <a:t>-</a:t>
            </a:r>
            <a:r>
              <a:rPr sz="3550" spc="225" dirty="0">
                <a:latin typeface="Roboto"/>
                <a:cs typeface="Roboto"/>
              </a:rPr>
              <a:t> </a:t>
            </a:r>
            <a:r>
              <a:rPr lang="ru-RU" sz="3550" dirty="0">
                <a:latin typeface="Roboto"/>
                <a:cs typeface="Roboto"/>
              </a:rPr>
              <a:t>10</a:t>
            </a:r>
            <a:r>
              <a:rPr sz="3550" spc="220" dirty="0">
                <a:latin typeface="Roboto"/>
                <a:cs typeface="Roboto"/>
              </a:rPr>
              <a:t> </a:t>
            </a:r>
            <a:r>
              <a:rPr lang="ru-RU" sz="3550" dirty="0">
                <a:latin typeface="Roboto"/>
                <a:cs typeface="Roboto"/>
              </a:rPr>
              <a:t>ноября</a:t>
            </a:r>
            <a:r>
              <a:rPr sz="3550" spc="225" dirty="0">
                <a:latin typeface="Roboto"/>
                <a:cs typeface="Roboto"/>
              </a:rPr>
              <a:t> </a:t>
            </a:r>
            <a:r>
              <a:rPr sz="3550" dirty="0">
                <a:latin typeface="Roboto"/>
                <a:cs typeface="Roboto"/>
              </a:rPr>
              <a:t>2026г.</a:t>
            </a:r>
            <a:r>
              <a:rPr sz="3550" spc="220" dirty="0">
                <a:latin typeface="Roboto"/>
                <a:cs typeface="Roboto"/>
              </a:rPr>
              <a:t> </a:t>
            </a:r>
            <a:r>
              <a:rPr sz="3550" dirty="0">
                <a:latin typeface="Roboto"/>
                <a:cs typeface="Roboto"/>
              </a:rPr>
              <a:t>в</a:t>
            </a:r>
            <a:r>
              <a:rPr sz="3550" spc="225" dirty="0">
                <a:latin typeface="Roboto"/>
                <a:cs typeface="Roboto"/>
              </a:rPr>
              <a:t> </a:t>
            </a:r>
            <a:r>
              <a:rPr sz="3550" dirty="0">
                <a:latin typeface="Roboto"/>
                <a:cs typeface="Roboto"/>
              </a:rPr>
              <a:t>1</a:t>
            </a:r>
            <a:r>
              <a:rPr lang="ru-RU" sz="3550" dirty="0">
                <a:latin typeface="Roboto"/>
                <a:cs typeface="Roboto"/>
              </a:rPr>
              <a:t>5</a:t>
            </a:r>
            <a:r>
              <a:rPr sz="3550" dirty="0">
                <a:latin typeface="Roboto"/>
                <a:cs typeface="Roboto"/>
              </a:rPr>
              <a:t>:00</a:t>
            </a:r>
            <a:r>
              <a:rPr sz="3550" spc="220" dirty="0">
                <a:latin typeface="Roboto"/>
                <a:cs typeface="Roboto"/>
              </a:rPr>
              <a:t> </a:t>
            </a:r>
            <a:r>
              <a:rPr sz="3550" spc="-10" dirty="0" err="1">
                <a:latin typeface="Roboto"/>
                <a:cs typeface="Roboto"/>
              </a:rPr>
              <a:t>часов</a:t>
            </a:r>
            <a:r>
              <a:rPr sz="3550" spc="-10" dirty="0">
                <a:latin typeface="Roboto"/>
                <a:cs typeface="Roboto"/>
              </a:rPr>
              <a:t>;</a:t>
            </a:r>
            <a:endParaRPr sz="3550" dirty="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4343400" y="495300"/>
            <a:ext cx="13721715" cy="817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200" dirty="0"/>
              <a:t>Требования</a:t>
            </a:r>
            <a:r>
              <a:rPr sz="5200" spc="-100" dirty="0"/>
              <a:t> </a:t>
            </a:r>
            <a:r>
              <a:rPr sz="5200" dirty="0"/>
              <a:t>к</a:t>
            </a:r>
            <a:r>
              <a:rPr sz="5200" spc="-95" dirty="0"/>
              <a:t> </a:t>
            </a:r>
            <a:r>
              <a:rPr sz="5200" dirty="0"/>
              <a:t>оборудованию</a:t>
            </a:r>
            <a:r>
              <a:rPr sz="5200" spc="-95" dirty="0"/>
              <a:t> </a:t>
            </a:r>
            <a:r>
              <a:rPr sz="5200" dirty="0"/>
              <a:t>в</a:t>
            </a:r>
            <a:r>
              <a:rPr sz="5200" spc="-95" dirty="0"/>
              <a:t> </a:t>
            </a:r>
            <a:r>
              <a:rPr sz="5200" dirty="0"/>
              <a:t>штабе</a:t>
            </a:r>
            <a:r>
              <a:rPr sz="5200" spc="-95" dirty="0"/>
              <a:t> </a:t>
            </a:r>
            <a:r>
              <a:rPr sz="5200" spc="-25" dirty="0"/>
              <a:t>ППЭ</a:t>
            </a:r>
            <a:endParaRPr sz="5200" dirty="0"/>
          </a:p>
        </p:txBody>
      </p:sp>
      <p:sp>
        <p:nvSpPr>
          <p:cNvPr id="9" name="object 9"/>
          <p:cNvSpPr txBox="1"/>
          <p:nvPr/>
        </p:nvSpPr>
        <p:spPr>
          <a:xfrm>
            <a:off x="8857524" y="3554490"/>
            <a:ext cx="8600440" cy="67500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5080">
              <a:lnSpc>
                <a:spcPts val="2480"/>
              </a:lnSpc>
              <a:spcBef>
                <a:spcPts val="315"/>
              </a:spcBef>
            </a:pPr>
            <a:r>
              <a:rPr sz="2200" b="1" spc="409" dirty="0">
                <a:latin typeface="Arial Narrow"/>
                <a:cs typeface="Arial Narrow"/>
              </a:rPr>
              <a:t>Д</a:t>
            </a:r>
            <a:r>
              <a:rPr sz="2200" b="1" u="sng" spc="409" dirty="0">
                <a:uFill>
                  <a:solidFill>
                    <a:srgbClr val="000000"/>
                  </a:solidFill>
                </a:uFill>
                <a:latin typeface="Arial Narrow"/>
                <a:cs typeface="Arial Narrow"/>
              </a:rPr>
              <a:t>ЛЯ</a:t>
            </a:r>
            <a:r>
              <a:rPr sz="2200" b="1" u="sng" spc="434" dirty="0">
                <a:uFill>
                  <a:solidFill>
                    <a:srgbClr val="000000"/>
                  </a:solidFill>
                </a:uFill>
                <a:latin typeface="Arial Narrow"/>
                <a:cs typeface="Arial Narrow"/>
              </a:rPr>
              <a:t> </a:t>
            </a:r>
            <a:r>
              <a:rPr sz="2200" b="1" u="sng" spc="295" dirty="0">
                <a:uFill>
                  <a:solidFill>
                    <a:srgbClr val="000000"/>
                  </a:solidFill>
                </a:uFill>
                <a:latin typeface="Arial Narrow"/>
                <a:cs typeface="Arial Narrow"/>
              </a:rPr>
              <a:t>ПРОВЕ</a:t>
            </a:r>
            <a:r>
              <a:rPr sz="2200" b="1" spc="295" dirty="0">
                <a:latin typeface="Arial Narrow"/>
                <a:cs typeface="Arial Narrow"/>
              </a:rPr>
              <a:t>Д</a:t>
            </a:r>
            <a:r>
              <a:rPr sz="2200" b="1" u="sng" spc="295" dirty="0">
                <a:uFill>
                  <a:solidFill>
                    <a:srgbClr val="000000"/>
                  </a:solidFill>
                </a:uFill>
                <a:latin typeface="Arial Narrow"/>
                <a:cs typeface="Arial Narrow"/>
              </a:rPr>
              <a:t>ЕНИЯ</a:t>
            </a:r>
            <a:r>
              <a:rPr sz="2200" b="1" u="sng" spc="434" dirty="0">
                <a:uFill>
                  <a:solidFill>
                    <a:srgbClr val="000000"/>
                  </a:solidFill>
                </a:uFill>
                <a:latin typeface="Arial Narrow"/>
                <a:cs typeface="Arial Narrow"/>
              </a:rPr>
              <a:t> </a:t>
            </a:r>
            <a:r>
              <a:rPr sz="2200" b="1" u="sng" spc="310" dirty="0">
                <a:uFill>
                  <a:solidFill>
                    <a:srgbClr val="000000"/>
                  </a:solidFill>
                </a:uFill>
                <a:latin typeface="Arial Narrow"/>
                <a:cs typeface="Arial Narrow"/>
              </a:rPr>
              <a:t>ТРЕНИРОВОЧНОГО</a:t>
            </a:r>
            <a:r>
              <a:rPr sz="2200" b="1" u="sng" spc="440" dirty="0">
                <a:uFill>
                  <a:solidFill>
                    <a:srgbClr val="000000"/>
                  </a:solidFill>
                </a:uFill>
                <a:latin typeface="Arial Narrow"/>
                <a:cs typeface="Arial Narrow"/>
              </a:rPr>
              <a:t> </a:t>
            </a:r>
            <a:r>
              <a:rPr sz="2200" b="1" u="sng" spc="390" dirty="0">
                <a:uFill>
                  <a:solidFill>
                    <a:srgbClr val="000000"/>
                  </a:solidFill>
                </a:uFill>
                <a:latin typeface="Arial Narrow"/>
                <a:cs typeface="Arial Narrow"/>
              </a:rPr>
              <a:t>ЭКЗАМЕНА</a:t>
            </a:r>
            <a:r>
              <a:rPr sz="2200" b="1" u="sng" spc="434" dirty="0">
                <a:uFill>
                  <a:solidFill>
                    <a:srgbClr val="000000"/>
                  </a:solidFill>
                </a:uFill>
                <a:latin typeface="Arial Narrow"/>
                <a:cs typeface="Arial Narrow"/>
              </a:rPr>
              <a:t> 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Arial Narrow"/>
                <a:cs typeface="Arial Narrow"/>
              </a:rPr>
              <a:t>В</a:t>
            </a:r>
            <a:r>
              <a:rPr sz="2200" b="1" u="sng" spc="434" dirty="0">
                <a:uFill>
                  <a:solidFill>
                    <a:srgbClr val="000000"/>
                  </a:solidFill>
                </a:uFill>
                <a:latin typeface="Arial Narrow"/>
                <a:cs typeface="Arial Narrow"/>
              </a:rPr>
              <a:t> </a:t>
            </a:r>
            <a:r>
              <a:rPr sz="2200" b="1" u="sng" spc="330" dirty="0">
                <a:uFill>
                  <a:solidFill>
                    <a:srgbClr val="000000"/>
                  </a:solidFill>
                </a:uFill>
                <a:latin typeface="Arial Narrow"/>
                <a:cs typeface="Arial Narrow"/>
              </a:rPr>
              <a:t>ППЭ</a:t>
            </a:r>
            <a:r>
              <a:rPr sz="2200" b="1" spc="330" dirty="0">
                <a:latin typeface="Arial Narrow"/>
                <a:cs typeface="Arial Narrow"/>
              </a:rPr>
              <a:t> </a:t>
            </a:r>
            <a:r>
              <a:rPr sz="2200" b="1" u="sng" spc="450" dirty="0">
                <a:uFill>
                  <a:solidFill>
                    <a:srgbClr val="000000"/>
                  </a:solidFill>
                </a:uFill>
                <a:latin typeface="Arial Narrow"/>
                <a:cs typeface="Arial Narrow"/>
              </a:rPr>
              <a:t>НЕОБХО</a:t>
            </a:r>
            <a:r>
              <a:rPr sz="2200" b="1" spc="450" dirty="0">
                <a:latin typeface="Arial Narrow"/>
                <a:cs typeface="Arial Narrow"/>
              </a:rPr>
              <a:t>Д</a:t>
            </a:r>
            <a:r>
              <a:rPr sz="2200" b="1" u="sng" spc="450" dirty="0">
                <a:uFill>
                  <a:solidFill>
                    <a:srgbClr val="000000"/>
                  </a:solidFill>
                </a:uFill>
                <a:latin typeface="Arial Narrow"/>
                <a:cs typeface="Arial Narrow"/>
              </a:rPr>
              <a:t>ИМО</a:t>
            </a:r>
            <a:r>
              <a:rPr sz="2200" b="1" u="sng" spc="420" dirty="0">
                <a:uFill>
                  <a:solidFill>
                    <a:srgbClr val="000000"/>
                  </a:solidFill>
                </a:uFill>
                <a:latin typeface="Arial Narrow"/>
                <a:cs typeface="Arial Narrow"/>
              </a:rPr>
              <a:t> </a:t>
            </a:r>
            <a:r>
              <a:rPr sz="2200" b="1" u="sng" spc="380" dirty="0">
                <a:uFill>
                  <a:solidFill>
                    <a:srgbClr val="000000"/>
                  </a:solidFill>
                </a:uFill>
                <a:latin typeface="Arial Narrow"/>
                <a:cs typeface="Arial Narrow"/>
              </a:rPr>
              <a:t>СЛЕ</a:t>
            </a:r>
            <a:r>
              <a:rPr sz="2200" b="1" spc="380" dirty="0">
                <a:latin typeface="Arial Narrow"/>
                <a:cs typeface="Arial Narrow"/>
              </a:rPr>
              <a:t>Д</a:t>
            </a:r>
            <a:r>
              <a:rPr sz="2200" b="1" u="sng" spc="380" dirty="0">
                <a:uFill>
                  <a:solidFill>
                    <a:srgbClr val="000000"/>
                  </a:solidFill>
                </a:uFill>
                <a:latin typeface="Arial Narrow"/>
                <a:cs typeface="Arial Narrow"/>
              </a:rPr>
              <a:t>УЮЩЕЕ</a:t>
            </a:r>
            <a:r>
              <a:rPr sz="2200" b="1" u="sng" spc="430" dirty="0">
                <a:uFill>
                  <a:solidFill>
                    <a:srgbClr val="000000"/>
                  </a:solidFill>
                </a:uFill>
                <a:latin typeface="Arial Narrow"/>
                <a:cs typeface="Arial Narrow"/>
              </a:rPr>
              <a:t> </a:t>
            </a:r>
            <a:r>
              <a:rPr sz="2200" b="1" u="sng" spc="355" dirty="0">
                <a:uFill>
                  <a:solidFill>
                    <a:srgbClr val="000000"/>
                  </a:solidFill>
                </a:uFill>
                <a:latin typeface="Arial Narrow"/>
                <a:cs typeface="Arial Narrow"/>
              </a:rPr>
              <a:t>ОБОРУ</a:t>
            </a:r>
            <a:r>
              <a:rPr sz="2200" b="1" spc="355" dirty="0">
                <a:latin typeface="Arial Narrow"/>
                <a:cs typeface="Arial Narrow"/>
              </a:rPr>
              <a:t>Д</a:t>
            </a:r>
            <a:r>
              <a:rPr sz="2200" b="1" u="sng" spc="355" dirty="0">
                <a:uFill>
                  <a:solidFill>
                    <a:srgbClr val="000000"/>
                  </a:solidFill>
                </a:uFill>
                <a:latin typeface="Arial Narrow"/>
                <a:cs typeface="Arial Narrow"/>
              </a:rPr>
              <a:t>ОВАНИЕ:</a:t>
            </a:r>
            <a:endParaRPr sz="2200" dirty="0">
              <a:latin typeface="Arial Narrow"/>
              <a:cs typeface="Arial Narro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0657" y="3164918"/>
            <a:ext cx="2636520" cy="1454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15700"/>
              </a:lnSpc>
              <a:spcBef>
                <a:spcPts val="100"/>
              </a:spcBef>
            </a:pPr>
            <a:r>
              <a:rPr sz="2700" spc="-185" dirty="0">
                <a:latin typeface="Arial Black"/>
                <a:cs typeface="Arial Black"/>
              </a:rPr>
              <a:t>АРМ </a:t>
            </a:r>
            <a:r>
              <a:rPr sz="2700" spc="-415" dirty="0">
                <a:latin typeface="Arial Black"/>
                <a:cs typeface="Arial Black"/>
              </a:rPr>
              <a:t>с</a:t>
            </a:r>
            <a:r>
              <a:rPr sz="2700" spc="-185" dirty="0">
                <a:latin typeface="Arial Black"/>
                <a:cs typeface="Arial Black"/>
              </a:rPr>
              <a:t> </a:t>
            </a:r>
            <a:r>
              <a:rPr sz="2700" spc="-175" dirty="0">
                <a:latin typeface="Arial Black"/>
                <a:cs typeface="Arial Black"/>
              </a:rPr>
              <a:t>ЛК</a:t>
            </a:r>
            <a:r>
              <a:rPr sz="2700" spc="-185" dirty="0">
                <a:latin typeface="Arial Black"/>
                <a:cs typeface="Arial Black"/>
              </a:rPr>
              <a:t> </a:t>
            </a:r>
            <a:r>
              <a:rPr sz="2700" spc="-315" dirty="0">
                <a:latin typeface="Arial Black"/>
                <a:cs typeface="Arial Black"/>
              </a:rPr>
              <a:t>ППЭ </a:t>
            </a:r>
            <a:r>
              <a:rPr sz="2700" spc="-229" dirty="0">
                <a:latin typeface="Arial Black"/>
                <a:cs typeface="Arial Black"/>
              </a:rPr>
              <a:t>(ЗСПД</a:t>
            </a:r>
            <a:r>
              <a:rPr sz="2700" spc="-195" dirty="0">
                <a:latin typeface="Arial Black"/>
                <a:cs typeface="Arial Black"/>
              </a:rPr>
              <a:t> </a:t>
            </a:r>
            <a:r>
              <a:rPr sz="2700" spc="-345" dirty="0">
                <a:latin typeface="Arial Black"/>
                <a:cs typeface="Arial Black"/>
              </a:rPr>
              <a:t>№21387)</a:t>
            </a:r>
            <a:endParaRPr sz="2700">
              <a:latin typeface="Arial Black"/>
              <a:cs typeface="Arial Black"/>
            </a:endParaRPr>
          </a:p>
          <a:p>
            <a:pPr marL="88900" algn="ctr">
              <a:lnSpc>
                <a:spcPct val="100000"/>
              </a:lnSpc>
              <a:spcBef>
                <a:spcPts val="509"/>
              </a:spcBef>
            </a:pPr>
            <a:r>
              <a:rPr sz="2700" spc="-10" dirty="0">
                <a:latin typeface="Arial Black"/>
                <a:cs typeface="Arial Black"/>
              </a:rPr>
              <a:t>основной</a:t>
            </a:r>
            <a:endParaRPr sz="2700">
              <a:latin typeface="Arial Black"/>
              <a:cs typeface="Arial Black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2995812" y="2820411"/>
            <a:ext cx="4915535" cy="2942590"/>
          </a:xfrm>
          <a:custGeom>
            <a:avLst/>
            <a:gdLst/>
            <a:ahLst/>
            <a:cxnLst/>
            <a:rect l="l" t="t" r="r" b="b"/>
            <a:pathLst>
              <a:path w="4915534" h="2942590">
                <a:moveTo>
                  <a:pt x="4816122" y="2942111"/>
                </a:moveTo>
                <a:lnTo>
                  <a:pt x="3720016" y="2942111"/>
                </a:lnTo>
                <a:lnTo>
                  <a:pt x="3681462" y="2934356"/>
                </a:lnTo>
                <a:lnTo>
                  <a:pt x="3650045" y="2913182"/>
                </a:lnTo>
                <a:lnTo>
                  <a:pt x="3628897" y="2881727"/>
                </a:lnTo>
                <a:lnTo>
                  <a:pt x="3621152" y="2843127"/>
                </a:lnTo>
                <a:lnTo>
                  <a:pt x="3621152" y="98980"/>
                </a:lnTo>
                <a:lnTo>
                  <a:pt x="3628897" y="60381"/>
                </a:lnTo>
                <a:lnTo>
                  <a:pt x="3650045" y="28926"/>
                </a:lnTo>
                <a:lnTo>
                  <a:pt x="3681462" y="7754"/>
                </a:lnTo>
                <a:lnTo>
                  <a:pt x="3720016" y="0"/>
                </a:lnTo>
                <a:lnTo>
                  <a:pt x="4816122" y="0"/>
                </a:lnTo>
                <a:lnTo>
                  <a:pt x="4854676" y="7754"/>
                </a:lnTo>
                <a:lnTo>
                  <a:pt x="4886093" y="28926"/>
                </a:lnTo>
                <a:lnTo>
                  <a:pt x="4907241" y="60381"/>
                </a:lnTo>
                <a:lnTo>
                  <a:pt x="4914986" y="98980"/>
                </a:lnTo>
                <a:lnTo>
                  <a:pt x="4914986" y="311291"/>
                </a:lnTo>
                <a:lnTo>
                  <a:pt x="3891808" y="311291"/>
                </a:lnTo>
                <a:lnTo>
                  <a:pt x="3884105" y="312841"/>
                </a:lnTo>
                <a:lnTo>
                  <a:pt x="3877828" y="317072"/>
                </a:lnTo>
                <a:lnTo>
                  <a:pt x="3873603" y="323357"/>
                </a:lnTo>
                <a:lnTo>
                  <a:pt x="3872055" y="331070"/>
                </a:lnTo>
                <a:lnTo>
                  <a:pt x="3872055" y="341723"/>
                </a:lnTo>
                <a:lnTo>
                  <a:pt x="3873602" y="349436"/>
                </a:lnTo>
                <a:lnTo>
                  <a:pt x="3877827" y="355721"/>
                </a:lnTo>
                <a:lnTo>
                  <a:pt x="3884105" y="359952"/>
                </a:lnTo>
                <a:lnTo>
                  <a:pt x="3891808" y="361502"/>
                </a:lnTo>
                <a:lnTo>
                  <a:pt x="4914986" y="361502"/>
                </a:lnTo>
                <a:lnTo>
                  <a:pt x="4914986" y="433960"/>
                </a:lnTo>
                <a:lnTo>
                  <a:pt x="3891808" y="433960"/>
                </a:lnTo>
                <a:lnTo>
                  <a:pt x="3884105" y="435509"/>
                </a:lnTo>
                <a:lnTo>
                  <a:pt x="3877828" y="439739"/>
                </a:lnTo>
                <a:lnTo>
                  <a:pt x="3873603" y="446024"/>
                </a:lnTo>
                <a:lnTo>
                  <a:pt x="3872055" y="453736"/>
                </a:lnTo>
                <a:lnTo>
                  <a:pt x="3872055" y="464390"/>
                </a:lnTo>
                <a:lnTo>
                  <a:pt x="3873602" y="472103"/>
                </a:lnTo>
                <a:lnTo>
                  <a:pt x="3877827" y="478388"/>
                </a:lnTo>
                <a:lnTo>
                  <a:pt x="3884105" y="482619"/>
                </a:lnTo>
                <a:lnTo>
                  <a:pt x="3891808" y="484169"/>
                </a:lnTo>
                <a:lnTo>
                  <a:pt x="4914986" y="484169"/>
                </a:lnTo>
                <a:lnTo>
                  <a:pt x="4914986" y="672782"/>
                </a:lnTo>
                <a:lnTo>
                  <a:pt x="4497992" y="672782"/>
                </a:lnTo>
                <a:lnTo>
                  <a:pt x="4492124" y="673361"/>
                </a:lnTo>
                <a:lnTo>
                  <a:pt x="4448841" y="691309"/>
                </a:lnTo>
                <a:lnTo>
                  <a:pt x="4422790" y="723089"/>
                </a:lnTo>
                <a:lnTo>
                  <a:pt x="4413651" y="757223"/>
                </a:lnTo>
                <a:lnTo>
                  <a:pt x="4413651" y="769091"/>
                </a:lnTo>
                <a:lnTo>
                  <a:pt x="4425572" y="808431"/>
                </a:lnTo>
                <a:lnTo>
                  <a:pt x="4458697" y="841595"/>
                </a:lnTo>
                <a:lnTo>
                  <a:pt x="4497992" y="853528"/>
                </a:lnTo>
                <a:lnTo>
                  <a:pt x="4914986" y="853528"/>
                </a:lnTo>
                <a:lnTo>
                  <a:pt x="4914986" y="1210006"/>
                </a:lnTo>
                <a:lnTo>
                  <a:pt x="3871739" y="1210006"/>
                </a:lnTo>
                <a:lnTo>
                  <a:pt x="3851986" y="1229783"/>
                </a:lnTo>
                <a:lnTo>
                  <a:pt x="3851986" y="1240436"/>
                </a:lnTo>
                <a:lnTo>
                  <a:pt x="4914986" y="1260209"/>
                </a:lnTo>
                <a:lnTo>
                  <a:pt x="4914986" y="1359930"/>
                </a:lnTo>
                <a:lnTo>
                  <a:pt x="3871739" y="1359930"/>
                </a:lnTo>
                <a:lnTo>
                  <a:pt x="3864036" y="1361480"/>
                </a:lnTo>
                <a:lnTo>
                  <a:pt x="3857759" y="1365710"/>
                </a:lnTo>
                <a:lnTo>
                  <a:pt x="3853533" y="1371995"/>
                </a:lnTo>
                <a:lnTo>
                  <a:pt x="3851986" y="1379707"/>
                </a:lnTo>
                <a:lnTo>
                  <a:pt x="3851986" y="1390361"/>
                </a:lnTo>
                <a:lnTo>
                  <a:pt x="4914986" y="1410138"/>
                </a:lnTo>
                <a:lnTo>
                  <a:pt x="4914986" y="1509859"/>
                </a:lnTo>
                <a:lnTo>
                  <a:pt x="3871739" y="1509859"/>
                </a:lnTo>
                <a:lnTo>
                  <a:pt x="3864036" y="1511408"/>
                </a:lnTo>
                <a:lnTo>
                  <a:pt x="3857759" y="1515638"/>
                </a:lnTo>
                <a:lnTo>
                  <a:pt x="3853533" y="1521923"/>
                </a:lnTo>
                <a:lnTo>
                  <a:pt x="3851986" y="1529635"/>
                </a:lnTo>
                <a:lnTo>
                  <a:pt x="3851986" y="1540289"/>
                </a:lnTo>
                <a:lnTo>
                  <a:pt x="3853533" y="1548001"/>
                </a:lnTo>
                <a:lnTo>
                  <a:pt x="3857759" y="1554286"/>
                </a:lnTo>
                <a:lnTo>
                  <a:pt x="3864036" y="1558516"/>
                </a:lnTo>
                <a:lnTo>
                  <a:pt x="3871739" y="1560066"/>
                </a:lnTo>
                <a:lnTo>
                  <a:pt x="4914986" y="1560066"/>
                </a:lnTo>
                <a:lnTo>
                  <a:pt x="4914986" y="1659787"/>
                </a:lnTo>
                <a:lnTo>
                  <a:pt x="3871739" y="1659787"/>
                </a:lnTo>
                <a:lnTo>
                  <a:pt x="3864037" y="1661336"/>
                </a:lnTo>
                <a:lnTo>
                  <a:pt x="3857760" y="1665567"/>
                </a:lnTo>
                <a:lnTo>
                  <a:pt x="3853534" y="1671852"/>
                </a:lnTo>
                <a:lnTo>
                  <a:pt x="3851986" y="1679565"/>
                </a:lnTo>
                <a:lnTo>
                  <a:pt x="3851986" y="1690219"/>
                </a:lnTo>
                <a:lnTo>
                  <a:pt x="3853533" y="1697930"/>
                </a:lnTo>
                <a:lnTo>
                  <a:pt x="3857759" y="1704214"/>
                </a:lnTo>
                <a:lnTo>
                  <a:pt x="3864036" y="1708443"/>
                </a:lnTo>
                <a:lnTo>
                  <a:pt x="3871739" y="1709992"/>
                </a:lnTo>
                <a:lnTo>
                  <a:pt x="4914986" y="1709992"/>
                </a:lnTo>
                <a:lnTo>
                  <a:pt x="4914986" y="2168979"/>
                </a:lnTo>
                <a:lnTo>
                  <a:pt x="4453454" y="2168979"/>
                </a:lnTo>
                <a:lnTo>
                  <a:pt x="4430104" y="2173675"/>
                </a:lnTo>
                <a:lnTo>
                  <a:pt x="4411077" y="2186496"/>
                </a:lnTo>
                <a:lnTo>
                  <a:pt x="4398270" y="2205543"/>
                </a:lnTo>
                <a:lnTo>
                  <a:pt x="4393579" y="2228918"/>
                </a:lnTo>
                <a:lnTo>
                  <a:pt x="4393579" y="2500649"/>
                </a:lnTo>
                <a:lnTo>
                  <a:pt x="4398270" y="2524024"/>
                </a:lnTo>
                <a:lnTo>
                  <a:pt x="4411078" y="2543072"/>
                </a:lnTo>
                <a:lnTo>
                  <a:pt x="4430105" y="2555893"/>
                </a:lnTo>
                <a:lnTo>
                  <a:pt x="4453454" y="2560588"/>
                </a:lnTo>
                <a:lnTo>
                  <a:pt x="4914986" y="2560588"/>
                </a:lnTo>
                <a:lnTo>
                  <a:pt x="4914986" y="2843127"/>
                </a:lnTo>
                <a:lnTo>
                  <a:pt x="4907241" y="2881727"/>
                </a:lnTo>
                <a:lnTo>
                  <a:pt x="4886093" y="2913182"/>
                </a:lnTo>
                <a:lnTo>
                  <a:pt x="4854676" y="2934356"/>
                </a:lnTo>
                <a:lnTo>
                  <a:pt x="4816122" y="2942111"/>
                </a:lnTo>
                <a:close/>
              </a:path>
              <a:path w="4915534" h="2942590">
                <a:moveTo>
                  <a:pt x="4914986" y="361502"/>
                </a:moveTo>
                <a:lnTo>
                  <a:pt x="4594503" y="361502"/>
                </a:lnTo>
                <a:lnTo>
                  <a:pt x="4602206" y="359952"/>
                </a:lnTo>
                <a:lnTo>
                  <a:pt x="4608482" y="355721"/>
                </a:lnTo>
                <a:lnTo>
                  <a:pt x="4612706" y="349436"/>
                </a:lnTo>
                <a:lnTo>
                  <a:pt x="4614253" y="341723"/>
                </a:lnTo>
                <a:lnTo>
                  <a:pt x="4614253" y="331070"/>
                </a:lnTo>
                <a:lnTo>
                  <a:pt x="4612706" y="323357"/>
                </a:lnTo>
                <a:lnTo>
                  <a:pt x="4608482" y="317072"/>
                </a:lnTo>
                <a:lnTo>
                  <a:pt x="4602206" y="312841"/>
                </a:lnTo>
                <a:lnTo>
                  <a:pt x="4594503" y="311291"/>
                </a:lnTo>
                <a:lnTo>
                  <a:pt x="4914986" y="311291"/>
                </a:lnTo>
                <a:lnTo>
                  <a:pt x="4914986" y="361502"/>
                </a:lnTo>
                <a:close/>
              </a:path>
              <a:path w="4915534" h="2942590">
                <a:moveTo>
                  <a:pt x="4914986" y="484169"/>
                </a:moveTo>
                <a:lnTo>
                  <a:pt x="4594503" y="484169"/>
                </a:lnTo>
                <a:lnTo>
                  <a:pt x="4602206" y="482619"/>
                </a:lnTo>
                <a:lnTo>
                  <a:pt x="4608482" y="478388"/>
                </a:lnTo>
                <a:lnTo>
                  <a:pt x="4612706" y="472103"/>
                </a:lnTo>
                <a:lnTo>
                  <a:pt x="4614253" y="464390"/>
                </a:lnTo>
                <a:lnTo>
                  <a:pt x="4614253" y="453736"/>
                </a:lnTo>
                <a:lnTo>
                  <a:pt x="4612706" y="446024"/>
                </a:lnTo>
                <a:lnTo>
                  <a:pt x="4608482" y="439739"/>
                </a:lnTo>
                <a:lnTo>
                  <a:pt x="4602205" y="435509"/>
                </a:lnTo>
                <a:lnTo>
                  <a:pt x="4594503" y="433960"/>
                </a:lnTo>
                <a:lnTo>
                  <a:pt x="4914986" y="433960"/>
                </a:lnTo>
                <a:lnTo>
                  <a:pt x="4914986" y="484169"/>
                </a:lnTo>
                <a:close/>
              </a:path>
              <a:path w="4915534" h="2942590">
                <a:moveTo>
                  <a:pt x="4914986" y="853528"/>
                </a:moveTo>
                <a:lnTo>
                  <a:pt x="4509848" y="853528"/>
                </a:lnTo>
                <a:lnTo>
                  <a:pt x="4515717" y="852949"/>
                </a:lnTo>
                <a:lnTo>
                  <a:pt x="4527343" y="850634"/>
                </a:lnTo>
                <a:lnTo>
                  <a:pt x="4563557" y="831255"/>
                </a:lnTo>
                <a:lnTo>
                  <a:pt x="4589583" y="792259"/>
                </a:lnTo>
                <a:lnTo>
                  <a:pt x="4594188" y="757223"/>
                </a:lnTo>
                <a:lnTo>
                  <a:pt x="4593610" y="751346"/>
                </a:lnTo>
                <a:lnTo>
                  <a:pt x="4575683" y="708013"/>
                </a:lnTo>
                <a:lnTo>
                  <a:pt x="4543941" y="681932"/>
                </a:lnTo>
                <a:lnTo>
                  <a:pt x="4509847" y="672782"/>
                </a:lnTo>
                <a:lnTo>
                  <a:pt x="4914986" y="672782"/>
                </a:lnTo>
                <a:lnTo>
                  <a:pt x="4914986" y="853528"/>
                </a:lnTo>
                <a:close/>
              </a:path>
              <a:path w="4915534" h="2942590">
                <a:moveTo>
                  <a:pt x="4914986" y="1260209"/>
                </a:moveTo>
                <a:lnTo>
                  <a:pt x="4574434" y="1260209"/>
                </a:lnTo>
                <a:lnTo>
                  <a:pt x="4582137" y="1258661"/>
                </a:lnTo>
                <a:lnTo>
                  <a:pt x="4588414" y="1254431"/>
                </a:lnTo>
                <a:lnTo>
                  <a:pt x="4592640" y="1248148"/>
                </a:lnTo>
                <a:lnTo>
                  <a:pt x="4594188" y="1240436"/>
                </a:lnTo>
                <a:lnTo>
                  <a:pt x="4594188" y="1229783"/>
                </a:lnTo>
                <a:lnTo>
                  <a:pt x="4592640" y="1222070"/>
                </a:lnTo>
                <a:lnTo>
                  <a:pt x="4588414" y="1215786"/>
                </a:lnTo>
                <a:lnTo>
                  <a:pt x="4582137" y="1211555"/>
                </a:lnTo>
                <a:lnTo>
                  <a:pt x="4574434" y="1210006"/>
                </a:lnTo>
                <a:lnTo>
                  <a:pt x="4914986" y="1210006"/>
                </a:lnTo>
                <a:lnTo>
                  <a:pt x="4914986" y="1260209"/>
                </a:lnTo>
                <a:close/>
              </a:path>
              <a:path w="4915534" h="2942590">
                <a:moveTo>
                  <a:pt x="4914986" y="1410138"/>
                </a:moveTo>
                <a:lnTo>
                  <a:pt x="4574434" y="1410138"/>
                </a:lnTo>
                <a:lnTo>
                  <a:pt x="4582137" y="1408588"/>
                </a:lnTo>
                <a:lnTo>
                  <a:pt x="4588414" y="1404358"/>
                </a:lnTo>
                <a:lnTo>
                  <a:pt x="4592640" y="1398073"/>
                </a:lnTo>
                <a:lnTo>
                  <a:pt x="4594188" y="1390361"/>
                </a:lnTo>
                <a:lnTo>
                  <a:pt x="4594188" y="1379707"/>
                </a:lnTo>
                <a:lnTo>
                  <a:pt x="4592640" y="1371995"/>
                </a:lnTo>
                <a:lnTo>
                  <a:pt x="4588414" y="1365710"/>
                </a:lnTo>
                <a:lnTo>
                  <a:pt x="4582137" y="1361480"/>
                </a:lnTo>
                <a:lnTo>
                  <a:pt x="4574434" y="1359930"/>
                </a:lnTo>
                <a:lnTo>
                  <a:pt x="4914986" y="1359930"/>
                </a:lnTo>
                <a:lnTo>
                  <a:pt x="4914986" y="1410138"/>
                </a:lnTo>
                <a:close/>
              </a:path>
              <a:path w="4915534" h="2942590">
                <a:moveTo>
                  <a:pt x="4914986" y="1560066"/>
                </a:moveTo>
                <a:lnTo>
                  <a:pt x="4574434" y="1560066"/>
                </a:lnTo>
                <a:lnTo>
                  <a:pt x="4582137" y="1558516"/>
                </a:lnTo>
                <a:lnTo>
                  <a:pt x="4588414" y="1554286"/>
                </a:lnTo>
                <a:lnTo>
                  <a:pt x="4592640" y="1548001"/>
                </a:lnTo>
                <a:lnTo>
                  <a:pt x="4594188" y="1540289"/>
                </a:lnTo>
                <a:lnTo>
                  <a:pt x="4594188" y="1529635"/>
                </a:lnTo>
                <a:lnTo>
                  <a:pt x="4592640" y="1521923"/>
                </a:lnTo>
                <a:lnTo>
                  <a:pt x="4588414" y="1515638"/>
                </a:lnTo>
                <a:lnTo>
                  <a:pt x="4582137" y="1511408"/>
                </a:lnTo>
                <a:lnTo>
                  <a:pt x="4574434" y="1509859"/>
                </a:lnTo>
                <a:lnTo>
                  <a:pt x="4914986" y="1509859"/>
                </a:lnTo>
                <a:lnTo>
                  <a:pt x="4914986" y="1560066"/>
                </a:lnTo>
                <a:close/>
              </a:path>
              <a:path w="4915534" h="2942590">
                <a:moveTo>
                  <a:pt x="4914986" y="1709992"/>
                </a:moveTo>
                <a:lnTo>
                  <a:pt x="4574434" y="1709992"/>
                </a:lnTo>
                <a:lnTo>
                  <a:pt x="4582137" y="1708443"/>
                </a:lnTo>
                <a:lnTo>
                  <a:pt x="4588414" y="1704214"/>
                </a:lnTo>
                <a:lnTo>
                  <a:pt x="4592640" y="1697930"/>
                </a:lnTo>
                <a:lnTo>
                  <a:pt x="4594188" y="1690219"/>
                </a:lnTo>
                <a:lnTo>
                  <a:pt x="4594188" y="1679565"/>
                </a:lnTo>
                <a:lnTo>
                  <a:pt x="4592640" y="1671852"/>
                </a:lnTo>
                <a:lnTo>
                  <a:pt x="4588415" y="1665567"/>
                </a:lnTo>
                <a:lnTo>
                  <a:pt x="4582137" y="1661336"/>
                </a:lnTo>
                <a:lnTo>
                  <a:pt x="4574434" y="1659787"/>
                </a:lnTo>
                <a:lnTo>
                  <a:pt x="4914986" y="1659787"/>
                </a:lnTo>
                <a:lnTo>
                  <a:pt x="4914986" y="1709992"/>
                </a:lnTo>
                <a:close/>
              </a:path>
              <a:path w="4915534" h="2942590">
                <a:moveTo>
                  <a:pt x="4914986" y="2560588"/>
                </a:moveTo>
                <a:lnTo>
                  <a:pt x="4644628" y="2560588"/>
                </a:lnTo>
                <a:lnTo>
                  <a:pt x="4667977" y="2555893"/>
                </a:lnTo>
                <a:lnTo>
                  <a:pt x="4687004" y="2543072"/>
                </a:lnTo>
                <a:lnTo>
                  <a:pt x="4699812" y="2524024"/>
                </a:lnTo>
                <a:lnTo>
                  <a:pt x="4704502" y="2500649"/>
                </a:lnTo>
                <a:lnTo>
                  <a:pt x="4704502" y="2228918"/>
                </a:lnTo>
                <a:lnTo>
                  <a:pt x="4699812" y="2205543"/>
                </a:lnTo>
                <a:lnTo>
                  <a:pt x="4687004" y="2186496"/>
                </a:lnTo>
                <a:lnTo>
                  <a:pt x="4667977" y="2173675"/>
                </a:lnTo>
                <a:lnTo>
                  <a:pt x="4644628" y="2168979"/>
                </a:lnTo>
                <a:lnTo>
                  <a:pt x="4914986" y="2168979"/>
                </a:lnTo>
                <a:lnTo>
                  <a:pt x="4914986" y="2560588"/>
                </a:lnTo>
                <a:close/>
              </a:path>
              <a:path w="4915534" h="2942590">
                <a:moveTo>
                  <a:pt x="3320828" y="2289393"/>
                </a:moveTo>
                <a:lnTo>
                  <a:pt x="80237" y="2289393"/>
                </a:lnTo>
                <a:lnTo>
                  <a:pt x="48947" y="2283099"/>
                </a:lnTo>
                <a:lnTo>
                  <a:pt x="23449" y="2265916"/>
                </a:lnTo>
                <a:lnTo>
                  <a:pt x="6286" y="2240387"/>
                </a:lnTo>
                <a:lnTo>
                  <a:pt x="0" y="2209060"/>
                </a:lnTo>
                <a:lnTo>
                  <a:pt x="0" y="90370"/>
                </a:lnTo>
                <a:lnTo>
                  <a:pt x="6286" y="59043"/>
                </a:lnTo>
                <a:lnTo>
                  <a:pt x="23449" y="33515"/>
                </a:lnTo>
                <a:lnTo>
                  <a:pt x="48947" y="16332"/>
                </a:lnTo>
                <a:lnTo>
                  <a:pt x="80237" y="10038"/>
                </a:lnTo>
                <a:lnTo>
                  <a:pt x="3320828" y="10038"/>
                </a:lnTo>
                <a:lnTo>
                  <a:pt x="3352118" y="16332"/>
                </a:lnTo>
                <a:lnTo>
                  <a:pt x="3377616" y="33515"/>
                </a:lnTo>
                <a:lnTo>
                  <a:pt x="3394780" y="59043"/>
                </a:lnTo>
                <a:lnTo>
                  <a:pt x="3401066" y="90370"/>
                </a:lnTo>
                <a:lnTo>
                  <a:pt x="3401066" y="120498"/>
                </a:lnTo>
                <a:lnTo>
                  <a:pt x="84569" y="120498"/>
                </a:lnTo>
                <a:lnTo>
                  <a:pt x="84569" y="2179080"/>
                </a:lnTo>
                <a:lnTo>
                  <a:pt x="3401066" y="2179080"/>
                </a:lnTo>
                <a:lnTo>
                  <a:pt x="3401066" y="2209060"/>
                </a:lnTo>
                <a:lnTo>
                  <a:pt x="3394780" y="2240387"/>
                </a:lnTo>
                <a:lnTo>
                  <a:pt x="3377616" y="2265916"/>
                </a:lnTo>
                <a:lnTo>
                  <a:pt x="3352118" y="2283099"/>
                </a:lnTo>
                <a:lnTo>
                  <a:pt x="3320828" y="2289393"/>
                </a:lnTo>
                <a:close/>
              </a:path>
              <a:path w="4915534" h="2942590">
                <a:moveTo>
                  <a:pt x="3401066" y="2179080"/>
                </a:moveTo>
                <a:lnTo>
                  <a:pt x="3316550" y="2179080"/>
                </a:lnTo>
                <a:lnTo>
                  <a:pt x="3316550" y="120498"/>
                </a:lnTo>
                <a:lnTo>
                  <a:pt x="3401066" y="120498"/>
                </a:lnTo>
                <a:lnTo>
                  <a:pt x="3401066" y="2179080"/>
                </a:lnTo>
                <a:close/>
              </a:path>
              <a:path w="4915534" h="2942590">
                <a:moveTo>
                  <a:pt x="1974597" y="2711146"/>
                </a:moveTo>
                <a:lnTo>
                  <a:pt x="1426468" y="2711146"/>
                </a:lnTo>
                <a:lnTo>
                  <a:pt x="1460102" y="2289393"/>
                </a:lnTo>
                <a:lnTo>
                  <a:pt x="1940963" y="2289393"/>
                </a:lnTo>
                <a:lnTo>
                  <a:pt x="1974597" y="2711146"/>
                </a:lnTo>
                <a:close/>
              </a:path>
              <a:path w="4915534" h="2942590">
                <a:moveTo>
                  <a:pt x="2447755" y="2831646"/>
                </a:moveTo>
                <a:lnTo>
                  <a:pt x="933260" y="2831646"/>
                </a:lnTo>
                <a:lnTo>
                  <a:pt x="913704" y="2829398"/>
                </a:lnTo>
                <a:lnTo>
                  <a:pt x="897769" y="2823261"/>
                </a:lnTo>
                <a:lnTo>
                  <a:pt x="887043" y="2814144"/>
                </a:lnTo>
                <a:lnTo>
                  <a:pt x="883115" y="2802955"/>
                </a:lnTo>
                <a:lnTo>
                  <a:pt x="883115" y="2739837"/>
                </a:lnTo>
                <a:lnTo>
                  <a:pt x="887043" y="2728648"/>
                </a:lnTo>
                <a:lnTo>
                  <a:pt x="897769" y="2719531"/>
                </a:lnTo>
                <a:lnTo>
                  <a:pt x="913704" y="2713394"/>
                </a:lnTo>
                <a:lnTo>
                  <a:pt x="933260" y="2711146"/>
                </a:lnTo>
                <a:lnTo>
                  <a:pt x="2447755" y="2711146"/>
                </a:lnTo>
                <a:lnTo>
                  <a:pt x="2467310" y="2713394"/>
                </a:lnTo>
                <a:lnTo>
                  <a:pt x="2483247" y="2719531"/>
                </a:lnTo>
                <a:lnTo>
                  <a:pt x="2493975" y="2728648"/>
                </a:lnTo>
                <a:lnTo>
                  <a:pt x="2497904" y="2739837"/>
                </a:lnTo>
                <a:lnTo>
                  <a:pt x="2497904" y="2802955"/>
                </a:lnTo>
                <a:lnTo>
                  <a:pt x="2493976" y="2814144"/>
                </a:lnTo>
                <a:lnTo>
                  <a:pt x="2483248" y="2823261"/>
                </a:lnTo>
                <a:lnTo>
                  <a:pt x="2467312" y="2829398"/>
                </a:lnTo>
                <a:lnTo>
                  <a:pt x="2447755" y="2831646"/>
                </a:lnTo>
                <a:close/>
              </a:path>
            </a:pathLst>
          </a:custGeom>
          <a:solidFill>
            <a:srgbClr val="1A1A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294202" y="3170583"/>
            <a:ext cx="2771775" cy="13442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17700"/>
              </a:lnSpc>
              <a:spcBef>
                <a:spcPts val="95"/>
              </a:spcBef>
            </a:pPr>
            <a:r>
              <a:rPr sz="2450" spc="-210" dirty="0">
                <a:solidFill>
                  <a:srgbClr val="FF3131"/>
                </a:solidFill>
                <a:latin typeface="Arial Black"/>
                <a:cs typeface="Arial Black"/>
              </a:rPr>
              <a:t>ОС</a:t>
            </a:r>
            <a:r>
              <a:rPr sz="2450" spc="-165" dirty="0">
                <a:solidFill>
                  <a:srgbClr val="FF3131"/>
                </a:solidFill>
                <a:latin typeface="Arial Black"/>
                <a:cs typeface="Arial Black"/>
              </a:rPr>
              <a:t> </a:t>
            </a:r>
            <a:r>
              <a:rPr sz="2450" spc="-130" dirty="0">
                <a:solidFill>
                  <a:srgbClr val="FF3131"/>
                </a:solidFill>
                <a:latin typeface="Arial Black"/>
                <a:cs typeface="Arial Black"/>
              </a:rPr>
              <a:t>Линукс</a:t>
            </a:r>
            <a:r>
              <a:rPr sz="2450" spc="-160" dirty="0">
                <a:solidFill>
                  <a:srgbClr val="FF3131"/>
                </a:solidFill>
                <a:latin typeface="Arial Black"/>
                <a:cs typeface="Arial Black"/>
              </a:rPr>
              <a:t> </a:t>
            </a:r>
            <a:r>
              <a:rPr sz="2450" spc="-60" dirty="0">
                <a:solidFill>
                  <a:srgbClr val="FF3131"/>
                </a:solidFill>
                <a:latin typeface="Arial Black"/>
                <a:cs typeface="Arial Black"/>
              </a:rPr>
              <a:t>“Альт </a:t>
            </a:r>
            <a:r>
              <a:rPr sz="2450" spc="-35" dirty="0">
                <a:solidFill>
                  <a:srgbClr val="FF3131"/>
                </a:solidFill>
                <a:latin typeface="Arial Black"/>
                <a:cs typeface="Arial Black"/>
              </a:rPr>
              <a:t>Образование”, </a:t>
            </a:r>
            <a:r>
              <a:rPr sz="2450" spc="-105" dirty="0" err="1">
                <a:solidFill>
                  <a:srgbClr val="FF3131"/>
                </a:solidFill>
                <a:latin typeface="Arial Black"/>
                <a:cs typeface="Arial Black"/>
              </a:rPr>
              <a:t>версия</a:t>
            </a:r>
            <a:r>
              <a:rPr sz="2450" spc="-160" dirty="0">
                <a:solidFill>
                  <a:srgbClr val="FF3131"/>
                </a:solidFill>
                <a:latin typeface="Arial Black"/>
                <a:cs typeface="Arial Black"/>
              </a:rPr>
              <a:t> </a:t>
            </a:r>
            <a:r>
              <a:rPr sz="2450" spc="-35" dirty="0">
                <a:solidFill>
                  <a:srgbClr val="FF3131"/>
                </a:solidFill>
                <a:latin typeface="Arial Black"/>
                <a:cs typeface="Arial Black"/>
              </a:rPr>
              <a:t>10.4</a:t>
            </a:r>
            <a:endParaRPr sz="2450" dirty="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0566" y="6256576"/>
            <a:ext cx="2636520" cy="1454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15700"/>
              </a:lnSpc>
              <a:spcBef>
                <a:spcPts val="100"/>
              </a:spcBef>
            </a:pPr>
            <a:r>
              <a:rPr sz="2700" spc="-185" dirty="0">
                <a:latin typeface="Arial Black"/>
                <a:cs typeface="Arial Black"/>
              </a:rPr>
              <a:t>АРМ </a:t>
            </a:r>
            <a:r>
              <a:rPr sz="2700" spc="-415" dirty="0">
                <a:latin typeface="Arial Black"/>
                <a:cs typeface="Arial Black"/>
              </a:rPr>
              <a:t>с</a:t>
            </a:r>
            <a:r>
              <a:rPr sz="2700" spc="-185" dirty="0">
                <a:latin typeface="Arial Black"/>
                <a:cs typeface="Arial Black"/>
              </a:rPr>
              <a:t> </a:t>
            </a:r>
            <a:r>
              <a:rPr sz="2700" spc="-175" dirty="0">
                <a:latin typeface="Arial Black"/>
                <a:cs typeface="Arial Black"/>
              </a:rPr>
              <a:t>ЛК</a:t>
            </a:r>
            <a:r>
              <a:rPr sz="2700" spc="-185" dirty="0">
                <a:latin typeface="Arial Black"/>
                <a:cs typeface="Arial Black"/>
              </a:rPr>
              <a:t> </a:t>
            </a:r>
            <a:r>
              <a:rPr sz="2700" spc="-315" dirty="0">
                <a:latin typeface="Arial Black"/>
                <a:cs typeface="Arial Black"/>
              </a:rPr>
              <a:t>ППЭ </a:t>
            </a:r>
            <a:r>
              <a:rPr sz="2700" spc="-229" dirty="0">
                <a:latin typeface="Arial Black"/>
                <a:cs typeface="Arial Black"/>
              </a:rPr>
              <a:t>(ЗСПД</a:t>
            </a:r>
            <a:r>
              <a:rPr sz="2700" spc="-195" dirty="0">
                <a:latin typeface="Arial Black"/>
                <a:cs typeface="Arial Black"/>
              </a:rPr>
              <a:t> </a:t>
            </a:r>
            <a:r>
              <a:rPr sz="2700" spc="-345" dirty="0">
                <a:latin typeface="Arial Black"/>
                <a:cs typeface="Arial Black"/>
              </a:rPr>
              <a:t>№21387)</a:t>
            </a:r>
            <a:endParaRPr sz="2700">
              <a:latin typeface="Arial Black"/>
              <a:cs typeface="Arial Black"/>
            </a:endParaRPr>
          </a:p>
          <a:p>
            <a:pPr marL="88900" algn="ctr">
              <a:lnSpc>
                <a:spcPct val="100000"/>
              </a:lnSpc>
              <a:spcBef>
                <a:spcPts val="509"/>
              </a:spcBef>
            </a:pPr>
            <a:r>
              <a:rPr sz="2700" spc="-25" dirty="0">
                <a:latin typeface="Arial Black"/>
                <a:cs typeface="Arial Black"/>
              </a:rPr>
              <a:t>резервный</a:t>
            </a:r>
            <a:endParaRPr sz="2700">
              <a:latin typeface="Arial Black"/>
              <a:cs typeface="Arial Blac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95812" y="5888008"/>
            <a:ext cx="4915535" cy="2942590"/>
          </a:xfrm>
          <a:custGeom>
            <a:avLst/>
            <a:gdLst/>
            <a:ahLst/>
            <a:cxnLst/>
            <a:rect l="l" t="t" r="r" b="b"/>
            <a:pathLst>
              <a:path w="4915534" h="2942590">
                <a:moveTo>
                  <a:pt x="4816122" y="2942111"/>
                </a:moveTo>
                <a:lnTo>
                  <a:pt x="3720016" y="2942111"/>
                </a:lnTo>
                <a:lnTo>
                  <a:pt x="3681462" y="2934356"/>
                </a:lnTo>
                <a:lnTo>
                  <a:pt x="3650045" y="2913182"/>
                </a:lnTo>
                <a:lnTo>
                  <a:pt x="3628897" y="2881727"/>
                </a:lnTo>
                <a:lnTo>
                  <a:pt x="3621152" y="2843127"/>
                </a:lnTo>
                <a:lnTo>
                  <a:pt x="3621152" y="98980"/>
                </a:lnTo>
                <a:lnTo>
                  <a:pt x="3628897" y="60381"/>
                </a:lnTo>
                <a:lnTo>
                  <a:pt x="3650045" y="28926"/>
                </a:lnTo>
                <a:lnTo>
                  <a:pt x="3681462" y="7754"/>
                </a:lnTo>
                <a:lnTo>
                  <a:pt x="3720016" y="0"/>
                </a:lnTo>
                <a:lnTo>
                  <a:pt x="4816122" y="0"/>
                </a:lnTo>
                <a:lnTo>
                  <a:pt x="4854676" y="7754"/>
                </a:lnTo>
                <a:lnTo>
                  <a:pt x="4886093" y="28926"/>
                </a:lnTo>
                <a:lnTo>
                  <a:pt x="4907241" y="60381"/>
                </a:lnTo>
                <a:lnTo>
                  <a:pt x="4914986" y="98980"/>
                </a:lnTo>
                <a:lnTo>
                  <a:pt x="4914986" y="311291"/>
                </a:lnTo>
                <a:lnTo>
                  <a:pt x="3891808" y="311291"/>
                </a:lnTo>
                <a:lnTo>
                  <a:pt x="3884105" y="312841"/>
                </a:lnTo>
                <a:lnTo>
                  <a:pt x="3877828" y="317072"/>
                </a:lnTo>
                <a:lnTo>
                  <a:pt x="3873603" y="323357"/>
                </a:lnTo>
                <a:lnTo>
                  <a:pt x="3872055" y="331070"/>
                </a:lnTo>
                <a:lnTo>
                  <a:pt x="3872055" y="341723"/>
                </a:lnTo>
                <a:lnTo>
                  <a:pt x="3873602" y="349436"/>
                </a:lnTo>
                <a:lnTo>
                  <a:pt x="3877827" y="355721"/>
                </a:lnTo>
                <a:lnTo>
                  <a:pt x="3884105" y="359952"/>
                </a:lnTo>
                <a:lnTo>
                  <a:pt x="3891808" y="361502"/>
                </a:lnTo>
                <a:lnTo>
                  <a:pt x="4914986" y="361502"/>
                </a:lnTo>
                <a:lnTo>
                  <a:pt x="4914986" y="433960"/>
                </a:lnTo>
                <a:lnTo>
                  <a:pt x="3891808" y="433960"/>
                </a:lnTo>
                <a:lnTo>
                  <a:pt x="3884105" y="435509"/>
                </a:lnTo>
                <a:lnTo>
                  <a:pt x="3877828" y="439739"/>
                </a:lnTo>
                <a:lnTo>
                  <a:pt x="3873603" y="446024"/>
                </a:lnTo>
                <a:lnTo>
                  <a:pt x="3872055" y="453736"/>
                </a:lnTo>
                <a:lnTo>
                  <a:pt x="3872055" y="464390"/>
                </a:lnTo>
                <a:lnTo>
                  <a:pt x="3873602" y="472103"/>
                </a:lnTo>
                <a:lnTo>
                  <a:pt x="3877827" y="478388"/>
                </a:lnTo>
                <a:lnTo>
                  <a:pt x="3884105" y="482619"/>
                </a:lnTo>
                <a:lnTo>
                  <a:pt x="3891808" y="484169"/>
                </a:lnTo>
                <a:lnTo>
                  <a:pt x="4914986" y="484169"/>
                </a:lnTo>
                <a:lnTo>
                  <a:pt x="4914986" y="672782"/>
                </a:lnTo>
                <a:lnTo>
                  <a:pt x="4497992" y="672782"/>
                </a:lnTo>
                <a:lnTo>
                  <a:pt x="4492124" y="673361"/>
                </a:lnTo>
                <a:lnTo>
                  <a:pt x="4448841" y="691309"/>
                </a:lnTo>
                <a:lnTo>
                  <a:pt x="4422790" y="723089"/>
                </a:lnTo>
                <a:lnTo>
                  <a:pt x="4413651" y="757223"/>
                </a:lnTo>
                <a:lnTo>
                  <a:pt x="4413651" y="769091"/>
                </a:lnTo>
                <a:lnTo>
                  <a:pt x="4425572" y="808431"/>
                </a:lnTo>
                <a:lnTo>
                  <a:pt x="4458697" y="841595"/>
                </a:lnTo>
                <a:lnTo>
                  <a:pt x="4497992" y="853528"/>
                </a:lnTo>
                <a:lnTo>
                  <a:pt x="4914986" y="853528"/>
                </a:lnTo>
                <a:lnTo>
                  <a:pt x="4914986" y="1210006"/>
                </a:lnTo>
                <a:lnTo>
                  <a:pt x="3871739" y="1210006"/>
                </a:lnTo>
                <a:lnTo>
                  <a:pt x="3851986" y="1229783"/>
                </a:lnTo>
                <a:lnTo>
                  <a:pt x="3851986" y="1240436"/>
                </a:lnTo>
                <a:lnTo>
                  <a:pt x="4914986" y="1260209"/>
                </a:lnTo>
                <a:lnTo>
                  <a:pt x="4914986" y="1359930"/>
                </a:lnTo>
                <a:lnTo>
                  <a:pt x="3871739" y="1359930"/>
                </a:lnTo>
                <a:lnTo>
                  <a:pt x="3864036" y="1361480"/>
                </a:lnTo>
                <a:lnTo>
                  <a:pt x="3857759" y="1365710"/>
                </a:lnTo>
                <a:lnTo>
                  <a:pt x="3853533" y="1371995"/>
                </a:lnTo>
                <a:lnTo>
                  <a:pt x="3851986" y="1379707"/>
                </a:lnTo>
                <a:lnTo>
                  <a:pt x="3851986" y="1390361"/>
                </a:lnTo>
                <a:lnTo>
                  <a:pt x="4914986" y="1410138"/>
                </a:lnTo>
                <a:lnTo>
                  <a:pt x="4914986" y="1509859"/>
                </a:lnTo>
                <a:lnTo>
                  <a:pt x="3871739" y="1509859"/>
                </a:lnTo>
                <a:lnTo>
                  <a:pt x="3864036" y="1511408"/>
                </a:lnTo>
                <a:lnTo>
                  <a:pt x="3857759" y="1515638"/>
                </a:lnTo>
                <a:lnTo>
                  <a:pt x="3853533" y="1521923"/>
                </a:lnTo>
                <a:lnTo>
                  <a:pt x="3851986" y="1529635"/>
                </a:lnTo>
                <a:lnTo>
                  <a:pt x="3851986" y="1540289"/>
                </a:lnTo>
                <a:lnTo>
                  <a:pt x="3853533" y="1548001"/>
                </a:lnTo>
                <a:lnTo>
                  <a:pt x="3857759" y="1554286"/>
                </a:lnTo>
                <a:lnTo>
                  <a:pt x="3864036" y="1558516"/>
                </a:lnTo>
                <a:lnTo>
                  <a:pt x="3871739" y="1560066"/>
                </a:lnTo>
                <a:lnTo>
                  <a:pt x="4914986" y="1560066"/>
                </a:lnTo>
                <a:lnTo>
                  <a:pt x="4914986" y="1659787"/>
                </a:lnTo>
                <a:lnTo>
                  <a:pt x="3871739" y="1659787"/>
                </a:lnTo>
                <a:lnTo>
                  <a:pt x="3864037" y="1661336"/>
                </a:lnTo>
                <a:lnTo>
                  <a:pt x="3857760" y="1665567"/>
                </a:lnTo>
                <a:lnTo>
                  <a:pt x="3853534" y="1671852"/>
                </a:lnTo>
                <a:lnTo>
                  <a:pt x="3851986" y="1679565"/>
                </a:lnTo>
                <a:lnTo>
                  <a:pt x="3851986" y="1690219"/>
                </a:lnTo>
                <a:lnTo>
                  <a:pt x="3853533" y="1697930"/>
                </a:lnTo>
                <a:lnTo>
                  <a:pt x="3857759" y="1704214"/>
                </a:lnTo>
                <a:lnTo>
                  <a:pt x="3864036" y="1708443"/>
                </a:lnTo>
                <a:lnTo>
                  <a:pt x="3871739" y="1709992"/>
                </a:lnTo>
                <a:lnTo>
                  <a:pt x="4914986" y="1709992"/>
                </a:lnTo>
                <a:lnTo>
                  <a:pt x="4914986" y="2168979"/>
                </a:lnTo>
                <a:lnTo>
                  <a:pt x="4453454" y="2168979"/>
                </a:lnTo>
                <a:lnTo>
                  <a:pt x="4430104" y="2173675"/>
                </a:lnTo>
                <a:lnTo>
                  <a:pt x="4411077" y="2186496"/>
                </a:lnTo>
                <a:lnTo>
                  <a:pt x="4398270" y="2205543"/>
                </a:lnTo>
                <a:lnTo>
                  <a:pt x="4393579" y="2228918"/>
                </a:lnTo>
                <a:lnTo>
                  <a:pt x="4393579" y="2500649"/>
                </a:lnTo>
                <a:lnTo>
                  <a:pt x="4398270" y="2524024"/>
                </a:lnTo>
                <a:lnTo>
                  <a:pt x="4411078" y="2543072"/>
                </a:lnTo>
                <a:lnTo>
                  <a:pt x="4430105" y="2555893"/>
                </a:lnTo>
                <a:lnTo>
                  <a:pt x="4453454" y="2560588"/>
                </a:lnTo>
                <a:lnTo>
                  <a:pt x="4914986" y="2560588"/>
                </a:lnTo>
                <a:lnTo>
                  <a:pt x="4914986" y="2843127"/>
                </a:lnTo>
                <a:lnTo>
                  <a:pt x="4907241" y="2881727"/>
                </a:lnTo>
                <a:lnTo>
                  <a:pt x="4886093" y="2913182"/>
                </a:lnTo>
                <a:lnTo>
                  <a:pt x="4854676" y="2934356"/>
                </a:lnTo>
                <a:lnTo>
                  <a:pt x="4816122" y="2942111"/>
                </a:lnTo>
                <a:close/>
              </a:path>
              <a:path w="4915534" h="2942590">
                <a:moveTo>
                  <a:pt x="4914986" y="361502"/>
                </a:moveTo>
                <a:lnTo>
                  <a:pt x="4594503" y="361502"/>
                </a:lnTo>
                <a:lnTo>
                  <a:pt x="4602206" y="359952"/>
                </a:lnTo>
                <a:lnTo>
                  <a:pt x="4608482" y="355721"/>
                </a:lnTo>
                <a:lnTo>
                  <a:pt x="4612706" y="349436"/>
                </a:lnTo>
                <a:lnTo>
                  <a:pt x="4614253" y="341723"/>
                </a:lnTo>
                <a:lnTo>
                  <a:pt x="4614253" y="331070"/>
                </a:lnTo>
                <a:lnTo>
                  <a:pt x="4612706" y="323357"/>
                </a:lnTo>
                <a:lnTo>
                  <a:pt x="4608482" y="317072"/>
                </a:lnTo>
                <a:lnTo>
                  <a:pt x="4602206" y="312841"/>
                </a:lnTo>
                <a:lnTo>
                  <a:pt x="4594503" y="311291"/>
                </a:lnTo>
                <a:lnTo>
                  <a:pt x="4914986" y="311291"/>
                </a:lnTo>
                <a:lnTo>
                  <a:pt x="4914986" y="361502"/>
                </a:lnTo>
                <a:close/>
              </a:path>
              <a:path w="4915534" h="2942590">
                <a:moveTo>
                  <a:pt x="4914986" y="484169"/>
                </a:moveTo>
                <a:lnTo>
                  <a:pt x="4594503" y="484169"/>
                </a:lnTo>
                <a:lnTo>
                  <a:pt x="4602206" y="482619"/>
                </a:lnTo>
                <a:lnTo>
                  <a:pt x="4608482" y="478388"/>
                </a:lnTo>
                <a:lnTo>
                  <a:pt x="4612706" y="472103"/>
                </a:lnTo>
                <a:lnTo>
                  <a:pt x="4614253" y="464390"/>
                </a:lnTo>
                <a:lnTo>
                  <a:pt x="4614253" y="453736"/>
                </a:lnTo>
                <a:lnTo>
                  <a:pt x="4612706" y="446024"/>
                </a:lnTo>
                <a:lnTo>
                  <a:pt x="4608482" y="439739"/>
                </a:lnTo>
                <a:lnTo>
                  <a:pt x="4602205" y="435509"/>
                </a:lnTo>
                <a:lnTo>
                  <a:pt x="4594503" y="433960"/>
                </a:lnTo>
                <a:lnTo>
                  <a:pt x="4914986" y="433960"/>
                </a:lnTo>
                <a:lnTo>
                  <a:pt x="4914986" y="484169"/>
                </a:lnTo>
                <a:close/>
              </a:path>
              <a:path w="4915534" h="2942590">
                <a:moveTo>
                  <a:pt x="4914986" y="853528"/>
                </a:moveTo>
                <a:lnTo>
                  <a:pt x="4509848" y="853528"/>
                </a:lnTo>
                <a:lnTo>
                  <a:pt x="4515717" y="852949"/>
                </a:lnTo>
                <a:lnTo>
                  <a:pt x="4527343" y="850634"/>
                </a:lnTo>
                <a:lnTo>
                  <a:pt x="4563557" y="831255"/>
                </a:lnTo>
                <a:lnTo>
                  <a:pt x="4589583" y="792259"/>
                </a:lnTo>
                <a:lnTo>
                  <a:pt x="4594188" y="757223"/>
                </a:lnTo>
                <a:lnTo>
                  <a:pt x="4593610" y="751346"/>
                </a:lnTo>
                <a:lnTo>
                  <a:pt x="4575683" y="708013"/>
                </a:lnTo>
                <a:lnTo>
                  <a:pt x="4543941" y="681932"/>
                </a:lnTo>
                <a:lnTo>
                  <a:pt x="4509847" y="672782"/>
                </a:lnTo>
                <a:lnTo>
                  <a:pt x="4914986" y="672782"/>
                </a:lnTo>
                <a:lnTo>
                  <a:pt x="4914986" y="853528"/>
                </a:lnTo>
                <a:close/>
              </a:path>
              <a:path w="4915534" h="2942590">
                <a:moveTo>
                  <a:pt x="4914986" y="1260209"/>
                </a:moveTo>
                <a:lnTo>
                  <a:pt x="4574434" y="1260209"/>
                </a:lnTo>
                <a:lnTo>
                  <a:pt x="4582137" y="1258661"/>
                </a:lnTo>
                <a:lnTo>
                  <a:pt x="4588414" y="1254431"/>
                </a:lnTo>
                <a:lnTo>
                  <a:pt x="4592640" y="1248148"/>
                </a:lnTo>
                <a:lnTo>
                  <a:pt x="4594188" y="1240436"/>
                </a:lnTo>
                <a:lnTo>
                  <a:pt x="4594188" y="1229783"/>
                </a:lnTo>
                <a:lnTo>
                  <a:pt x="4592640" y="1222070"/>
                </a:lnTo>
                <a:lnTo>
                  <a:pt x="4588414" y="1215786"/>
                </a:lnTo>
                <a:lnTo>
                  <a:pt x="4582137" y="1211555"/>
                </a:lnTo>
                <a:lnTo>
                  <a:pt x="4574434" y="1210006"/>
                </a:lnTo>
                <a:lnTo>
                  <a:pt x="4914986" y="1210006"/>
                </a:lnTo>
                <a:lnTo>
                  <a:pt x="4914986" y="1260209"/>
                </a:lnTo>
                <a:close/>
              </a:path>
              <a:path w="4915534" h="2942590">
                <a:moveTo>
                  <a:pt x="4914986" y="1410138"/>
                </a:moveTo>
                <a:lnTo>
                  <a:pt x="4574434" y="1410138"/>
                </a:lnTo>
                <a:lnTo>
                  <a:pt x="4582137" y="1408588"/>
                </a:lnTo>
                <a:lnTo>
                  <a:pt x="4588414" y="1404358"/>
                </a:lnTo>
                <a:lnTo>
                  <a:pt x="4592640" y="1398073"/>
                </a:lnTo>
                <a:lnTo>
                  <a:pt x="4594188" y="1390361"/>
                </a:lnTo>
                <a:lnTo>
                  <a:pt x="4594188" y="1379707"/>
                </a:lnTo>
                <a:lnTo>
                  <a:pt x="4592640" y="1371995"/>
                </a:lnTo>
                <a:lnTo>
                  <a:pt x="4588414" y="1365710"/>
                </a:lnTo>
                <a:lnTo>
                  <a:pt x="4582137" y="1361480"/>
                </a:lnTo>
                <a:lnTo>
                  <a:pt x="4574434" y="1359930"/>
                </a:lnTo>
                <a:lnTo>
                  <a:pt x="4914986" y="1359930"/>
                </a:lnTo>
                <a:lnTo>
                  <a:pt x="4914986" y="1410138"/>
                </a:lnTo>
                <a:close/>
              </a:path>
              <a:path w="4915534" h="2942590">
                <a:moveTo>
                  <a:pt x="4914986" y="1560066"/>
                </a:moveTo>
                <a:lnTo>
                  <a:pt x="4574434" y="1560066"/>
                </a:lnTo>
                <a:lnTo>
                  <a:pt x="4582137" y="1558516"/>
                </a:lnTo>
                <a:lnTo>
                  <a:pt x="4588414" y="1554286"/>
                </a:lnTo>
                <a:lnTo>
                  <a:pt x="4592640" y="1548001"/>
                </a:lnTo>
                <a:lnTo>
                  <a:pt x="4594188" y="1540289"/>
                </a:lnTo>
                <a:lnTo>
                  <a:pt x="4594188" y="1529635"/>
                </a:lnTo>
                <a:lnTo>
                  <a:pt x="4592640" y="1521923"/>
                </a:lnTo>
                <a:lnTo>
                  <a:pt x="4588414" y="1515638"/>
                </a:lnTo>
                <a:lnTo>
                  <a:pt x="4582137" y="1511408"/>
                </a:lnTo>
                <a:lnTo>
                  <a:pt x="4574434" y="1509859"/>
                </a:lnTo>
                <a:lnTo>
                  <a:pt x="4914986" y="1509859"/>
                </a:lnTo>
                <a:lnTo>
                  <a:pt x="4914986" y="1560066"/>
                </a:lnTo>
                <a:close/>
              </a:path>
              <a:path w="4915534" h="2942590">
                <a:moveTo>
                  <a:pt x="4914986" y="1709992"/>
                </a:moveTo>
                <a:lnTo>
                  <a:pt x="4574434" y="1709992"/>
                </a:lnTo>
                <a:lnTo>
                  <a:pt x="4582137" y="1708443"/>
                </a:lnTo>
                <a:lnTo>
                  <a:pt x="4588414" y="1704214"/>
                </a:lnTo>
                <a:lnTo>
                  <a:pt x="4592640" y="1697930"/>
                </a:lnTo>
                <a:lnTo>
                  <a:pt x="4594188" y="1690219"/>
                </a:lnTo>
                <a:lnTo>
                  <a:pt x="4594188" y="1679565"/>
                </a:lnTo>
                <a:lnTo>
                  <a:pt x="4592640" y="1671852"/>
                </a:lnTo>
                <a:lnTo>
                  <a:pt x="4588415" y="1665567"/>
                </a:lnTo>
                <a:lnTo>
                  <a:pt x="4582137" y="1661336"/>
                </a:lnTo>
                <a:lnTo>
                  <a:pt x="4574434" y="1659787"/>
                </a:lnTo>
                <a:lnTo>
                  <a:pt x="4914986" y="1659787"/>
                </a:lnTo>
                <a:lnTo>
                  <a:pt x="4914986" y="1709992"/>
                </a:lnTo>
                <a:close/>
              </a:path>
              <a:path w="4915534" h="2942590">
                <a:moveTo>
                  <a:pt x="4914986" y="2560588"/>
                </a:moveTo>
                <a:lnTo>
                  <a:pt x="4644628" y="2560588"/>
                </a:lnTo>
                <a:lnTo>
                  <a:pt x="4667977" y="2555893"/>
                </a:lnTo>
                <a:lnTo>
                  <a:pt x="4687004" y="2543072"/>
                </a:lnTo>
                <a:lnTo>
                  <a:pt x="4699812" y="2524024"/>
                </a:lnTo>
                <a:lnTo>
                  <a:pt x="4704502" y="2500649"/>
                </a:lnTo>
                <a:lnTo>
                  <a:pt x="4704502" y="2228918"/>
                </a:lnTo>
                <a:lnTo>
                  <a:pt x="4699812" y="2205543"/>
                </a:lnTo>
                <a:lnTo>
                  <a:pt x="4687004" y="2186496"/>
                </a:lnTo>
                <a:lnTo>
                  <a:pt x="4667977" y="2173675"/>
                </a:lnTo>
                <a:lnTo>
                  <a:pt x="4644628" y="2168979"/>
                </a:lnTo>
                <a:lnTo>
                  <a:pt x="4914986" y="2168979"/>
                </a:lnTo>
                <a:lnTo>
                  <a:pt x="4914986" y="2560588"/>
                </a:lnTo>
                <a:close/>
              </a:path>
              <a:path w="4915534" h="2942590">
                <a:moveTo>
                  <a:pt x="3320828" y="2289393"/>
                </a:moveTo>
                <a:lnTo>
                  <a:pt x="80237" y="2289393"/>
                </a:lnTo>
                <a:lnTo>
                  <a:pt x="48947" y="2283099"/>
                </a:lnTo>
                <a:lnTo>
                  <a:pt x="23449" y="2265916"/>
                </a:lnTo>
                <a:lnTo>
                  <a:pt x="6286" y="2240387"/>
                </a:lnTo>
                <a:lnTo>
                  <a:pt x="0" y="2209060"/>
                </a:lnTo>
                <a:lnTo>
                  <a:pt x="0" y="90370"/>
                </a:lnTo>
                <a:lnTo>
                  <a:pt x="6286" y="59043"/>
                </a:lnTo>
                <a:lnTo>
                  <a:pt x="23449" y="33515"/>
                </a:lnTo>
                <a:lnTo>
                  <a:pt x="48947" y="16332"/>
                </a:lnTo>
                <a:lnTo>
                  <a:pt x="80237" y="10038"/>
                </a:lnTo>
                <a:lnTo>
                  <a:pt x="3320828" y="10038"/>
                </a:lnTo>
                <a:lnTo>
                  <a:pt x="3352118" y="16332"/>
                </a:lnTo>
                <a:lnTo>
                  <a:pt x="3377616" y="33515"/>
                </a:lnTo>
                <a:lnTo>
                  <a:pt x="3394780" y="59043"/>
                </a:lnTo>
                <a:lnTo>
                  <a:pt x="3401066" y="90370"/>
                </a:lnTo>
                <a:lnTo>
                  <a:pt x="3401066" y="120498"/>
                </a:lnTo>
                <a:lnTo>
                  <a:pt x="84569" y="120498"/>
                </a:lnTo>
                <a:lnTo>
                  <a:pt x="84569" y="2179080"/>
                </a:lnTo>
                <a:lnTo>
                  <a:pt x="3401066" y="2179080"/>
                </a:lnTo>
                <a:lnTo>
                  <a:pt x="3401066" y="2209060"/>
                </a:lnTo>
                <a:lnTo>
                  <a:pt x="3394780" y="2240387"/>
                </a:lnTo>
                <a:lnTo>
                  <a:pt x="3377616" y="2265916"/>
                </a:lnTo>
                <a:lnTo>
                  <a:pt x="3352118" y="2283099"/>
                </a:lnTo>
                <a:lnTo>
                  <a:pt x="3320828" y="2289393"/>
                </a:lnTo>
                <a:close/>
              </a:path>
              <a:path w="4915534" h="2942590">
                <a:moveTo>
                  <a:pt x="3401066" y="2179080"/>
                </a:moveTo>
                <a:lnTo>
                  <a:pt x="3316550" y="2179080"/>
                </a:lnTo>
                <a:lnTo>
                  <a:pt x="3316550" y="120498"/>
                </a:lnTo>
                <a:lnTo>
                  <a:pt x="3401066" y="120498"/>
                </a:lnTo>
                <a:lnTo>
                  <a:pt x="3401066" y="2179080"/>
                </a:lnTo>
                <a:close/>
              </a:path>
              <a:path w="4915534" h="2942590">
                <a:moveTo>
                  <a:pt x="1974597" y="2711146"/>
                </a:moveTo>
                <a:lnTo>
                  <a:pt x="1426468" y="2711146"/>
                </a:lnTo>
                <a:lnTo>
                  <a:pt x="1460102" y="2289393"/>
                </a:lnTo>
                <a:lnTo>
                  <a:pt x="1940963" y="2289393"/>
                </a:lnTo>
                <a:lnTo>
                  <a:pt x="1974597" y="2711146"/>
                </a:lnTo>
                <a:close/>
              </a:path>
              <a:path w="4915534" h="2942590">
                <a:moveTo>
                  <a:pt x="2447755" y="2831646"/>
                </a:moveTo>
                <a:lnTo>
                  <a:pt x="933260" y="2831646"/>
                </a:lnTo>
                <a:lnTo>
                  <a:pt x="913704" y="2829398"/>
                </a:lnTo>
                <a:lnTo>
                  <a:pt x="897769" y="2823261"/>
                </a:lnTo>
                <a:lnTo>
                  <a:pt x="887043" y="2814144"/>
                </a:lnTo>
                <a:lnTo>
                  <a:pt x="883115" y="2802955"/>
                </a:lnTo>
                <a:lnTo>
                  <a:pt x="883115" y="2739837"/>
                </a:lnTo>
                <a:lnTo>
                  <a:pt x="887043" y="2728648"/>
                </a:lnTo>
                <a:lnTo>
                  <a:pt x="897769" y="2719531"/>
                </a:lnTo>
                <a:lnTo>
                  <a:pt x="913704" y="2713394"/>
                </a:lnTo>
                <a:lnTo>
                  <a:pt x="933260" y="2711146"/>
                </a:lnTo>
                <a:lnTo>
                  <a:pt x="2447755" y="2711146"/>
                </a:lnTo>
                <a:lnTo>
                  <a:pt x="2467310" y="2713394"/>
                </a:lnTo>
                <a:lnTo>
                  <a:pt x="2483247" y="2719531"/>
                </a:lnTo>
                <a:lnTo>
                  <a:pt x="2493975" y="2728648"/>
                </a:lnTo>
                <a:lnTo>
                  <a:pt x="2497904" y="2739837"/>
                </a:lnTo>
                <a:lnTo>
                  <a:pt x="2497904" y="2802955"/>
                </a:lnTo>
                <a:lnTo>
                  <a:pt x="2493976" y="2814144"/>
                </a:lnTo>
                <a:lnTo>
                  <a:pt x="2483248" y="2823261"/>
                </a:lnTo>
                <a:lnTo>
                  <a:pt x="2467312" y="2829398"/>
                </a:lnTo>
                <a:lnTo>
                  <a:pt x="2447755" y="2831646"/>
                </a:lnTo>
                <a:close/>
              </a:path>
            </a:pathLst>
          </a:custGeom>
          <a:solidFill>
            <a:srgbClr val="1A1A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294202" y="6314550"/>
            <a:ext cx="2771775" cy="13442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17700"/>
              </a:lnSpc>
              <a:spcBef>
                <a:spcPts val="95"/>
              </a:spcBef>
            </a:pPr>
            <a:r>
              <a:rPr sz="2450" spc="-210" dirty="0">
                <a:solidFill>
                  <a:srgbClr val="FF3131"/>
                </a:solidFill>
                <a:latin typeface="Arial Black"/>
                <a:cs typeface="Arial Black"/>
              </a:rPr>
              <a:t>ОС</a:t>
            </a:r>
            <a:r>
              <a:rPr sz="2450" spc="-165" dirty="0">
                <a:solidFill>
                  <a:srgbClr val="FF3131"/>
                </a:solidFill>
                <a:latin typeface="Arial Black"/>
                <a:cs typeface="Arial Black"/>
              </a:rPr>
              <a:t> </a:t>
            </a:r>
            <a:r>
              <a:rPr sz="2450" spc="-130" dirty="0">
                <a:solidFill>
                  <a:srgbClr val="FF3131"/>
                </a:solidFill>
                <a:latin typeface="Arial Black"/>
                <a:cs typeface="Arial Black"/>
              </a:rPr>
              <a:t>Линукс</a:t>
            </a:r>
            <a:r>
              <a:rPr sz="2450" spc="-160" dirty="0">
                <a:solidFill>
                  <a:srgbClr val="FF3131"/>
                </a:solidFill>
                <a:latin typeface="Arial Black"/>
                <a:cs typeface="Arial Black"/>
              </a:rPr>
              <a:t> </a:t>
            </a:r>
            <a:r>
              <a:rPr sz="2450" spc="-60" dirty="0">
                <a:solidFill>
                  <a:srgbClr val="FF3131"/>
                </a:solidFill>
                <a:latin typeface="Arial Black"/>
                <a:cs typeface="Arial Black"/>
              </a:rPr>
              <a:t>“Альт </a:t>
            </a:r>
            <a:r>
              <a:rPr sz="2450" spc="-35" dirty="0">
                <a:solidFill>
                  <a:srgbClr val="FF3131"/>
                </a:solidFill>
                <a:latin typeface="Arial Black"/>
                <a:cs typeface="Arial Black"/>
              </a:rPr>
              <a:t>Образование”, </a:t>
            </a:r>
            <a:r>
              <a:rPr sz="2450" spc="-105" dirty="0" err="1">
                <a:solidFill>
                  <a:srgbClr val="FF3131"/>
                </a:solidFill>
                <a:latin typeface="Arial Black"/>
                <a:cs typeface="Arial Black"/>
              </a:rPr>
              <a:t>версия</a:t>
            </a:r>
            <a:r>
              <a:rPr lang="ru-RU" sz="2450" spc="-160" dirty="0">
                <a:solidFill>
                  <a:srgbClr val="FF3131"/>
                </a:solidFill>
                <a:latin typeface="Arial Black"/>
                <a:cs typeface="Arial Black"/>
              </a:rPr>
              <a:t> </a:t>
            </a:r>
            <a:r>
              <a:rPr sz="2450" spc="-35" dirty="0">
                <a:solidFill>
                  <a:srgbClr val="FF3131"/>
                </a:solidFill>
                <a:latin typeface="Arial Black"/>
                <a:cs typeface="Arial Black"/>
              </a:rPr>
              <a:t>10.4</a:t>
            </a:r>
            <a:endParaRPr sz="2450" dirty="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body" idx="1"/>
          </p:nvPr>
        </p:nvSpPr>
        <p:spPr>
          <a:xfrm>
            <a:off x="8857524" y="5196880"/>
            <a:ext cx="9109075" cy="2525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400"/>
              </a:lnSpc>
              <a:spcBef>
                <a:spcPts val="100"/>
              </a:spcBef>
            </a:pPr>
            <a:r>
              <a:rPr b="1" u="heavy" spc="3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компьюте</a:t>
            </a:r>
            <a:r>
              <a:rPr b="1" spc="-825" dirty="0">
                <a:latin typeface="Trebuchet MS"/>
                <a:cs typeface="Trebuchet MS"/>
              </a:rPr>
              <a:t>р</a:t>
            </a:r>
            <a:r>
              <a:rPr b="1" u="heavy" spc="-9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ы</a:t>
            </a:r>
            <a:r>
              <a:rPr b="1" spc="25" dirty="0">
                <a:latin typeface="Trebuchet MS"/>
                <a:cs typeface="Trebuchet MS"/>
              </a:rPr>
              <a:t> </a:t>
            </a:r>
            <a:r>
              <a:rPr dirty="0"/>
              <a:t>с</a:t>
            </a:r>
            <a:r>
              <a:rPr spc="165" dirty="0"/>
              <a:t> </a:t>
            </a:r>
            <a:r>
              <a:rPr dirty="0"/>
              <a:t>установленной</a:t>
            </a:r>
            <a:r>
              <a:rPr spc="165" dirty="0"/>
              <a:t> </a:t>
            </a:r>
            <a:r>
              <a:rPr dirty="0"/>
              <a:t>операционной</a:t>
            </a:r>
            <a:r>
              <a:rPr spc="165" dirty="0"/>
              <a:t> </a:t>
            </a:r>
            <a:r>
              <a:rPr spc="-10" dirty="0"/>
              <a:t>системой </a:t>
            </a:r>
            <a:r>
              <a:rPr dirty="0"/>
              <a:t>Линукс</a:t>
            </a:r>
            <a:r>
              <a:rPr spc="160" dirty="0"/>
              <a:t> </a:t>
            </a:r>
            <a:r>
              <a:rPr dirty="0"/>
              <a:t>«АЛЬТ</a:t>
            </a:r>
            <a:r>
              <a:rPr spc="165" dirty="0"/>
              <a:t> </a:t>
            </a:r>
            <a:r>
              <a:rPr dirty="0"/>
              <a:t>Образование»</a:t>
            </a:r>
            <a:r>
              <a:rPr spc="165" dirty="0"/>
              <a:t> </a:t>
            </a:r>
            <a:r>
              <a:rPr dirty="0" err="1"/>
              <a:t>верси</a:t>
            </a:r>
            <a:r>
              <a:rPr lang="ru-RU" dirty="0"/>
              <a:t>я </a:t>
            </a:r>
            <a:r>
              <a:rPr dirty="0"/>
              <a:t>10.4</a:t>
            </a:r>
            <a:r>
              <a:rPr spc="165" dirty="0"/>
              <a:t> </a:t>
            </a:r>
            <a:r>
              <a:rPr spc="-50" dirty="0"/>
              <a:t>и</a:t>
            </a: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dirty="0"/>
              <a:t>техническими</a:t>
            </a:r>
            <a:r>
              <a:rPr spc="150" dirty="0"/>
              <a:t> </a:t>
            </a:r>
            <a:r>
              <a:rPr dirty="0"/>
              <a:t>характеристиками</a:t>
            </a:r>
            <a:r>
              <a:rPr spc="150" dirty="0"/>
              <a:t> </a:t>
            </a:r>
            <a:r>
              <a:rPr dirty="0"/>
              <a:t>не</a:t>
            </a:r>
            <a:r>
              <a:rPr spc="150" dirty="0"/>
              <a:t> </a:t>
            </a:r>
            <a:r>
              <a:rPr spc="-10" dirty="0"/>
              <a:t>ниже:</a:t>
            </a:r>
          </a:p>
          <a:p>
            <a:pPr marL="310515" indent="-297815">
              <a:lnSpc>
                <a:spcPct val="100000"/>
              </a:lnSpc>
              <a:spcBef>
                <a:spcPts val="660"/>
              </a:spcBef>
              <a:buChar char="-"/>
              <a:tabLst>
                <a:tab pos="310515" algn="l"/>
              </a:tabLst>
            </a:pPr>
            <a:r>
              <a:rPr dirty="0"/>
              <a:t>процессор</a:t>
            </a:r>
            <a:r>
              <a:rPr spc="160" dirty="0"/>
              <a:t> </a:t>
            </a:r>
            <a:r>
              <a:rPr dirty="0"/>
              <a:t>от</a:t>
            </a:r>
            <a:r>
              <a:rPr spc="160" dirty="0"/>
              <a:t> </a:t>
            </a:r>
            <a:r>
              <a:rPr dirty="0"/>
              <a:t>4</a:t>
            </a:r>
            <a:r>
              <a:rPr spc="160" dirty="0"/>
              <a:t> </a:t>
            </a:r>
            <a:r>
              <a:rPr spc="-10" dirty="0"/>
              <a:t>ядер,</a:t>
            </a:r>
          </a:p>
          <a:p>
            <a:pPr marL="310515" indent="-297815">
              <a:lnSpc>
                <a:spcPct val="100000"/>
              </a:lnSpc>
              <a:spcBef>
                <a:spcPts val="660"/>
              </a:spcBef>
              <a:buChar char="-"/>
              <a:tabLst>
                <a:tab pos="310515" algn="l"/>
              </a:tabLst>
            </a:pPr>
            <a:r>
              <a:rPr dirty="0"/>
              <a:t>оперативная</a:t>
            </a:r>
            <a:r>
              <a:rPr spc="135" dirty="0"/>
              <a:t> </a:t>
            </a:r>
            <a:r>
              <a:rPr dirty="0"/>
              <a:t>память</a:t>
            </a:r>
            <a:r>
              <a:rPr spc="140" dirty="0"/>
              <a:t> </a:t>
            </a:r>
            <a:r>
              <a:rPr dirty="0"/>
              <a:t>от</a:t>
            </a:r>
            <a:r>
              <a:rPr spc="140" dirty="0"/>
              <a:t> </a:t>
            </a:r>
            <a:r>
              <a:rPr dirty="0"/>
              <a:t>8</a:t>
            </a:r>
            <a:r>
              <a:rPr spc="140" dirty="0"/>
              <a:t> </a:t>
            </a:r>
            <a:r>
              <a:rPr spc="-10" dirty="0" err="1"/>
              <a:t>Гбайт</a:t>
            </a:r>
            <a:r>
              <a:rPr lang="ru-RU" spc="-10" dirty="0"/>
              <a:t>.</a:t>
            </a:r>
            <a:endParaRPr spc="-1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410200" y="647700"/>
            <a:ext cx="12640310" cy="8130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5200" dirty="0"/>
              <a:t>Регламентные сроки</a:t>
            </a:r>
            <a:r>
              <a:rPr sz="5200" spc="-135" dirty="0"/>
              <a:t> </a:t>
            </a:r>
            <a:r>
              <a:rPr sz="5200" dirty="0" err="1"/>
              <a:t>проведения</a:t>
            </a:r>
            <a:r>
              <a:rPr sz="5200" spc="-135" dirty="0"/>
              <a:t> </a:t>
            </a:r>
            <a:r>
              <a:rPr lang="ru-RU" sz="5200" spc="-25" dirty="0"/>
              <a:t>Р</a:t>
            </a:r>
            <a:r>
              <a:rPr sz="5200" spc="-25" dirty="0"/>
              <a:t>ТМ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BD56DA8-106C-4A58-869F-5239CBACD9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324100"/>
            <a:ext cx="14999072" cy="7646012"/>
          </a:xfrm>
          <a:prstGeom prst="rect">
            <a:avLst/>
          </a:prstGeom>
        </p:spPr>
      </p:pic>
      <p:sp>
        <p:nvSpPr>
          <p:cNvPr id="4" name="TextBox 10">
            <a:extLst>
              <a:ext uri="{FF2B5EF4-FFF2-40B4-BE49-F238E27FC236}">
                <a16:creationId xmlns:a16="http://schemas.microsoft.com/office/drawing/2014/main" id="{B0D7AA75-B0D8-4374-BEF6-293793027FBC}"/>
              </a:ext>
            </a:extLst>
          </p:cNvPr>
          <p:cNvSpPr txBox="1"/>
          <p:nvPr/>
        </p:nvSpPr>
        <p:spPr>
          <a:xfrm>
            <a:off x="8381997" y="6046415"/>
            <a:ext cx="2285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400" dirty="0">
                <a:solidFill>
                  <a:srgbClr val="FF0000"/>
                </a:solidFill>
                <a:latin typeface="Century Gothic" panose="020B0502020202020204" pitchFamily="34" charset="0"/>
              </a:rPr>
              <a:t>*</a:t>
            </a:r>
          </a:p>
        </p:txBody>
      </p:sp>
      <p:sp>
        <p:nvSpPr>
          <p:cNvPr id="5" name="TextBox 10">
            <a:extLst>
              <a:ext uri="{FF2B5EF4-FFF2-40B4-BE49-F238E27FC236}">
                <a16:creationId xmlns:a16="http://schemas.microsoft.com/office/drawing/2014/main" id="{9BAE9199-1335-4BDE-A39F-F58A8044D5CB}"/>
              </a:ext>
            </a:extLst>
          </p:cNvPr>
          <p:cNvSpPr txBox="1"/>
          <p:nvPr/>
        </p:nvSpPr>
        <p:spPr>
          <a:xfrm>
            <a:off x="8381998" y="6716941"/>
            <a:ext cx="2285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400" dirty="0">
                <a:solidFill>
                  <a:srgbClr val="FF0000"/>
                </a:solidFill>
                <a:latin typeface="Century Gothic" panose="020B0502020202020204" pitchFamily="34" charset="0"/>
              </a:rPr>
              <a:t>*</a:t>
            </a:r>
          </a:p>
        </p:txBody>
      </p:sp>
      <p:sp>
        <p:nvSpPr>
          <p:cNvPr id="6" name="TextBox 10">
            <a:extLst>
              <a:ext uri="{FF2B5EF4-FFF2-40B4-BE49-F238E27FC236}">
                <a16:creationId xmlns:a16="http://schemas.microsoft.com/office/drawing/2014/main" id="{5077DC1F-F8F2-45E5-B675-6B3F52AEF2C6}"/>
              </a:ext>
            </a:extLst>
          </p:cNvPr>
          <p:cNvSpPr txBox="1"/>
          <p:nvPr/>
        </p:nvSpPr>
        <p:spPr>
          <a:xfrm>
            <a:off x="8407032" y="7985760"/>
            <a:ext cx="2285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400" dirty="0">
                <a:solidFill>
                  <a:srgbClr val="FF0000"/>
                </a:solidFill>
                <a:latin typeface="Century Gothic" panose="020B0502020202020204" pitchFamily="34" charset="0"/>
              </a:rPr>
              <a:t>*</a:t>
            </a:r>
          </a:p>
        </p:txBody>
      </p:sp>
      <p:sp>
        <p:nvSpPr>
          <p:cNvPr id="7" name="TextBox 10">
            <a:extLst>
              <a:ext uri="{FF2B5EF4-FFF2-40B4-BE49-F238E27FC236}">
                <a16:creationId xmlns:a16="http://schemas.microsoft.com/office/drawing/2014/main" id="{A1E73A0C-A654-467C-BC8D-1BB640F8079E}"/>
              </a:ext>
            </a:extLst>
          </p:cNvPr>
          <p:cNvSpPr txBox="1"/>
          <p:nvPr/>
        </p:nvSpPr>
        <p:spPr>
          <a:xfrm>
            <a:off x="8381996" y="8593215"/>
            <a:ext cx="2285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400" dirty="0">
                <a:solidFill>
                  <a:srgbClr val="FF0000"/>
                </a:solidFill>
                <a:latin typeface="Century Gothic" panose="020B0502020202020204" pitchFamily="34" charset="0"/>
              </a:rPr>
              <a:t>*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569CE094-C954-41F8-BC03-4BB1A021E3C3}"/>
              </a:ext>
            </a:extLst>
          </p:cNvPr>
          <p:cNvSpPr txBox="1"/>
          <p:nvPr/>
        </p:nvSpPr>
        <p:spPr>
          <a:xfrm>
            <a:off x="8360218" y="9254579"/>
            <a:ext cx="2285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400" dirty="0">
                <a:solidFill>
                  <a:srgbClr val="FF0000"/>
                </a:solidFill>
                <a:latin typeface="Century Gothic" panose="020B0502020202020204" pitchFamily="34" charset="0"/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32202627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-12771" y="74916"/>
            <a:ext cx="18313562" cy="887500"/>
          </a:xfrm>
          <a:prstGeom prst="rect">
            <a:avLst/>
          </a:prstGeom>
        </p:spPr>
        <p:txBody>
          <a:bodyPr vert="horz" wrap="square" lIns="0" tIns="71197" rIns="0" bIns="0" rtlCol="0">
            <a:spAutoFit/>
          </a:bodyPr>
          <a:lstStyle/>
          <a:p>
            <a:pPr marL="10881995">
              <a:lnSpc>
                <a:spcPct val="100000"/>
              </a:lnSpc>
              <a:spcBef>
                <a:spcPts val="100"/>
              </a:spcBef>
            </a:pPr>
            <a:r>
              <a:rPr dirty="0" err="1"/>
              <a:t>Этап</a:t>
            </a:r>
            <a:r>
              <a:rPr spc="-160" dirty="0"/>
              <a:t> </a:t>
            </a:r>
            <a:r>
              <a:rPr lang="ru-RU" dirty="0"/>
              <a:t>проведения</a:t>
            </a:r>
            <a:r>
              <a:rPr spc="-160" dirty="0"/>
              <a:t> </a:t>
            </a:r>
            <a:r>
              <a:rPr lang="ru-RU" spc="-25" dirty="0"/>
              <a:t>Р</a:t>
            </a:r>
            <a:r>
              <a:rPr spc="-25" dirty="0"/>
              <a:t>ТМ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F4E9EB0-22E0-460A-921D-68C752EBCE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2705100"/>
            <a:ext cx="13487400" cy="6422571"/>
          </a:xfrm>
          <a:prstGeom prst="rect">
            <a:avLst/>
          </a:prstGeom>
        </p:spPr>
      </p:pic>
      <p:sp>
        <p:nvSpPr>
          <p:cNvPr id="24" name="TextBox 10">
            <a:extLst>
              <a:ext uri="{FF2B5EF4-FFF2-40B4-BE49-F238E27FC236}">
                <a16:creationId xmlns:a16="http://schemas.microsoft.com/office/drawing/2014/main" id="{997A2042-5AC5-4391-90CA-7B880C693E46}"/>
              </a:ext>
            </a:extLst>
          </p:cNvPr>
          <p:cNvSpPr txBox="1"/>
          <p:nvPr/>
        </p:nvSpPr>
        <p:spPr>
          <a:xfrm>
            <a:off x="6324600" y="3314700"/>
            <a:ext cx="2285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400" dirty="0">
                <a:solidFill>
                  <a:srgbClr val="FF0000"/>
                </a:solidFill>
                <a:latin typeface="Century Gothic" panose="020B0502020202020204" pitchFamily="34" charset="0"/>
              </a:rPr>
              <a:t>*</a:t>
            </a: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09EA4ABA-60DB-47D7-AC07-D3431FDAC9DC}"/>
              </a:ext>
            </a:extLst>
          </p:cNvPr>
          <p:cNvSpPr txBox="1"/>
          <p:nvPr/>
        </p:nvSpPr>
        <p:spPr>
          <a:xfrm>
            <a:off x="6324599" y="4838700"/>
            <a:ext cx="2285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400" dirty="0">
                <a:solidFill>
                  <a:srgbClr val="FF0000"/>
                </a:solidFill>
                <a:latin typeface="Century Gothic" panose="020B0502020202020204" pitchFamily="34" charset="0"/>
              </a:rPr>
              <a:t>*</a:t>
            </a:r>
          </a:p>
        </p:txBody>
      </p:sp>
      <p:sp>
        <p:nvSpPr>
          <p:cNvPr id="26" name="TextBox 10">
            <a:extLst>
              <a:ext uri="{FF2B5EF4-FFF2-40B4-BE49-F238E27FC236}">
                <a16:creationId xmlns:a16="http://schemas.microsoft.com/office/drawing/2014/main" id="{9ECC33DD-F00E-4A4B-BC61-42195F5005E1}"/>
              </a:ext>
            </a:extLst>
          </p:cNvPr>
          <p:cNvSpPr txBox="1"/>
          <p:nvPr/>
        </p:nvSpPr>
        <p:spPr>
          <a:xfrm>
            <a:off x="6324599" y="5223420"/>
            <a:ext cx="2285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400" dirty="0">
                <a:solidFill>
                  <a:srgbClr val="FF0000"/>
                </a:solidFill>
                <a:latin typeface="Century Gothic" panose="020B0502020202020204" pitchFamily="34" charset="0"/>
              </a:rPr>
              <a:t>*</a:t>
            </a:r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id="{5B38EFE6-BD23-4CB2-9167-92A5EC03A6C6}"/>
              </a:ext>
            </a:extLst>
          </p:cNvPr>
          <p:cNvSpPr txBox="1"/>
          <p:nvPr/>
        </p:nvSpPr>
        <p:spPr>
          <a:xfrm>
            <a:off x="6298473" y="5916385"/>
            <a:ext cx="2285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400" dirty="0">
                <a:solidFill>
                  <a:srgbClr val="FF0000"/>
                </a:solidFill>
                <a:latin typeface="Century Gothic" panose="020B0502020202020204" pitchFamily="34" charset="0"/>
              </a:rPr>
              <a:t>*</a:t>
            </a:r>
          </a:p>
        </p:txBody>
      </p:sp>
      <p:sp>
        <p:nvSpPr>
          <p:cNvPr id="28" name="TextBox 10">
            <a:extLst>
              <a:ext uri="{FF2B5EF4-FFF2-40B4-BE49-F238E27FC236}">
                <a16:creationId xmlns:a16="http://schemas.microsoft.com/office/drawing/2014/main" id="{BF9E4CDC-9E21-417F-B0DA-B12782590C42}"/>
              </a:ext>
            </a:extLst>
          </p:cNvPr>
          <p:cNvSpPr txBox="1"/>
          <p:nvPr/>
        </p:nvSpPr>
        <p:spPr>
          <a:xfrm>
            <a:off x="6272347" y="6670944"/>
            <a:ext cx="2285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400" dirty="0">
                <a:solidFill>
                  <a:srgbClr val="FF0000"/>
                </a:solidFill>
                <a:latin typeface="Century Gothic" panose="020B0502020202020204" pitchFamily="34" charset="0"/>
              </a:rPr>
              <a:t>*</a:t>
            </a:r>
          </a:p>
        </p:txBody>
      </p:sp>
      <p:sp>
        <p:nvSpPr>
          <p:cNvPr id="29" name="TextBox 10">
            <a:extLst>
              <a:ext uri="{FF2B5EF4-FFF2-40B4-BE49-F238E27FC236}">
                <a16:creationId xmlns:a16="http://schemas.microsoft.com/office/drawing/2014/main" id="{ADCA1F70-05E6-46A0-999E-D18CED1CACAB}"/>
              </a:ext>
            </a:extLst>
          </p:cNvPr>
          <p:cNvSpPr txBox="1"/>
          <p:nvPr/>
        </p:nvSpPr>
        <p:spPr>
          <a:xfrm>
            <a:off x="6285410" y="7126600"/>
            <a:ext cx="2285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400" dirty="0">
                <a:solidFill>
                  <a:srgbClr val="FF0000"/>
                </a:solidFill>
                <a:latin typeface="Century Gothic" panose="020B0502020202020204" pitchFamily="34" charset="0"/>
              </a:rPr>
              <a:t>*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7179309" marR="5080" algn="r">
              <a:lnSpc>
                <a:spcPct val="100000"/>
              </a:lnSpc>
              <a:spcBef>
                <a:spcPts val="1090"/>
              </a:spcBef>
            </a:pPr>
            <a:r>
              <a:rPr dirty="0"/>
              <a:t>Консультационная</a:t>
            </a:r>
            <a:r>
              <a:rPr spc="-160" dirty="0"/>
              <a:t> </a:t>
            </a:r>
            <a:r>
              <a:rPr dirty="0"/>
              <a:t>и</a:t>
            </a:r>
            <a:r>
              <a:rPr spc="-160" dirty="0"/>
              <a:t> </a:t>
            </a:r>
            <a:r>
              <a:rPr spc="-10" dirty="0"/>
              <a:t>техническая</a:t>
            </a:r>
          </a:p>
          <a:p>
            <a:pPr marL="7179309" marR="179705" algn="r">
              <a:lnSpc>
                <a:spcPct val="100000"/>
              </a:lnSpc>
              <a:spcBef>
                <a:spcPts val="990"/>
              </a:spcBef>
            </a:pPr>
            <a:r>
              <a:rPr dirty="0"/>
              <a:t>поддержка</a:t>
            </a:r>
            <a:r>
              <a:rPr spc="-204" dirty="0"/>
              <a:t> </a:t>
            </a:r>
            <a:r>
              <a:rPr spc="-25" dirty="0"/>
              <a:t>ППЭ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16C4736-EA6B-49FB-95BF-24C17601E2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2628900"/>
            <a:ext cx="14915051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7179309" marR="5080" algn="r">
              <a:lnSpc>
                <a:spcPct val="100000"/>
              </a:lnSpc>
              <a:spcBef>
                <a:spcPts val="1090"/>
              </a:spcBef>
            </a:pPr>
            <a:r>
              <a:rPr dirty="0"/>
              <a:t>Консультационная</a:t>
            </a:r>
            <a:r>
              <a:rPr spc="-160" dirty="0"/>
              <a:t> </a:t>
            </a:r>
            <a:r>
              <a:rPr dirty="0"/>
              <a:t>и</a:t>
            </a:r>
            <a:r>
              <a:rPr spc="-160" dirty="0"/>
              <a:t> </a:t>
            </a:r>
            <a:r>
              <a:rPr spc="-10" dirty="0"/>
              <a:t>техническая</a:t>
            </a:r>
          </a:p>
          <a:p>
            <a:pPr marL="7179309" marR="179705" algn="r">
              <a:lnSpc>
                <a:spcPct val="100000"/>
              </a:lnSpc>
              <a:spcBef>
                <a:spcPts val="990"/>
              </a:spcBef>
            </a:pPr>
            <a:r>
              <a:rPr dirty="0"/>
              <a:t>поддержка</a:t>
            </a:r>
            <a:r>
              <a:rPr spc="-204" dirty="0"/>
              <a:t> </a:t>
            </a:r>
            <a:r>
              <a:rPr spc="-25" dirty="0"/>
              <a:t>ППЭ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FDDF36F-5E97-4233-8C08-B4DC8E43CD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2552700"/>
            <a:ext cx="14551645" cy="7162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12605443" y="413187"/>
            <a:ext cx="3696335" cy="8331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Сайт</a:t>
            </a:r>
            <a:r>
              <a:rPr spc="-135" dirty="0"/>
              <a:t> </a:t>
            </a:r>
            <a:r>
              <a:rPr spc="-20" dirty="0"/>
              <a:t>ЦОКО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693747" y="1443759"/>
            <a:ext cx="3519804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00" spc="-140" dirty="0">
                <a:latin typeface="Arial Black"/>
                <a:cs typeface="Arial Black"/>
                <a:hlinkClick r:id="rId2"/>
              </a:rPr>
              <a:t>www.coko08.ru</a:t>
            </a:r>
            <a:endParaRPr sz="34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115800" y="4381500"/>
            <a:ext cx="5080000" cy="2658745"/>
          </a:xfrm>
          <a:prstGeom prst="rect">
            <a:avLst/>
          </a:prstGeom>
        </p:spPr>
        <p:txBody>
          <a:bodyPr vert="horz" wrap="square" lIns="0" tIns="4362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435"/>
              </a:spcBef>
            </a:pPr>
            <a:r>
              <a:rPr sz="6000" b="1" spc="720" dirty="0">
                <a:latin typeface="Arial Narrow"/>
                <a:cs typeface="Arial Narrow"/>
              </a:rPr>
              <a:t>КОНТАКТЫ:</a:t>
            </a:r>
            <a:endParaRPr sz="6000" dirty="0">
              <a:latin typeface="Arial Narrow"/>
              <a:cs typeface="Arial Narrow"/>
            </a:endParaRPr>
          </a:p>
          <a:p>
            <a:pPr marL="12700" marR="5080">
              <a:lnSpc>
                <a:spcPct val="119100"/>
              </a:lnSpc>
              <a:spcBef>
                <a:spcPts val="1050"/>
              </a:spcBef>
            </a:pPr>
            <a:r>
              <a:rPr sz="3200" dirty="0">
                <a:latin typeface="Roboto"/>
                <a:cs typeface="Roboto"/>
              </a:rPr>
              <a:t>эл.почта</a:t>
            </a:r>
            <a:r>
              <a:rPr sz="3200" spc="355" dirty="0">
                <a:latin typeface="Roboto"/>
                <a:cs typeface="Roboto"/>
              </a:rPr>
              <a:t> </a:t>
            </a:r>
            <a:r>
              <a:rPr sz="3200" dirty="0">
                <a:latin typeface="Roboto"/>
                <a:cs typeface="Roboto"/>
              </a:rPr>
              <a:t>-</a:t>
            </a:r>
            <a:r>
              <a:rPr sz="3200" spc="360" dirty="0">
                <a:latin typeface="Roboto"/>
                <a:cs typeface="Roboto"/>
              </a:rPr>
              <a:t> </a:t>
            </a:r>
            <a:r>
              <a:rPr sz="3200" spc="-10" dirty="0">
                <a:latin typeface="Roboto"/>
                <a:cs typeface="Roboto"/>
              </a:rPr>
              <a:t>coko08@mail.ru </a:t>
            </a:r>
            <a:r>
              <a:rPr sz="3200" dirty="0">
                <a:latin typeface="Roboto"/>
                <a:cs typeface="Roboto"/>
              </a:rPr>
              <a:t>тел.</a:t>
            </a:r>
            <a:r>
              <a:rPr sz="3200" spc="535" dirty="0">
                <a:latin typeface="Roboto"/>
                <a:cs typeface="Roboto"/>
              </a:rPr>
              <a:t> </a:t>
            </a:r>
            <a:r>
              <a:rPr sz="3200" dirty="0">
                <a:latin typeface="Roboto"/>
                <a:cs typeface="Roboto"/>
              </a:rPr>
              <a:t>-</a:t>
            </a:r>
            <a:r>
              <a:rPr sz="3200" spc="535" dirty="0">
                <a:latin typeface="Roboto"/>
                <a:cs typeface="Roboto"/>
              </a:rPr>
              <a:t> </a:t>
            </a:r>
            <a:r>
              <a:rPr sz="3200" dirty="0">
                <a:latin typeface="Roboto"/>
                <a:cs typeface="Roboto"/>
              </a:rPr>
              <a:t>8(84722)3-90-</a:t>
            </a:r>
            <a:r>
              <a:rPr sz="3200" spc="-25" dirty="0">
                <a:latin typeface="Roboto"/>
                <a:cs typeface="Roboto"/>
              </a:rPr>
              <a:t>90</a:t>
            </a:r>
            <a:endParaRPr sz="3200" dirty="0">
              <a:latin typeface="Roboto"/>
              <a:cs typeface="Roboto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61F5270-6C47-436D-A69C-337EB3122F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032" y="2628900"/>
            <a:ext cx="10816338" cy="741646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268</TotalTime>
  <Words>399</Words>
  <Application>Microsoft Office PowerPoint</Application>
  <PresentationFormat>Произвольный</PresentationFormat>
  <Paragraphs>62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 Black</vt:lpstr>
      <vt:lpstr>Arial Narrow</vt:lpstr>
      <vt:lpstr>Calibri</vt:lpstr>
      <vt:lpstr>Century Gothic</vt:lpstr>
      <vt:lpstr>Open Sans</vt:lpstr>
      <vt:lpstr>Roboto</vt:lpstr>
      <vt:lpstr>Trebuchet MS</vt:lpstr>
      <vt:lpstr>Office Theme</vt:lpstr>
      <vt:lpstr>БУ РК "Центр оценки качества образования"</vt:lpstr>
      <vt:lpstr>Нормативные документы</vt:lpstr>
      <vt:lpstr>ТМ в форме ЕГЭ во 2 полугодии 2026 г.</vt:lpstr>
      <vt:lpstr>Порядок проведения ВТМ</vt:lpstr>
      <vt:lpstr>Порядок проведения РТМ</vt:lpstr>
      <vt:lpstr>Требования к оборудованию в штабе ППЭ</vt:lpstr>
      <vt:lpstr>Регламентные сроки проведения РТМ</vt:lpstr>
      <vt:lpstr>Этап проведения РТМ</vt:lpstr>
      <vt:lpstr>Консультационная и техническая поддержка ППЭ</vt:lpstr>
      <vt:lpstr>Консультационная и техническая поддержка ППЭ</vt:lpstr>
      <vt:lpstr>Сайт ЦОКО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БУ РК "ЦОКО" Предварительные итоги ГИА 2025, копия, копия</dc:title>
  <dc:creator>Кема Алювинова</dc:creator>
  <cp:keywords>DAG6n5RjdKA,BAE1_LPc0hI,0</cp:keywords>
  <cp:lastModifiedBy>Пользователь</cp:lastModifiedBy>
  <cp:revision>13</cp:revision>
  <dcterms:created xsi:type="dcterms:W3CDTF">2026-11-03T09:02:02Z</dcterms:created>
  <dcterms:modified xsi:type="dcterms:W3CDTF">2026-11-05T07:54:59Z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2026-01-21T00:00:00Z</vt:filetime>
  </property>
  <property fmtid="{D5CDD505-2E9C-101B-9397-08002B2CF9AE}" pid="4" name="Creator">
    <vt:lpwstr>Canva</vt:lpwstr>
  </property>
  <property fmtid="{D5CDD505-2E9C-101B-9397-08002B2CF9AE}" pid="5" name="LastSaved">
    <vt:filetime>2026-11-03T00:00:00Z</vt:filetime>
  </property>
  <property fmtid="{D5CDD505-2E9C-101B-9397-08002B2CF9AE}" pid="6" name="Producer">
    <vt:lpwstr>Canva</vt:lpwstr>
  </property>
</Properties>
</file>