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</p:sldMasterIdLst>
  <p:notesMasterIdLst>
    <p:notesMasterId r:id="rId37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4" r:id="rId29"/>
    <p:sldId id="275" r:id="rId30"/>
    <p:sldId id="276" r:id="rId31"/>
    <p:sldId id="278" r:id="rId32"/>
    <p:sldId id="281" r:id="rId33"/>
    <p:sldId id="280" r:id="rId34"/>
    <p:sldId id="273" r:id="rId35"/>
    <p:sldId id="279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viewProps" Target="viewProp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59" name="PlaceHolder 4"/>
          <p:cNvSpPr>
            <a:spLocks noGrp="1"/>
          </p:cNvSpPr>
          <p:nvPr>
            <p:ph type="dt" idx="3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60" name="PlaceHolder 5"/>
          <p:cNvSpPr>
            <a:spLocks noGrp="1"/>
          </p:cNvSpPr>
          <p:nvPr>
            <p:ph type="ftr" idx="3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1" name="PlaceHolder 6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89C73FA-2049-45B5-9156-0EA449F253DD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`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6387D69-0EF8-4B17-8B03-5BB83EC5A781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C105F36-A14B-4779-8281-991725993AC6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4161787-CB35-4B6E-A124-19877D0674B6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824E233-4F2B-42D9-93A3-BA22EA4B71A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61505D3D-0EFA-4622-AA2D-C80810FAE3A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0AC273E-B6AD-4B92-A687-B361C289DA2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8F36692-C552-41D9-9D98-F94836D740B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EA34D496-D410-4F5D-9523-41431CD8076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622584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F34CA04D-E2D3-446D-BC7F-E7A766E76C1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BF046CEC-AC95-4375-8845-B1B057EA13A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75DBAB7E-F3B7-4F96-B9EF-55C75F806CB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FE48D0DB-86AB-4822-82CD-F7CEE8E86DA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6F9BC007-E33B-42CE-A5B4-FB2AF1FBD15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8130AFD3-8841-4742-B24A-FEF2B98BBB4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5906419-7B7F-431F-A168-7591AC98BCBE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456751-255F-4D3B-B1DC-6F4D2530826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836A3DD-3A9D-4A1C-84D9-F926C09CF5A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5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ECA88A2-BD99-45E5-AB81-CFA7A6CC524B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3" name="PlaceHolder 4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E1415E-CA4A-4887-981D-570D371570B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A467449-C27D-4AF7-A371-2E1001995C9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5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92AC3C7-FFA7-4F9F-8C24-B5FA06EA58CF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5D146A4-807F-4826-BA6E-88A6F16F5E7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8F5A402-4FA0-4956-A337-25E5C525FF3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243325-B8F0-4A13-8C68-D2F4F4C4175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584C837-9178-401C-8F30-B9FB00D066D0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6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660B73E-36B7-43EA-A222-CA8C4686ABC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utoken.ru/support/download/pkcs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 l="-998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25680" y="3254040"/>
            <a:ext cx="11313360" cy="191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>
                <a:solidFill>
                  <a:schemeClr val="dk1"/>
                </a:solidFill>
                <a:latin typeface="Times New Roman"/>
              </a:rPr>
              <a:t>Региональное тренировочное мероприятие с использованием АРМ ГИА-11 в ППЭ на ОС Альт Образование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Рисунок 9"/>
          <p:cNvPicPr/>
          <p:nvPr/>
        </p:nvPicPr>
        <p:blipFill>
          <a:blip r:embed="rId4"/>
          <a:stretch/>
        </p:blipFill>
        <p:spPr>
          <a:xfrm>
            <a:off x="3570120" y="559440"/>
            <a:ext cx="4652640" cy="2693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Объект 8"/>
          <p:cNvPicPr/>
          <p:nvPr/>
        </p:nvPicPr>
        <p:blipFill>
          <a:blip r:embed="rId2"/>
          <a:srcRect l="5155" t="6901" r="4257" b="6962"/>
          <a:stretch/>
        </p:blipFill>
        <p:spPr>
          <a:xfrm>
            <a:off x="1459440" y="1128960"/>
            <a:ext cx="10110240" cy="4949280"/>
          </a:xfrm>
          <a:prstGeom prst="rect">
            <a:avLst/>
          </a:prstGeom>
          <a:ln w="0">
            <a:noFill/>
          </a:ln>
        </p:spPr>
      </p:pic>
      <p:sp>
        <p:nvSpPr>
          <p:cNvPr id="65" name="Прямоугольник 1"/>
          <p:cNvSpPr/>
          <p:nvPr/>
        </p:nvSpPr>
        <p:spPr>
          <a:xfrm>
            <a:off x="6991920" y="4415040"/>
            <a:ext cx="4577400" cy="1663560"/>
          </a:xfrm>
          <a:prstGeom prst="rect">
            <a:avLst/>
          </a:prstGeom>
          <a:solidFill>
            <a:srgbClr val="FDDEE6"/>
          </a:solidFill>
          <a:ln>
            <a:solidFill>
              <a:srgbClr val="FDDE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29436B"/>
              </a:solidFill>
              <a:latin typeface="Calibri"/>
            </a:endParaRPr>
          </a:p>
        </p:txBody>
      </p:sp>
      <p:sp>
        <p:nvSpPr>
          <p:cNvPr id="66" name="TextBox 3"/>
          <p:cNvSpPr/>
          <p:nvPr/>
        </p:nvSpPr>
        <p:spPr>
          <a:xfrm>
            <a:off x="6991920" y="5062680"/>
            <a:ext cx="4552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1" strike="noStrike" spc="-1">
                <a:solidFill>
                  <a:srgbClr val="29436B"/>
                </a:solidFill>
                <a:latin typeface="Calibri"/>
              </a:rPr>
              <a:t>https://cloud.mail.ru/public/JAiR/3qarmfrM2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Прямоугольник 2"/>
          <p:cNvSpPr/>
          <p:nvPr/>
        </p:nvSpPr>
        <p:spPr>
          <a:xfrm>
            <a:off x="7767720" y="2133720"/>
            <a:ext cx="635760" cy="307800"/>
          </a:xfrm>
          <a:prstGeom prst="rect">
            <a:avLst/>
          </a:prstGeom>
          <a:solidFill>
            <a:srgbClr val="FFFFFD"/>
          </a:solidFill>
          <a:ln>
            <a:solidFill>
              <a:srgbClr val="FFFF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" descr="Изображение выглядит как снимок экрана, текст&#10;&#10;Автоматически созданное описание"/>
          <p:cNvPicPr/>
          <p:nvPr/>
        </p:nvPicPr>
        <p:blipFill>
          <a:blip r:embed="rId2"/>
          <a:srcRect r="3691"/>
          <a:stretch/>
        </p:blipFill>
        <p:spPr>
          <a:xfrm>
            <a:off x="1034640" y="2491200"/>
            <a:ext cx="10870200" cy="4129920"/>
          </a:xfrm>
          <a:prstGeom prst="rect">
            <a:avLst/>
          </a:prstGeom>
          <a:ln w="0">
            <a:noFill/>
          </a:ln>
        </p:spPr>
      </p:pic>
      <p:sp>
        <p:nvSpPr>
          <p:cNvPr id="69" name="Заголовок 1"/>
          <p:cNvSpPr/>
          <p:nvPr/>
        </p:nvSpPr>
        <p:spPr>
          <a:xfrm>
            <a:off x="1390680" y="-2520"/>
            <a:ext cx="1051416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4400" b="1" strike="noStrike" spc="-1">
                <a:solidFill>
                  <a:schemeClr val="dk1"/>
                </a:solidFill>
                <a:latin typeface="Times New Roman"/>
              </a:rPr>
              <a:t>Облако «Линукс Апробация»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Прямоугольник 1"/>
          <p:cNvSpPr/>
          <p:nvPr/>
        </p:nvSpPr>
        <p:spPr>
          <a:xfrm>
            <a:off x="1551600" y="3429000"/>
            <a:ext cx="2113560" cy="340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1" name="TextBox 4"/>
          <p:cNvSpPr/>
          <p:nvPr/>
        </p:nvSpPr>
        <p:spPr>
          <a:xfrm>
            <a:off x="3011760" y="1414800"/>
            <a:ext cx="58262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strike="noStrike" spc="-1">
                <a:solidFill>
                  <a:schemeClr val="dk1"/>
                </a:solidFill>
                <a:latin typeface="Calibri"/>
              </a:rPr>
              <a:t>Версия ПО АРМ ГИА-11 - </a:t>
            </a:r>
            <a:r>
              <a:rPr lang="ru-RU" sz="2800" b="1" strike="noStrike" spc="-1">
                <a:solidFill>
                  <a:srgbClr val="FF0000"/>
                </a:solidFill>
                <a:latin typeface="Calibri"/>
              </a:rPr>
              <a:t>26.3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Рисунок 3"/>
          <p:cNvPicPr/>
          <p:nvPr/>
        </p:nvPicPr>
        <p:blipFill>
          <a:blip r:embed="rId2"/>
          <a:stretch/>
        </p:blipFill>
        <p:spPr>
          <a:xfrm>
            <a:off x="240120" y="1257120"/>
            <a:ext cx="6180840" cy="396576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3" name="Прямоугольник 4"/>
          <p:cNvSpPr/>
          <p:nvPr/>
        </p:nvSpPr>
        <p:spPr>
          <a:xfrm>
            <a:off x="748080" y="1941840"/>
            <a:ext cx="5124600" cy="559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4" name="Рисунок 9" descr="Изображение выглядит как текст, снимок экрана, дисплей, программное обеспечение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4256280" y="1830960"/>
            <a:ext cx="7693920" cy="4636440"/>
          </a:xfrm>
          <a:prstGeom prst="rect">
            <a:avLst/>
          </a:prstGeom>
          <a:ln w="0">
            <a:noFill/>
          </a:ln>
          <a:effectLst>
            <a:outerShdw blurRad="190440" algn="tl" rotWithShape="0">
              <a:srgbClr val="000000">
                <a:alpha val="70000"/>
              </a:srgbClr>
            </a:outerShdw>
          </a:effectLst>
        </p:spPr>
      </p:pic>
      <p:sp>
        <p:nvSpPr>
          <p:cNvPr id="75" name="Заголовок 1"/>
          <p:cNvSpPr/>
          <p:nvPr/>
        </p:nvSpPr>
        <p:spPr>
          <a:xfrm>
            <a:off x="1436400" y="-68400"/>
            <a:ext cx="1051416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4000" b="1" strike="noStrike" spc="-1">
                <a:solidFill>
                  <a:schemeClr val="dk1"/>
                </a:solidFill>
                <a:latin typeface="Times New Roman"/>
              </a:rPr>
              <a:t>Установка ОС «Альт-Образование»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Объект 5" descr="Изображение выглядит как текст, снимок экрана, линия, Параллельный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2217240" y="971640"/>
            <a:ext cx="8736120" cy="4913640"/>
          </a:xfrm>
          <a:prstGeom prst="rect">
            <a:avLst/>
          </a:prstGeom>
          <a:ln w="0">
            <a:noFill/>
          </a:ln>
          <a:effectLst>
            <a:outerShdw blurRad="190440" algn="tl" rotWithShape="0">
              <a:srgbClr val="000000">
                <a:alpha val="70000"/>
              </a:srgbClr>
            </a:outerShdw>
          </a:effectLst>
        </p:spPr>
      </p:pic>
      <p:sp>
        <p:nvSpPr>
          <p:cNvPr id="77" name="TextBox 6"/>
          <p:cNvSpPr/>
          <p:nvPr/>
        </p:nvSpPr>
        <p:spPr>
          <a:xfrm>
            <a:off x="2526840" y="5985000"/>
            <a:ext cx="8117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Пароль администратора необходимо 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</a:rPr>
              <a:t>вспомнить и записать!!!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Можно сбросить, но процедура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</a:rPr>
              <a:t> очень долгая.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Заголовок 1"/>
          <p:cNvSpPr/>
          <p:nvPr/>
        </p:nvSpPr>
        <p:spPr>
          <a:xfrm>
            <a:off x="1513080" y="-242640"/>
            <a:ext cx="1051416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Создание учетной записи админа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: скругленные углы 8"/>
          <p:cNvSpPr/>
          <p:nvPr/>
        </p:nvSpPr>
        <p:spPr>
          <a:xfrm>
            <a:off x="1385280" y="635040"/>
            <a:ext cx="10514160" cy="55864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1D3155"/>
            </a:solidFill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TextBox 6"/>
          <p:cNvSpPr/>
          <p:nvPr/>
        </p:nvSpPr>
        <p:spPr>
          <a:xfrm>
            <a:off x="1750320" y="792000"/>
            <a:ext cx="9909000" cy="521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!!!Для установки драйвера принтера, скачайте и запустите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https://www.pantum.ru/wp-content/uploads/2024/07/pantum-ubuntu-driver-v1_1_106-2.zip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!!!Для установки драйвера сканера, откройте терминал и скопируйте следующий код, после обязательно проверьте сканер и принтер в программе для сканирования и печати по умолчанию.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# переходим под root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su -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# обновляем пакеты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apt-get update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# установка драйверов для Fujitsu SP-1125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epm play -y pfusp &amp;&amp; cp /usr/lib/sane/libsane-pfusp* /usr/lib64/sane/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# установка прав доступа к Fujitsu SP-1125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"ACTION!=\"add\", GOTO=\"pfusp_scanner_rules_end\"\n" 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"ENV{DEVTYPE}!=\"usb_device\", GOTO=\"pfusp_scanner_rules_end\"\n"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"ATTR{idVendor}!=\"04c5\", GOTO=\"pfusp_scanner_rules_end\"\n\n"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"LABEL=\"pfusp_scanner_rules_begin\"\n"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"#SP-1125\nATTRS{idProduct}==\"1475\", ENV{pfusp_driver}=\"yes\"\n"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"# Give scanner users read/write permissions on the device.\n"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"ENV{pfusp_driver}==\"yes\", MODE=\"0666\", OWNER=\"root\", GROUP=\"root\"\n\n"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"# Device detection by pfusp depends on libsane_matched being set.\n"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"ENV{pfusp_driver}==\"yes\", ENV{libsane_matched}=\"yes\"\n\n"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400" b="1" strike="noStrike" spc="-1">
                <a:solidFill>
                  <a:schemeClr val="dk1"/>
                </a:solidFill>
                <a:latin typeface="Calibri"/>
              </a:rPr>
              <a:t>   echo -ne "LABEL=\"pfusp_scanner_rules_end\"\n" &gt;&gt; /etc/udev/rules.d/60-pfusp.rules 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Заголовок 1"/>
          <p:cNvSpPr/>
          <p:nvPr/>
        </p:nvSpPr>
        <p:spPr>
          <a:xfrm>
            <a:off x="3720600" y="-365040"/>
            <a:ext cx="81792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2800" b="1" strike="noStrike" spc="-1">
                <a:solidFill>
                  <a:schemeClr val="dk1"/>
                </a:solidFill>
                <a:latin typeface="Times New Roman"/>
              </a:rPr>
              <a:t>Установка сканера и принтера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Box 1"/>
          <p:cNvSpPr/>
          <p:nvPr/>
        </p:nvSpPr>
        <p:spPr>
          <a:xfrm>
            <a:off x="2517480" y="6377760"/>
            <a:ext cx="8117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После установки обязательно 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</a:rPr>
              <a:t>ПЕРЕЗАГРУЗИТЬ</a:t>
            </a: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 компьютер!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Заголовок 1"/>
          <p:cNvSpPr/>
          <p:nvPr/>
        </p:nvSpPr>
        <p:spPr>
          <a:xfrm>
            <a:off x="2098440" y="0"/>
            <a:ext cx="93996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Установка КриптоПРО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Прямоугольник: скругленные углы 4"/>
          <p:cNvSpPr/>
          <p:nvPr/>
        </p:nvSpPr>
        <p:spPr>
          <a:xfrm>
            <a:off x="1274760" y="1431720"/>
            <a:ext cx="10514160" cy="3065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1D3155"/>
            </a:solidFill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TextBox 2"/>
          <p:cNvSpPr/>
          <p:nvPr/>
        </p:nvSpPr>
        <p:spPr>
          <a:xfrm>
            <a:off x="1752480" y="1766520"/>
            <a:ext cx="9745200" cy="20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Times New Roman"/>
              </a:rPr>
              <a:t># установка КриптоПРО CSP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wget -O /tmp/linux-amd64.tgz "https://ou4.ru/f/linux-amd64.tgz" &amp;&amp; cd /tmp &amp;&amp; tar -xzf linux-amd64.tgz &amp;&amp; cd /tmp/linux-amd64 &amp;&amp; apt-get install -y cryptopro-preinstall &amp;&amp; apt-get install cprocsp-curl* lsb-cprocsp-base* lsb-cprocsp-capilite* lsb-cprocsp-kc1-64* lsb-cprocsp-rdr-64* &amp;&amp; apt-get install -y cprocsp-rdr-gui-gtk* cprocsp-rdr-rutoken* cprocsp-rdr-pcsc* lsb-cprocsp-pkcs11* pcsc-lite-rutokens pcsc-lite-ccid &amp;&amp; apt-get install -y cprocsp-rdr-cryptoki* &amp;&amp; apt-get install -y cprocsp-cptools</a:t>
            </a: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*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Box 1"/>
          <p:cNvSpPr/>
          <p:nvPr/>
        </p:nvSpPr>
        <p:spPr>
          <a:xfrm>
            <a:off x="2268000" y="5103360"/>
            <a:ext cx="8117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Альтернативный способ установки и </a:t>
            </a:r>
            <a:r>
              <a:rPr lang="ru-RU" sz="1800" b="1" strike="noStrike" spc="-1">
                <a:solidFill>
                  <a:srgbClr val="FF0000"/>
                </a:solidFill>
                <a:latin typeface="Calibri"/>
              </a:rPr>
              <a:t>УДАЛЕНИЯ</a:t>
            </a: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 можно прочитать в презентации </a:t>
            </a:r>
            <a:r>
              <a:rPr lang="en-US" sz="1800" b="1" strike="noStrike" spc="-1">
                <a:solidFill>
                  <a:srgbClr val="FF0000"/>
                </a:solidFill>
                <a:latin typeface="Calibri"/>
              </a:rPr>
              <a:t>https://cloud.mail.ru/public/duZt/vJzAFhHki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Заголовок 1"/>
          <p:cNvSpPr/>
          <p:nvPr/>
        </p:nvSpPr>
        <p:spPr>
          <a:xfrm>
            <a:off x="2585520" y="-191880"/>
            <a:ext cx="93996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Удаление старой версии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8" name="Рисунок 2" descr="Изображение выглядит как текст, снимок экрана, программное обеспечение, веб-страница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205560" y="325440"/>
            <a:ext cx="3224880" cy="35708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Рисунок 6" descr="Изображение выглядит как текст, снимок экрана, программное обеспечение, компьютер&#10;&#10;Автоматически созданное описание"/>
          <p:cNvPicPr/>
          <p:nvPr/>
        </p:nvPicPr>
        <p:blipFill>
          <a:blip r:embed="rId3"/>
          <a:srcRect t="7735" b="12156"/>
          <a:stretch/>
        </p:blipFill>
        <p:spPr>
          <a:xfrm>
            <a:off x="2665800" y="870840"/>
            <a:ext cx="6858720" cy="377964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0" name="Рисунок 11" descr="Изображение выглядит как текст, программное обеспечение, компьютер, Значок на компьютере&#10;&#10;Автоматически созданное описание"/>
          <p:cNvPicPr/>
          <p:nvPr/>
        </p:nvPicPr>
        <p:blipFill>
          <a:blip r:embed="rId4"/>
          <a:srcRect t="16186" b="19140"/>
          <a:stretch/>
        </p:blipFill>
        <p:spPr>
          <a:xfrm>
            <a:off x="4581000" y="3537360"/>
            <a:ext cx="7213320" cy="319680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1" name="Прямоугольник 12"/>
          <p:cNvSpPr/>
          <p:nvPr/>
        </p:nvSpPr>
        <p:spPr>
          <a:xfrm>
            <a:off x="205560" y="3084840"/>
            <a:ext cx="1483200" cy="192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2" name="Прямоугольник 13"/>
          <p:cNvSpPr/>
          <p:nvPr/>
        </p:nvSpPr>
        <p:spPr>
          <a:xfrm>
            <a:off x="5225400" y="2470680"/>
            <a:ext cx="1968120" cy="10652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3" name="Прямоугольник 14"/>
          <p:cNvSpPr/>
          <p:nvPr/>
        </p:nvSpPr>
        <p:spPr>
          <a:xfrm>
            <a:off x="6003720" y="3659760"/>
            <a:ext cx="238680" cy="2365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4" name="Прямоугольник 15"/>
          <p:cNvSpPr/>
          <p:nvPr/>
        </p:nvSpPr>
        <p:spPr>
          <a:xfrm>
            <a:off x="9271080" y="6451560"/>
            <a:ext cx="555120" cy="1785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5" name="TextBox 16"/>
          <p:cNvSpPr/>
          <p:nvPr/>
        </p:nvSpPr>
        <p:spPr>
          <a:xfrm>
            <a:off x="734760" y="5370840"/>
            <a:ext cx="348480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После удаления обязательно </a:t>
            </a:r>
            <a:r>
              <a:rPr lang="ru-RU" sz="2000" b="1" strike="noStrike" spc="-1">
                <a:solidFill>
                  <a:srgbClr val="FF0000"/>
                </a:solidFill>
                <a:latin typeface="Calibri"/>
              </a:rPr>
              <a:t>ПЕРЕЗАГРУЗИТЬ</a:t>
            </a: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 компьютер!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Заголовок 1"/>
          <p:cNvSpPr/>
          <p:nvPr/>
        </p:nvSpPr>
        <p:spPr>
          <a:xfrm>
            <a:off x="2493000" y="-90000"/>
            <a:ext cx="93996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Установка новой версии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Рисунок 4" descr="Изображение выглядит как текст, программное обеспечение, веб-страница, Значок на компьютере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773640" y="1235520"/>
            <a:ext cx="10643040" cy="501588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8" name="Прямоугольник 5"/>
          <p:cNvSpPr/>
          <p:nvPr/>
        </p:nvSpPr>
        <p:spPr>
          <a:xfrm>
            <a:off x="773640" y="1727280"/>
            <a:ext cx="3861360" cy="275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Рисунок 4"/>
          <p:cNvPicPr/>
          <p:nvPr/>
        </p:nvPicPr>
        <p:blipFill>
          <a:blip r:embed="rId2"/>
          <a:stretch/>
        </p:blipFill>
        <p:spPr>
          <a:xfrm>
            <a:off x="2603160" y="2459880"/>
            <a:ext cx="6984360" cy="4038480"/>
          </a:xfrm>
          <a:prstGeom prst="rect">
            <a:avLst/>
          </a:prstGeom>
          <a:ln w="0">
            <a:noFill/>
          </a:ln>
          <a:effectLst>
            <a:outerShdw blurRad="190440" algn="tl" rotWithShape="0">
              <a:srgbClr val="000000">
                <a:alpha val="70000"/>
              </a:srgbClr>
            </a:outerShdw>
          </a:effectLst>
        </p:spPr>
      </p:pic>
      <p:sp>
        <p:nvSpPr>
          <p:cNvPr id="100" name="PlaceHolder 1"/>
          <p:cNvSpPr>
            <a:spLocks noGrp="1"/>
          </p:cNvSpPr>
          <p:nvPr>
            <p:ph/>
          </p:nvPr>
        </p:nvSpPr>
        <p:spPr>
          <a:xfrm>
            <a:off x="3071880" y="2062440"/>
            <a:ext cx="5027040" cy="48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ru-RU" sz="1700" b="1" u="sng" strike="noStrike" spc="-1">
                <a:solidFill>
                  <a:schemeClr val="dk1"/>
                </a:solidFill>
                <a:uFillTx/>
                <a:latin typeface="Calibri"/>
              </a:rPr>
              <a:t>Получение ЭМ </a:t>
            </a:r>
            <a:r>
              <a:rPr lang="en-US" sz="1700" b="1" u="sng" strike="noStrike" spc="-1">
                <a:solidFill>
                  <a:schemeClr val="dk1"/>
                </a:solidFill>
                <a:uFillTx/>
                <a:latin typeface="Calibri"/>
              </a:rPr>
              <a:t>&gt;</a:t>
            </a:r>
            <a:r>
              <a:rPr lang="ru-RU" sz="1700" b="1" u="sng" strike="noStrike" spc="-1">
                <a:solidFill>
                  <a:schemeClr val="dk1"/>
                </a:solidFill>
                <a:uFillTx/>
                <a:latin typeface="Calibri"/>
              </a:rPr>
              <a:t> Интернет-пакеты</a:t>
            </a:r>
            <a:endParaRPr lang="ru-RU" sz="1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Box 5"/>
          <p:cNvSpPr/>
          <p:nvPr/>
        </p:nvSpPr>
        <p:spPr>
          <a:xfrm>
            <a:off x="3780000" y="1284120"/>
            <a:ext cx="499752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2800" b="1" strike="noStrike" spc="-1">
                <a:solidFill>
                  <a:srgbClr val="FF0000"/>
                </a:solidFill>
                <a:latin typeface="Century Gothic"/>
              </a:rPr>
              <a:t>vpn-test-lk-ppe.rustest.ru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Прямоугольник 6"/>
          <p:cNvSpPr/>
          <p:nvPr/>
        </p:nvSpPr>
        <p:spPr>
          <a:xfrm>
            <a:off x="3600000" y="1326960"/>
            <a:ext cx="5027040" cy="521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3" name="Заголовок 1"/>
          <p:cNvSpPr/>
          <p:nvPr/>
        </p:nvSpPr>
        <p:spPr>
          <a:xfrm>
            <a:off x="2603160" y="-39960"/>
            <a:ext cx="939960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Получение ЭМ из ЛК ППЭ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object 3"/>
          <p:cNvSpPr/>
          <p:nvPr/>
        </p:nvSpPr>
        <p:spPr>
          <a:xfrm>
            <a:off x="8566560" y="287280"/>
            <a:ext cx="274356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АРМ</a:t>
            </a:r>
            <a:r>
              <a:rPr lang="ru-RU" sz="3600" b="1" strike="noStrike" spc="-26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3600" b="1" strike="noStrike" spc="-97">
                <a:solidFill>
                  <a:schemeClr val="dk1"/>
                </a:solidFill>
                <a:latin typeface="Times New Roman"/>
              </a:rPr>
              <a:t>ГИА-</a:t>
            </a:r>
            <a:r>
              <a:rPr lang="ru-RU" sz="3600" b="1" strike="noStrike" spc="-191">
                <a:solidFill>
                  <a:schemeClr val="dk1"/>
                </a:solidFill>
                <a:latin typeface="Times New Roman"/>
              </a:rPr>
              <a:t>11</a:t>
            </a:r>
            <a:r>
              <a:rPr lang="ru-RU" sz="3600" b="1" strike="noStrike" spc="-26">
                <a:solidFill>
                  <a:schemeClr val="dk1"/>
                </a:solidFill>
                <a:latin typeface="Times New Roman"/>
              </a:rPr>
              <a:t>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5" name="object 6"/>
          <p:cNvGrpSpPr/>
          <p:nvPr/>
        </p:nvGrpSpPr>
        <p:grpSpPr>
          <a:xfrm>
            <a:off x="200880" y="1430640"/>
            <a:ext cx="5993640" cy="3380040"/>
            <a:chOff x="200880" y="1430640"/>
            <a:chExt cx="5993640" cy="3380040"/>
          </a:xfrm>
        </p:grpSpPr>
        <p:pic>
          <p:nvPicPr>
            <p:cNvPr id="106" name="object 7"/>
            <p:cNvPicPr/>
            <p:nvPr/>
          </p:nvPicPr>
          <p:blipFill>
            <a:blip r:embed="rId2"/>
            <a:stretch/>
          </p:blipFill>
          <p:spPr>
            <a:xfrm>
              <a:off x="210240" y="1440360"/>
              <a:ext cx="5974200" cy="3360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7" name="object 8"/>
            <p:cNvSpPr/>
            <p:nvPr/>
          </p:nvSpPr>
          <p:spPr>
            <a:xfrm>
              <a:off x="200880" y="1430640"/>
              <a:ext cx="5993640" cy="3380040"/>
            </a:xfrm>
            <a:custGeom>
              <a:avLst/>
              <a:gdLst>
                <a:gd name="textAreaLeft" fmla="*/ 0 w 5993640"/>
                <a:gd name="textAreaRight" fmla="*/ 5995080 w 5993640"/>
                <a:gd name="textAreaTop" fmla="*/ 0 h 3380040"/>
                <a:gd name="textAreaBottom" fmla="*/ 3381480 h 3380040"/>
              </a:gdLst>
              <a:ahLst/>
              <a:cxnLst/>
              <a:rect l="textAreaLeft" t="textAreaTop" r="textAreaRight" b="textAreaBottom"/>
              <a:pathLst>
                <a:path w="5995035" h="3381375">
                  <a:moveTo>
                    <a:pt x="0" y="3380994"/>
                  </a:moveTo>
                  <a:lnTo>
                    <a:pt x="5994654" y="3380994"/>
                  </a:lnTo>
                  <a:lnTo>
                    <a:pt x="5994654" y="0"/>
                  </a:lnTo>
                  <a:lnTo>
                    <a:pt x="0" y="0"/>
                  </a:lnTo>
                  <a:lnTo>
                    <a:pt x="0" y="3380994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08" name="object 9"/>
            <p:cNvSpPr/>
            <p:nvPr/>
          </p:nvSpPr>
          <p:spPr>
            <a:xfrm>
              <a:off x="1373760" y="3219480"/>
              <a:ext cx="1385280" cy="457560"/>
            </a:xfrm>
            <a:custGeom>
              <a:avLst/>
              <a:gdLst>
                <a:gd name="textAreaLeft" fmla="*/ 0 w 1385280"/>
                <a:gd name="textAreaRight" fmla="*/ 1386720 w 1385280"/>
                <a:gd name="textAreaTop" fmla="*/ 0 h 457560"/>
                <a:gd name="textAreaBottom" fmla="*/ 459000 h 457560"/>
              </a:gdLst>
              <a:ahLst/>
              <a:cxnLst/>
              <a:rect l="textAreaLeft" t="textAreaTop" r="textAreaRight" b="textAreaBottom"/>
              <a:pathLst>
                <a:path w="1386839" h="459104">
                  <a:moveTo>
                    <a:pt x="0" y="458724"/>
                  </a:moveTo>
                  <a:lnTo>
                    <a:pt x="1386839" y="458724"/>
                  </a:lnTo>
                  <a:lnTo>
                    <a:pt x="1386839" y="0"/>
                  </a:lnTo>
                  <a:lnTo>
                    <a:pt x="0" y="0"/>
                  </a:lnTo>
                  <a:lnTo>
                    <a:pt x="0" y="458724"/>
                  </a:lnTo>
                  <a:close/>
                </a:path>
              </a:pathLst>
            </a:custGeom>
            <a:noFill/>
            <a:ln w="28574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09" name="object 4"/>
          <p:cNvSpPr/>
          <p:nvPr/>
        </p:nvSpPr>
        <p:spPr>
          <a:xfrm>
            <a:off x="6364080" y="1875960"/>
            <a:ext cx="5227920" cy="88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 defTabSz="914400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55">
                <a:solidFill>
                  <a:srgbClr val="0C255F"/>
                </a:solidFill>
                <a:latin typeface="Verdana"/>
              </a:rPr>
              <a:t>АРМ</a:t>
            </a:r>
            <a:r>
              <a:rPr lang="ru-RU" sz="1900" b="0" strike="noStrike" spc="89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ГИА-</a:t>
            </a:r>
            <a:r>
              <a:rPr lang="ru-RU" sz="1900" b="0" strike="noStrike" spc="-171">
                <a:solidFill>
                  <a:srgbClr val="0C255F"/>
                </a:solidFill>
                <a:latin typeface="Verdana"/>
              </a:rPr>
              <a:t>11</a:t>
            </a:r>
            <a:r>
              <a:rPr lang="ru-RU" sz="1900" b="0" strike="noStrike" spc="69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50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900" b="0" strike="noStrike" spc="89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32">
                <a:solidFill>
                  <a:srgbClr val="0C255F"/>
                </a:solidFill>
                <a:latin typeface="Verdana"/>
              </a:rPr>
              <a:t>ППЭ</a:t>
            </a:r>
            <a:r>
              <a:rPr lang="ru-RU" sz="1900" b="0" strike="noStrike" spc="8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70">
                <a:solidFill>
                  <a:srgbClr val="0C255F"/>
                </a:solidFill>
                <a:latin typeface="Verdana"/>
              </a:rPr>
              <a:t>–</a:t>
            </a:r>
            <a:r>
              <a:rPr lang="ru-RU" sz="1900" b="0" strike="noStrike" spc="89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>
                <a:solidFill>
                  <a:srgbClr val="0C255F"/>
                </a:solidFill>
                <a:latin typeface="Verdana"/>
              </a:rPr>
              <a:t>автоматизированное</a:t>
            </a:r>
            <a:r>
              <a:rPr lang="ru-RU" sz="1900" b="0" strike="noStrike" spc="4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35">
                <a:solidFill>
                  <a:srgbClr val="0C255F"/>
                </a:solidFill>
                <a:latin typeface="Verdana"/>
              </a:rPr>
              <a:t>рабочее</a:t>
            </a:r>
            <a:r>
              <a:rPr lang="ru-RU" sz="1900" b="0" strike="noStrike" spc="72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89">
                <a:solidFill>
                  <a:srgbClr val="0C255F"/>
                </a:solidFill>
                <a:latin typeface="Verdana"/>
              </a:rPr>
              <a:t>место</a:t>
            </a:r>
            <a:r>
              <a:rPr lang="ru-RU" sz="1900" b="0" strike="noStrike" spc="70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51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1900" b="0" strike="noStrike" spc="698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46">
                <a:solidFill>
                  <a:srgbClr val="0C255F"/>
                </a:solidFill>
                <a:latin typeface="Verdana"/>
              </a:rPr>
              <a:t>проведения</a:t>
            </a:r>
            <a:r>
              <a:rPr lang="ru-RU" sz="1900" b="0" strike="noStrike" spc="72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ГИА-</a:t>
            </a:r>
            <a:r>
              <a:rPr lang="ru-RU" sz="1900" b="0" strike="noStrike" spc="-182">
                <a:solidFill>
                  <a:srgbClr val="0C255F"/>
                </a:solidFill>
                <a:latin typeface="Verdana"/>
              </a:rPr>
              <a:t>11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50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900" b="0" strike="noStrike" spc="-14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пункте</a:t>
            </a:r>
            <a:r>
              <a:rPr lang="ru-RU" sz="19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46">
                <a:solidFill>
                  <a:srgbClr val="0C255F"/>
                </a:solidFill>
                <a:latin typeface="Verdana"/>
              </a:rPr>
              <a:t>проведения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41">
                <a:solidFill>
                  <a:srgbClr val="0C255F"/>
                </a:solidFill>
                <a:latin typeface="Verdana"/>
              </a:rPr>
              <a:t>экзамена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0" name="object 10"/>
          <p:cNvGrpSpPr/>
          <p:nvPr/>
        </p:nvGrpSpPr>
        <p:grpSpPr>
          <a:xfrm>
            <a:off x="6400440" y="3165120"/>
            <a:ext cx="929520" cy="960120"/>
            <a:chOff x="6400440" y="3165120"/>
            <a:chExt cx="929520" cy="960120"/>
          </a:xfrm>
        </p:grpSpPr>
        <p:pic>
          <p:nvPicPr>
            <p:cNvPr id="111" name="object 11"/>
            <p:cNvPicPr/>
            <p:nvPr/>
          </p:nvPicPr>
          <p:blipFill>
            <a:blip r:embed="rId3"/>
            <a:stretch/>
          </p:blipFill>
          <p:spPr>
            <a:xfrm>
              <a:off x="6409800" y="3174480"/>
              <a:ext cx="910080" cy="940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" name="object 12"/>
            <p:cNvSpPr/>
            <p:nvPr/>
          </p:nvSpPr>
          <p:spPr>
            <a:xfrm>
              <a:off x="6400440" y="3165120"/>
              <a:ext cx="929520" cy="960120"/>
            </a:xfrm>
            <a:custGeom>
              <a:avLst/>
              <a:gdLst>
                <a:gd name="textAreaLeft" fmla="*/ 0 w 929520"/>
                <a:gd name="textAreaRight" fmla="*/ 930960 w 929520"/>
                <a:gd name="textAreaTop" fmla="*/ 0 h 960120"/>
                <a:gd name="textAreaBottom" fmla="*/ 961560 h 960120"/>
              </a:gdLst>
              <a:ahLst/>
              <a:cxnLst/>
              <a:rect l="textAreaLeft" t="textAreaTop" r="textAreaRight" b="textAreaBottom"/>
              <a:pathLst>
                <a:path w="930909" h="961389">
                  <a:moveTo>
                    <a:pt x="0" y="960881"/>
                  </a:moveTo>
                  <a:lnTo>
                    <a:pt x="930401" y="960881"/>
                  </a:lnTo>
                  <a:lnTo>
                    <a:pt x="930401" y="0"/>
                  </a:lnTo>
                  <a:lnTo>
                    <a:pt x="0" y="0"/>
                  </a:lnTo>
                  <a:lnTo>
                    <a:pt x="0" y="960881"/>
                  </a:lnTo>
                  <a:close/>
                </a:path>
              </a:pathLst>
            </a:custGeom>
            <a:noFill/>
            <a:ln w="19049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13" name="object 23"/>
          <p:cNvSpPr/>
          <p:nvPr/>
        </p:nvSpPr>
        <p:spPr>
          <a:xfrm>
            <a:off x="7400880" y="3109680"/>
            <a:ext cx="527400" cy="101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6600" b="1" strike="noStrike" spc="-1512">
                <a:solidFill>
                  <a:srgbClr val="0C255F"/>
                </a:solidFill>
                <a:latin typeface="Tahoma"/>
              </a:rPr>
              <a:t>=</a:t>
            </a:r>
            <a:endParaRPr lang="ru-RU" sz="6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4" name="object 13"/>
          <p:cNvGrpSpPr/>
          <p:nvPr/>
        </p:nvGrpSpPr>
        <p:grpSpPr>
          <a:xfrm>
            <a:off x="8078040" y="2992320"/>
            <a:ext cx="3495960" cy="1332000"/>
            <a:chOff x="8078040" y="2992320"/>
            <a:chExt cx="3495960" cy="1332000"/>
          </a:xfrm>
        </p:grpSpPr>
        <p:pic>
          <p:nvPicPr>
            <p:cNvPr id="115" name="object 14"/>
            <p:cNvPicPr/>
            <p:nvPr/>
          </p:nvPicPr>
          <p:blipFill>
            <a:blip r:embed="rId4"/>
            <a:stretch/>
          </p:blipFill>
          <p:spPr>
            <a:xfrm>
              <a:off x="9119520" y="3192840"/>
              <a:ext cx="631080" cy="833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6" name="object 15"/>
            <p:cNvSpPr/>
            <p:nvPr/>
          </p:nvSpPr>
          <p:spPr>
            <a:xfrm>
              <a:off x="9110160" y="3183120"/>
              <a:ext cx="650160" cy="853200"/>
            </a:xfrm>
            <a:custGeom>
              <a:avLst/>
              <a:gdLst>
                <a:gd name="textAreaLeft" fmla="*/ 0 w 650160"/>
                <a:gd name="textAreaRight" fmla="*/ 651600 w 650160"/>
                <a:gd name="textAreaTop" fmla="*/ 0 h 853200"/>
                <a:gd name="textAreaBottom" fmla="*/ 854640 h 853200"/>
              </a:gdLst>
              <a:ahLst/>
              <a:cxnLst/>
              <a:rect l="textAreaLeft" t="textAreaTop" r="textAreaRight" b="textAreaBottom"/>
              <a:pathLst>
                <a:path w="651509" h="854710">
                  <a:moveTo>
                    <a:pt x="0" y="854202"/>
                  </a:moveTo>
                  <a:lnTo>
                    <a:pt x="651509" y="854202"/>
                  </a:lnTo>
                  <a:lnTo>
                    <a:pt x="651509" y="0"/>
                  </a:lnTo>
                  <a:lnTo>
                    <a:pt x="0" y="0"/>
                  </a:lnTo>
                  <a:lnTo>
                    <a:pt x="0" y="854202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17" name="object 16"/>
            <p:cNvPicPr/>
            <p:nvPr/>
          </p:nvPicPr>
          <p:blipFill>
            <a:blip r:embed="rId5"/>
            <a:stretch/>
          </p:blipFill>
          <p:spPr>
            <a:xfrm>
              <a:off x="9948600" y="3197520"/>
              <a:ext cx="600480" cy="82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8" name="object 17"/>
            <p:cNvSpPr/>
            <p:nvPr/>
          </p:nvSpPr>
          <p:spPr>
            <a:xfrm>
              <a:off x="9939240" y="3187800"/>
              <a:ext cx="619560" cy="847080"/>
            </a:xfrm>
            <a:custGeom>
              <a:avLst/>
              <a:gdLst>
                <a:gd name="textAreaLeft" fmla="*/ 0 w 619560"/>
                <a:gd name="textAreaRight" fmla="*/ 621000 w 619560"/>
                <a:gd name="textAreaTop" fmla="*/ 0 h 847080"/>
                <a:gd name="textAreaBottom" fmla="*/ 848520 h 847080"/>
              </a:gdLst>
              <a:ahLst/>
              <a:cxnLst/>
              <a:rect l="textAreaLeft" t="textAreaTop" r="textAreaRight" b="textAreaBottom"/>
              <a:pathLst>
                <a:path w="621029" h="848360">
                  <a:moveTo>
                    <a:pt x="0" y="848106"/>
                  </a:moveTo>
                  <a:lnTo>
                    <a:pt x="621029" y="848106"/>
                  </a:lnTo>
                  <a:lnTo>
                    <a:pt x="621029" y="0"/>
                  </a:lnTo>
                  <a:lnTo>
                    <a:pt x="0" y="0"/>
                  </a:lnTo>
                  <a:lnTo>
                    <a:pt x="0" y="848106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19" name="object 18"/>
            <p:cNvPicPr/>
            <p:nvPr/>
          </p:nvPicPr>
          <p:blipFill>
            <a:blip r:embed="rId6"/>
            <a:stretch/>
          </p:blipFill>
          <p:spPr>
            <a:xfrm>
              <a:off x="10745640" y="3217320"/>
              <a:ext cx="624960" cy="807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0" name="object 19"/>
            <p:cNvSpPr/>
            <p:nvPr/>
          </p:nvSpPr>
          <p:spPr>
            <a:xfrm>
              <a:off x="10736280" y="3207600"/>
              <a:ext cx="644400" cy="827280"/>
            </a:xfrm>
            <a:custGeom>
              <a:avLst/>
              <a:gdLst>
                <a:gd name="textAreaLeft" fmla="*/ 0 w 644400"/>
                <a:gd name="textAreaRight" fmla="*/ 645840 w 644400"/>
                <a:gd name="textAreaTop" fmla="*/ 0 h 827280"/>
                <a:gd name="textAreaBottom" fmla="*/ 828720 h 827280"/>
              </a:gdLst>
              <a:ahLst/>
              <a:cxnLst/>
              <a:rect l="textAreaLeft" t="textAreaTop" r="textAreaRight" b="textAreaBottom"/>
              <a:pathLst>
                <a:path w="645795" h="828675">
                  <a:moveTo>
                    <a:pt x="0" y="828294"/>
                  </a:moveTo>
                  <a:lnTo>
                    <a:pt x="645414" y="828294"/>
                  </a:lnTo>
                  <a:lnTo>
                    <a:pt x="645414" y="0"/>
                  </a:lnTo>
                  <a:lnTo>
                    <a:pt x="0" y="0"/>
                  </a:lnTo>
                  <a:lnTo>
                    <a:pt x="0" y="828294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21" name="object 20"/>
            <p:cNvSpPr/>
            <p:nvPr/>
          </p:nvSpPr>
          <p:spPr>
            <a:xfrm>
              <a:off x="8078040" y="2992320"/>
              <a:ext cx="3495960" cy="1332000"/>
            </a:xfrm>
            <a:custGeom>
              <a:avLst/>
              <a:gdLst>
                <a:gd name="textAreaLeft" fmla="*/ 0 w 3495960"/>
                <a:gd name="textAreaRight" fmla="*/ 3497400 w 3495960"/>
                <a:gd name="textAreaTop" fmla="*/ 0 h 1332000"/>
                <a:gd name="textAreaBottom" fmla="*/ 1333440 h 1332000"/>
              </a:gdLst>
              <a:ahLst/>
              <a:cxnLst/>
              <a:rect l="textAreaLeft" t="textAreaTop" r="textAreaRight" b="textAreaBottom"/>
              <a:pathLst>
                <a:path w="3497579" h="1333500">
                  <a:moveTo>
                    <a:pt x="0" y="1333500"/>
                  </a:moveTo>
                  <a:lnTo>
                    <a:pt x="3497579" y="1333500"/>
                  </a:lnTo>
                  <a:lnTo>
                    <a:pt x="3497579" y="0"/>
                  </a:lnTo>
                  <a:lnTo>
                    <a:pt x="0" y="0"/>
                  </a:lnTo>
                  <a:lnTo>
                    <a:pt x="0" y="1333500"/>
                  </a:lnTo>
                  <a:close/>
                </a:path>
              </a:pathLst>
            </a:custGeom>
            <a:noFill/>
            <a:ln w="38100">
              <a:solidFill>
                <a:srgbClr val="1383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22" name="object 21"/>
            <p:cNvPicPr/>
            <p:nvPr/>
          </p:nvPicPr>
          <p:blipFill>
            <a:blip r:embed="rId7"/>
            <a:stretch/>
          </p:blipFill>
          <p:spPr>
            <a:xfrm>
              <a:off x="8308800" y="3188160"/>
              <a:ext cx="657000" cy="841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3" name="object 22"/>
            <p:cNvSpPr/>
            <p:nvPr/>
          </p:nvSpPr>
          <p:spPr>
            <a:xfrm>
              <a:off x="8299440" y="3178800"/>
              <a:ext cx="676080" cy="860760"/>
            </a:xfrm>
            <a:custGeom>
              <a:avLst/>
              <a:gdLst>
                <a:gd name="textAreaLeft" fmla="*/ 0 w 676080"/>
                <a:gd name="textAreaRight" fmla="*/ 677520 w 676080"/>
                <a:gd name="textAreaTop" fmla="*/ 0 h 860760"/>
                <a:gd name="textAreaBottom" fmla="*/ 862200 h 860760"/>
              </a:gdLst>
              <a:ahLst/>
              <a:cxnLst/>
              <a:rect l="textAreaLeft" t="textAreaTop" r="textAreaRight" b="textAreaBottom"/>
              <a:pathLst>
                <a:path w="677545" h="862329">
                  <a:moveTo>
                    <a:pt x="0" y="861821"/>
                  </a:moveTo>
                  <a:lnTo>
                    <a:pt x="677418" y="861821"/>
                  </a:lnTo>
                  <a:lnTo>
                    <a:pt x="677418" y="0"/>
                  </a:lnTo>
                  <a:lnTo>
                    <a:pt x="0" y="0"/>
                  </a:lnTo>
                  <a:lnTo>
                    <a:pt x="0" y="861821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24" name="object 5"/>
          <p:cNvSpPr/>
          <p:nvPr/>
        </p:nvSpPr>
        <p:spPr>
          <a:xfrm>
            <a:off x="1763640" y="5380560"/>
            <a:ext cx="8299800" cy="60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9000" algn="ctr" defTabSz="914400">
              <a:lnSpc>
                <a:spcPts val="2395"/>
              </a:lnSpc>
              <a:spcBef>
                <a:spcPts val="99"/>
              </a:spcBef>
            </a:pPr>
            <a:r>
              <a:rPr lang="ru-RU" sz="2000" b="1" strike="noStrike" spc="-75">
                <a:solidFill>
                  <a:srgbClr val="C00000"/>
                </a:solidFill>
                <a:latin typeface="Tahoma"/>
              </a:rPr>
              <a:t>Важно!</a:t>
            </a:r>
            <a:r>
              <a:rPr lang="ru-RU" sz="2000" b="1" strike="noStrike" spc="-15">
                <a:solidFill>
                  <a:srgbClr val="C00000"/>
                </a:solidFill>
                <a:latin typeface="Tahoma"/>
              </a:rPr>
              <a:t> </a:t>
            </a:r>
            <a:r>
              <a:rPr lang="ru-RU" sz="1900" b="0" strike="noStrike" spc="-1">
                <a:solidFill>
                  <a:srgbClr val="0C255F"/>
                </a:solidFill>
                <a:latin typeface="Verdana"/>
              </a:rPr>
              <a:t>На</a:t>
            </a:r>
            <a:r>
              <a:rPr lang="ru-RU" sz="19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55">
                <a:solidFill>
                  <a:srgbClr val="0C255F"/>
                </a:solidFill>
                <a:latin typeface="Verdana"/>
              </a:rPr>
              <a:t>Линукс</a:t>
            </a:r>
            <a:r>
              <a:rPr lang="ru-RU" sz="1900" b="0" strike="noStrike" spc="-9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66">
                <a:solidFill>
                  <a:srgbClr val="0C255F"/>
                </a:solidFill>
                <a:latin typeface="Verdana"/>
              </a:rPr>
              <a:t>используется</a:t>
            </a:r>
            <a:r>
              <a:rPr lang="ru-RU" sz="1900" b="0" strike="noStrike" spc="-9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00">
                <a:solidFill>
                  <a:srgbClr val="0C255F"/>
                </a:solidFill>
                <a:latin typeface="Verdana"/>
              </a:rPr>
              <a:t>только</a:t>
            </a:r>
            <a:r>
              <a:rPr lang="ru-RU" sz="1900" b="0" strike="noStrike" spc="-8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55">
                <a:solidFill>
                  <a:srgbClr val="0C255F"/>
                </a:solidFill>
                <a:latin typeface="Verdana"/>
              </a:rPr>
              <a:t>АРМ</a:t>
            </a:r>
            <a:r>
              <a:rPr lang="ru-RU" sz="19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ГИА-</a:t>
            </a:r>
            <a:r>
              <a:rPr lang="ru-RU" sz="1900" b="0" strike="noStrike" spc="-171">
                <a:solidFill>
                  <a:srgbClr val="0C255F"/>
                </a:solidFill>
                <a:latin typeface="Verdana"/>
              </a:rPr>
              <a:t>11</a:t>
            </a:r>
            <a:r>
              <a:rPr lang="ru-RU" sz="1900" b="0" strike="noStrike" spc="-14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56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9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1">
                <a:solidFill>
                  <a:srgbClr val="0C255F"/>
                </a:solidFill>
                <a:latin typeface="Verdana"/>
              </a:rPr>
              <a:t>ППЭ.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 marL="9000" algn="ctr" defTabSz="914400">
              <a:lnSpc>
                <a:spcPts val="2276"/>
              </a:lnSpc>
            </a:pPr>
            <a:r>
              <a:rPr lang="ru-RU" sz="1900" b="0" strike="noStrike" spc="-1">
                <a:solidFill>
                  <a:srgbClr val="0C255F"/>
                </a:solidFill>
                <a:latin typeface="Verdana"/>
              </a:rPr>
              <a:t>Все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55">
                <a:solidFill>
                  <a:srgbClr val="0C255F"/>
                </a:solidFill>
                <a:latin typeface="Verdana"/>
              </a:rPr>
              <a:t>этапы</a:t>
            </a:r>
            <a:r>
              <a:rPr lang="ru-RU" sz="1900" b="0" strike="noStrike" spc="-9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55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1900" b="0" strike="noStrike" spc="-10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">
                <a:solidFill>
                  <a:srgbClr val="0C255F"/>
                </a:solidFill>
                <a:latin typeface="Verdana"/>
              </a:rPr>
              <a:t>экзамены</a:t>
            </a:r>
            <a:r>
              <a:rPr lang="ru-RU" sz="1900" b="0" strike="noStrike" spc="-86">
                <a:solidFill>
                  <a:srgbClr val="0C255F"/>
                </a:solidFill>
                <a:latin typeface="Verdana"/>
              </a:rPr>
              <a:t> проходят</a:t>
            </a:r>
            <a:r>
              <a:rPr lang="ru-RU" sz="1900" b="0" strike="noStrike" spc="-7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256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9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60">
                <a:solidFill>
                  <a:srgbClr val="0C255F"/>
                </a:solidFill>
                <a:latin typeface="Verdana"/>
              </a:rPr>
              <a:t>одном</a:t>
            </a:r>
            <a:r>
              <a:rPr lang="ru-RU" sz="1900" b="0" strike="noStrike" spc="-8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89">
                <a:solidFill>
                  <a:srgbClr val="0C255F"/>
                </a:solidFill>
                <a:latin typeface="Verdana"/>
              </a:rPr>
              <a:t>программном</a:t>
            </a:r>
            <a:r>
              <a:rPr lang="ru-RU" sz="1900" b="0" strike="noStrike" spc="-4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>
                <a:solidFill>
                  <a:srgbClr val="0C255F"/>
                </a:solidFill>
                <a:latin typeface="Verdana"/>
              </a:rPr>
              <a:t>комплексе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object 2"/>
          <p:cNvGrpSpPr/>
          <p:nvPr/>
        </p:nvGrpSpPr>
        <p:grpSpPr>
          <a:xfrm>
            <a:off x="400320" y="1585800"/>
            <a:ext cx="11389680" cy="4495320"/>
            <a:chOff x="400320" y="1585800"/>
            <a:chExt cx="11389680" cy="4495320"/>
          </a:xfrm>
        </p:grpSpPr>
        <p:pic>
          <p:nvPicPr>
            <p:cNvPr id="126" name="object 3"/>
            <p:cNvPicPr/>
            <p:nvPr/>
          </p:nvPicPr>
          <p:blipFill>
            <a:blip r:embed="rId2"/>
            <a:stretch/>
          </p:blipFill>
          <p:spPr>
            <a:xfrm>
              <a:off x="5134320" y="2333160"/>
              <a:ext cx="6646320" cy="3738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7" name="object 4"/>
            <p:cNvSpPr/>
            <p:nvPr/>
          </p:nvSpPr>
          <p:spPr>
            <a:xfrm>
              <a:off x="5124600" y="2323440"/>
              <a:ext cx="6665400" cy="3757680"/>
            </a:xfrm>
            <a:custGeom>
              <a:avLst/>
              <a:gdLst>
                <a:gd name="textAreaLeft" fmla="*/ 0 w 6665400"/>
                <a:gd name="textAreaRight" fmla="*/ 6666840 w 6665400"/>
                <a:gd name="textAreaTop" fmla="*/ 0 h 3757680"/>
                <a:gd name="textAreaBottom" fmla="*/ 3759120 h 3757680"/>
              </a:gdLst>
              <a:ahLst/>
              <a:cxnLst/>
              <a:rect l="textAreaLeft" t="textAreaTop" r="textAreaRight" b="textAreaBottom"/>
              <a:pathLst>
                <a:path w="6666865" h="3759200">
                  <a:moveTo>
                    <a:pt x="0" y="3758946"/>
                  </a:moveTo>
                  <a:lnTo>
                    <a:pt x="6666738" y="3758946"/>
                  </a:lnTo>
                  <a:lnTo>
                    <a:pt x="6666738" y="0"/>
                  </a:lnTo>
                  <a:lnTo>
                    <a:pt x="0" y="0"/>
                  </a:lnTo>
                  <a:lnTo>
                    <a:pt x="0" y="3758946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28" name="object 5"/>
            <p:cNvPicPr/>
            <p:nvPr/>
          </p:nvPicPr>
          <p:blipFill>
            <a:blip r:embed="rId3"/>
            <a:stretch/>
          </p:blipFill>
          <p:spPr>
            <a:xfrm>
              <a:off x="410040" y="1595520"/>
              <a:ext cx="6646320" cy="37386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9" name="object 6"/>
            <p:cNvSpPr/>
            <p:nvPr/>
          </p:nvSpPr>
          <p:spPr>
            <a:xfrm>
              <a:off x="400320" y="1585800"/>
              <a:ext cx="6665400" cy="3757680"/>
            </a:xfrm>
            <a:custGeom>
              <a:avLst/>
              <a:gdLst>
                <a:gd name="textAreaLeft" fmla="*/ 0 w 6665400"/>
                <a:gd name="textAreaRight" fmla="*/ 6666840 w 6665400"/>
                <a:gd name="textAreaTop" fmla="*/ 0 h 3757680"/>
                <a:gd name="textAreaBottom" fmla="*/ 3759120 h 3757680"/>
              </a:gdLst>
              <a:ahLst/>
              <a:cxnLst/>
              <a:rect l="textAreaLeft" t="textAreaTop" r="textAreaRight" b="textAreaBottom"/>
              <a:pathLst>
                <a:path w="6666865" h="3759200">
                  <a:moveTo>
                    <a:pt x="0" y="3758946"/>
                  </a:moveTo>
                  <a:lnTo>
                    <a:pt x="6666738" y="3758946"/>
                  </a:lnTo>
                  <a:lnTo>
                    <a:pt x="6666738" y="0"/>
                  </a:lnTo>
                  <a:lnTo>
                    <a:pt x="0" y="0"/>
                  </a:lnTo>
                  <a:lnTo>
                    <a:pt x="0" y="3758946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30" name="object 7"/>
            <p:cNvSpPr/>
            <p:nvPr/>
          </p:nvSpPr>
          <p:spPr>
            <a:xfrm>
              <a:off x="424440" y="2408400"/>
              <a:ext cx="9566640" cy="2982960"/>
            </a:xfrm>
            <a:custGeom>
              <a:avLst/>
              <a:gdLst>
                <a:gd name="textAreaLeft" fmla="*/ 0 w 9566640"/>
                <a:gd name="textAreaRight" fmla="*/ 9568080 w 9566640"/>
                <a:gd name="textAreaTop" fmla="*/ 0 h 2982960"/>
                <a:gd name="textAreaBottom" fmla="*/ 2984400 h 2982960"/>
              </a:gdLst>
              <a:ahLst/>
              <a:cxnLst/>
              <a:rect l="textAreaLeft" t="textAreaTop" r="textAreaRight" b="textAreaBottom"/>
              <a:pathLst>
                <a:path w="9568180" h="2984500">
                  <a:moveTo>
                    <a:pt x="7662671" y="2983991"/>
                  </a:moveTo>
                  <a:lnTo>
                    <a:pt x="9567671" y="2983991"/>
                  </a:lnTo>
                  <a:lnTo>
                    <a:pt x="9567671" y="736091"/>
                  </a:lnTo>
                  <a:lnTo>
                    <a:pt x="7662671" y="736091"/>
                  </a:lnTo>
                  <a:lnTo>
                    <a:pt x="7662671" y="2983991"/>
                  </a:lnTo>
                  <a:close/>
                </a:path>
                <a:path w="9568180" h="2984500">
                  <a:moveTo>
                    <a:pt x="2938272" y="2247899"/>
                  </a:moveTo>
                  <a:lnTo>
                    <a:pt x="4843272" y="2247899"/>
                  </a:lnTo>
                  <a:lnTo>
                    <a:pt x="4843272" y="0"/>
                  </a:lnTo>
                  <a:lnTo>
                    <a:pt x="2938272" y="0"/>
                  </a:lnTo>
                  <a:lnTo>
                    <a:pt x="2938272" y="2247899"/>
                  </a:lnTo>
                  <a:close/>
                </a:path>
                <a:path w="9568180" h="2984500">
                  <a:moveTo>
                    <a:pt x="0" y="550163"/>
                  </a:moveTo>
                  <a:lnTo>
                    <a:pt x="1075944" y="550163"/>
                  </a:lnTo>
                  <a:lnTo>
                    <a:pt x="1075944" y="304800"/>
                  </a:lnTo>
                  <a:lnTo>
                    <a:pt x="0" y="304800"/>
                  </a:lnTo>
                  <a:lnTo>
                    <a:pt x="0" y="550163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31" name="object 10"/>
          <p:cNvSpPr/>
          <p:nvPr/>
        </p:nvSpPr>
        <p:spPr>
          <a:xfrm>
            <a:off x="7375320" y="1420560"/>
            <a:ext cx="4656240" cy="59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86">
                <a:solidFill>
                  <a:srgbClr val="0C255F"/>
                </a:solidFill>
                <a:latin typeface="Verdana"/>
              </a:rPr>
              <a:t>«Сведения </a:t>
            </a:r>
            <a:r>
              <a:rPr lang="ru-RU" sz="1900" b="0" strike="noStrike" spc="80">
                <a:solidFill>
                  <a:srgbClr val="0C255F"/>
                </a:solidFill>
                <a:latin typeface="Verdana"/>
              </a:rPr>
              <a:t>о</a:t>
            </a:r>
            <a:r>
              <a:rPr lang="ru-RU" sz="19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40">
                <a:solidFill>
                  <a:srgbClr val="0C255F"/>
                </a:solidFill>
                <a:latin typeface="Verdana"/>
              </a:rPr>
              <a:t>ППЭ»</a:t>
            </a:r>
            <a:r>
              <a:rPr lang="ru-RU" sz="19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37">
                <a:solidFill>
                  <a:srgbClr val="0C255F"/>
                </a:solidFill>
                <a:latin typeface="Verdana"/>
              </a:rPr>
              <a:t>вводятся</a:t>
            </a:r>
            <a:r>
              <a:rPr lang="ru-RU" sz="19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>
                <a:solidFill>
                  <a:srgbClr val="0C255F"/>
                </a:solidFill>
                <a:latin typeface="Verdana"/>
              </a:rPr>
              <a:t>одинаково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 marL="720" algn="ctr" defTabSz="914400">
              <a:lnSpc>
                <a:spcPct val="100000"/>
              </a:lnSpc>
              <a:spcBef>
                <a:spcPts val="6"/>
              </a:spcBef>
            </a:pPr>
            <a:r>
              <a:rPr lang="ru-RU" sz="1900" b="0" strike="noStrike" spc="-157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1900" b="0" strike="noStrike" spc="-14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46">
                <a:solidFill>
                  <a:srgbClr val="0C255F"/>
                </a:solidFill>
                <a:latin typeface="Verdana"/>
              </a:rPr>
              <a:t>всех</a:t>
            </a:r>
            <a:r>
              <a:rPr lang="ru-RU" sz="1900" b="0" strike="noStrike" spc="-14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>
                <a:solidFill>
                  <a:srgbClr val="0C255F"/>
                </a:solidFill>
                <a:latin typeface="Verdana"/>
              </a:rPr>
              <a:t>экзаменов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object 3"/>
          <p:cNvSpPr/>
          <p:nvPr/>
        </p:nvSpPr>
        <p:spPr>
          <a:xfrm>
            <a:off x="7991640" y="178920"/>
            <a:ext cx="356076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Сведения о ППЭ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object 3"/>
          <p:cNvSpPr/>
          <p:nvPr/>
        </p:nvSpPr>
        <p:spPr>
          <a:xfrm>
            <a:off x="1396080" y="1970640"/>
            <a:ext cx="6516720" cy="29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 defTabSz="914400">
              <a:lnSpc>
                <a:spcPts val="2395"/>
              </a:lnSpc>
              <a:spcBef>
                <a:spcPts val="105"/>
              </a:spcBef>
            </a:pPr>
            <a:r>
              <a:rPr lang="ru-RU" sz="2000" b="1" strike="noStrike" spc="-145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2000" b="1" strike="noStrike" spc="-46">
                <a:solidFill>
                  <a:srgbClr val="0C255F"/>
                </a:solidFill>
                <a:latin typeface="Tahoma"/>
              </a:rPr>
              <a:t> письменных</a:t>
            </a:r>
            <a:r>
              <a:rPr lang="ru-RU" sz="2000" b="1" strike="noStrike" spc="-66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ts val="2395"/>
              </a:lnSpc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настройка</a:t>
            </a:r>
            <a:r>
              <a:rPr lang="ru-RU" sz="2000" b="0" strike="noStrike" spc="-1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печати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настройка</a:t>
            </a:r>
            <a:r>
              <a:rPr lang="ru-RU" sz="2000" b="0" strike="noStrike" spc="-1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воспроизведения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настройка</a:t>
            </a:r>
            <a:r>
              <a:rPr lang="ru-RU" sz="2000" b="0" strike="noStrike" spc="-1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49">
                <a:solidFill>
                  <a:srgbClr val="0C255F"/>
                </a:solidFill>
                <a:latin typeface="Verdana"/>
              </a:rPr>
              <a:t>сканера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печать</a:t>
            </a:r>
            <a:r>
              <a:rPr lang="ru-RU" sz="2000" b="0" strike="noStrike" spc="-15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41">
                <a:solidFill>
                  <a:srgbClr val="0C255F"/>
                </a:solidFill>
                <a:latin typeface="Verdana"/>
              </a:rPr>
              <a:t>ДБО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26">
                <a:solidFill>
                  <a:srgbClr val="0C255F"/>
                </a:solidFill>
                <a:latin typeface="Verdana"/>
              </a:rPr>
              <a:t>№2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34"/>
              </a:spcBef>
              <a:tabLst>
                <a:tab pos="35568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100000"/>
              </a:lnSpc>
              <a:tabLst>
                <a:tab pos="355680" algn="l"/>
              </a:tabLst>
            </a:pPr>
            <a:r>
              <a:rPr lang="ru-RU" sz="2000" b="1" strike="noStrike" spc="-145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2000" b="1" strike="noStrike" spc="-32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80">
                <a:solidFill>
                  <a:srgbClr val="0C255F"/>
                </a:solidFill>
                <a:latin typeface="Tahoma"/>
              </a:rPr>
              <a:t>технологичных</a:t>
            </a:r>
            <a:r>
              <a:rPr lang="ru-RU" sz="2000" b="1" strike="noStrike" spc="-41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настройка</a:t>
            </a:r>
            <a:r>
              <a:rPr lang="ru-RU" sz="20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86">
                <a:solidFill>
                  <a:srgbClr val="0C255F"/>
                </a:solidFill>
                <a:latin typeface="Verdana"/>
              </a:rPr>
              <a:t>«Аудио</a:t>
            </a:r>
            <a:r>
              <a:rPr lang="ru-RU" sz="2000" b="0" strike="noStrike" spc="-6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45">
                <a:solidFill>
                  <a:srgbClr val="0C255F"/>
                </a:solidFill>
                <a:latin typeface="Verdana"/>
              </a:rPr>
              <a:t>(ввод</a:t>
            </a:r>
            <a:r>
              <a:rPr lang="ru-RU" sz="2000" b="0" strike="noStrike" spc="-4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60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2000" b="0" strike="noStrike" spc="-9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97">
                <a:solidFill>
                  <a:srgbClr val="0C255F"/>
                </a:solidFill>
                <a:latin typeface="Verdana"/>
              </a:rPr>
              <a:t>вывод)»</a:t>
            </a:r>
            <a:r>
              <a:rPr lang="ru-RU" sz="2000" b="0" strike="noStrike" spc="-9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86">
                <a:solidFill>
                  <a:srgbClr val="0C255F"/>
                </a:solidFill>
                <a:latin typeface="Verdana"/>
              </a:rPr>
              <a:t>(устная</a:t>
            </a:r>
            <a:r>
              <a:rPr lang="ru-RU" sz="2000" b="0" strike="noStrike" spc="-6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35">
                <a:solidFill>
                  <a:srgbClr val="0C255F"/>
                </a:solidFill>
                <a:latin typeface="Verdana"/>
              </a:rPr>
              <a:t>часть)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5680" indent="-343080" defTabSz="914400">
              <a:lnSpc>
                <a:spcPct val="100000"/>
              </a:lnSpc>
              <a:spcBef>
                <a:spcPts val="6"/>
              </a:spcBef>
              <a:buClr>
                <a:srgbClr val="0C255F"/>
              </a:buClr>
              <a:buFont typeface="Arial MT"/>
              <a:buChar char="•"/>
              <a:tabLst>
                <a:tab pos="3556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настройка</a:t>
            </a:r>
            <a:r>
              <a:rPr lang="ru-RU" sz="20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97">
                <a:solidFill>
                  <a:srgbClr val="0C255F"/>
                </a:solidFill>
                <a:latin typeface="Verdana"/>
              </a:rPr>
              <a:t>«Папка</a:t>
            </a: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60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ПО</a:t>
            </a:r>
            <a:r>
              <a:rPr lang="ru-RU" sz="20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65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КЕГЭ»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4" name="object 5"/>
          <p:cNvGrpSpPr/>
          <p:nvPr/>
        </p:nvGrpSpPr>
        <p:grpSpPr>
          <a:xfrm>
            <a:off x="8802360" y="1429560"/>
            <a:ext cx="2272320" cy="4647600"/>
            <a:chOff x="8802360" y="1429560"/>
            <a:chExt cx="2272320" cy="4647600"/>
          </a:xfrm>
        </p:grpSpPr>
        <p:pic>
          <p:nvPicPr>
            <p:cNvPr id="135" name="object 6"/>
            <p:cNvPicPr/>
            <p:nvPr/>
          </p:nvPicPr>
          <p:blipFill>
            <a:blip r:embed="rId2"/>
            <a:stretch/>
          </p:blipFill>
          <p:spPr>
            <a:xfrm>
              <a:off x="8811720" y="1437840"/>
              <a:ext cx="2253240" cy="4631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6" name="object 7"/>
            <p:cNvSpPr/>
            <p:nvPr/>
          </p:nvSpPr>
          <p:spPr>
            <a:xfrm>
              <a:off x="8802360" y="1429560"/>
              <a:ext cx="2272320" cy="4647600"/>
            </a:xfrm>
            <a:custGeom>
              <a:avLst/>
              <a:gdLst>
                <a:gd name="textAreaLeft" fmla="*/ 0 w 2272320"/>
                <a:gd name="textAreaRight" fmla="*/ 2273760 w 2272320"/>
                <a:gd name="textAreaTop" fmla="*/ 0 h 4647600"/>
                <a:gd name="textAreaBottom" fmla="*/ 4649040 h 4647600"/>
              </a:gdLst>
              <a:ahLst/>
              <a:cxnLst/>
              <a:rect l="textAreaLeft" t="textAreaTop" r="textAreaRight" b="textAreaBottom"/>
              <a:pathLst>
                <a:path w="2273300" h="5449570">
                  <a:moveTo>
                    <a:pt x="0" y="5449062"/>
                  </a:moveTo>
                  <a:lnTo>
                    <a:pt x="2273046" y="5449062"/>
                  </a:lnTo>
                  <a:lnTo>
                    <a:pt x="2273046" y="0"/>
                  </a:lnTo>
                  <a:lnTo>
                    <a:pt x="0" y="0"/>
                  </a:lnTo>
                  <a:lnTo>
                    <a:pt x="0" y="5449062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37" name="object 3"/>
          <p:cNvSpPr/>
          <p:nvPr/>
        </p:nvSpPr>
        <p:spPr>
          <a:xfrm>
            <a:off x="6095880" y="213120"/>
            <a:ext cx="532944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Техническая подготовка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bject 12"/>
          <p:cNvSpPr/>
          <p:nvPr/>
        </p:nvSpPr>
        <p:spPr>
          <a:xfrm>
            <a:off x="1172520" y="1994400"/>
            <a:ext cx="4377600" cy="39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4760" defTabSz="914400">
              <a:lnSpc>
                <a:spcPts val="2395"/>
              </a:lnSpc>
              <a:spcBef>
                <a:spcPts val="105"/>
              </a:spcBef>
            </a:pPr>
            <a:r>
              <a:rPr lang="ru-RU" sz="2000" b="1" strike="noStrike" spc="-145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2000" b="1" strike="noStrike" spc="-46">
                <a:solidFill>
                  <a:srgbClr val="0C255F"/>
                </a:solidFill>
                <a:latin typeface="Tahoma"/>
              </a:rPr>
              <a:t> письменных</a:t>
            </a:r>
            <a:r>
              <a:rPr lang="ru-RU" sz="2000" b="1" strike="noStrike" spc="-66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ts val="2395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добавление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модуля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26">
                <a:solidFill>
                  <a:srgbClr val="0C255F"/>
                </a:solidFill>
                <a:latin typeface="Verdana"/>
              </a:rPr>
              <a:t>ввод</a:t>
            </a:r>
            <a:r>
              <a:rPr lang="ru-RU" sz="20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103">
                <a:solidFill>
                  <a:srgbClr val="0C255F"/>
                </a:solidFill>
                <a:latin typeface="Verdana"/>
              </a:rPr>
              <a:t>номера</a:t>
            </a:r>
            <a:r>
              <a:rPr lang="ru-RU" sz="2000" b="0" strike="noStrike" spc="-14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аудитории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66">
                <a:solidFill>
                  <a:srgbClr val="0C255F"/>
                </a:solidFill>
                <a:latin typeface="Verdana"/>
              </a:rPr>
              <a:t>тестовая</a:t>
            </a:r>
            <a:r>
              <a:rPr lang="ru-RU" sz="20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печать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тестовое</a:t>
            </a:r>
            <a:r>
              <a:rPr lang="ru-RU" sz="2000" b="0" strike="noStrike" spc="-15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сканирование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сохранение</a:t>
            </a:r>
            <a:r>
              <a:rPr lang="ru-RU" sz="2000" b="0" strike="noStrike" spc="3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21">
                <a:solidFill>
                  <a:srgbClr val="0C255F"/>
                </a:solidFill>
                <a:latin typeface="Verdana"/>
              </a:rPr>
              <a:t>пакета</a:t>
            </a: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тестового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defTabSz="914400">
              <a:lnSpc>
                <a:spcPct val="100000"/>
              </a:lnSpc>
              <a:tabLst>
                <a:tab pos="357480" algn="l"/>
              </a:tabLst>
            </a:pP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сканирования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проверка</a:t>
            </a:r>
            <a:r>
              <a:rPr lang="ru-RU" sz="20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токена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748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7480" algn="l"/>
              </a:tabLst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сохранение</a:t>
            </a:r>
            <a:r>
              <a:rPr lang="ru-RU" sz="2000" b="0" strike="noStrike" spc="-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46">
                <a:solidFill>
                  <a:srgbClr val="0C255F"/>
                </a:solidFill>
                <a:latin typeface="Verdana"/>
              </a:rPr>
              <a:t>протоколов</a:t>
            </a:r>
            <a:r>
              <a:rPr lang="ru-RU" sz="2000" b="0" strike="noStrike" spc="-3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60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21">
                <a:solidFill>
                  <a:srgbClr val="0C255F"/>
                </a:solidFill>
                <a:latin typeface="Verdana"/>
              </a:rPr>
              <a:t>акта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готовности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2214"/>
              </a:spcBef>
              <a:tabLst>
                <a:tab pos="357480" algn="l"/>
              </a:tabLst>
            </a:pPr>
            <a:r>
              <a:rPr lang="ru-RU" sz="2000" b="1" strike="noStrike" spc="-145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2000" b="1" strike="noStrike" spc="-32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80">
                <a:solidFill>
                  <a:srgbClr val="0C255F"/>
                </a:solidFill>
                <a:latin typeface="Tahoma"/>
              </a:rPr>
              <a:t>технологичных</a:t>
            </a:r>
            <a:r>
              <a:rPr lang="ru-RU" sz="2000" b="1" strike="noStrike" spc="-41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2000" b="0" strike="noStrike" spc="75">
                <a:solidFill>
                  <a:srgbClr val="0C255F"/>
                </a:solidFill>
                <a:latin typeface="Verdana"/>
              </a:rPr>
              <a:t>просмотр</a:t>
            </a:r>
            <a:r>
              <a:rPr lang="ru-RU" sz="2000" b="0" strike="noStrike" spc="-13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26">
                <a:solidFill>
                  <a:srgbClr val="0C255F"/>
                </a:solidFill>
                <a:latin typeface="Verdana"/>
              </a:rPr>
              <a:t>КИМ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9" name="object 2"/>
          <p:cNvGrpSpPr/>
          <p:nvPr/>
        </p:nvGrpSpPr>
        <p:grpSpPr>
          <a:xfrm>
            <a:off x="5787000" y="1570320"/>
            <a:ext cx="6025320" cy="4718520"/>
            <a:chOff x="5787000" y="1570320"/>
            <a:chExt cx="6025320" cy="4718520"/>
          </a:xfrm>
        </p:grpSpPr>
        <p:pic>
          <p:nvPicPr>
            <p:cNvPr id="140" name="object 3"/>
            <p:cNvPicPr/>
            <p:nvPr/>
          </p:nvPicPr>
          <p:blipFill>
            <a:blip r:embed="rId2"/>
            <a:stretch/>
          </p:blipFill>
          <p:spPr>
            <a:xfrm>
              <a:off x="6840000" y="3400560"/>
              <a:ext cx="4963680" cy="2878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1" name="object 4"/>
            <p:cNvSpPr/>
            <p:nvPr/>
          </p:nvSpPr>
          <p:spPr>
            <a:xfrm>
              <a:off x="6831360" y="3391920"/>
              <a:ext cx="4980960" cy="2896920"/>
            </a:xfrm>
            <a:custGeom>
              <a:avLst/>
              <a:gdLst>
                <a:gd name="textAreaLeft" fmla="*/ 0 w 4980960"/>
                <a:gd name="textAreaRight" fmla="*/ 4982400 w 4980960"/>
                <a:gd name="textAreaTop" fmla="*/ 0 h 2896920"/>
                <a:gd name="textAreaBottom" fmla="*/ 2898360 h 2896920"/>
              </a:gdLst>
              <a:ahLst/>
              <a:cxnLst/>
              <a:rect l="textAreaLeft" t="textAreaTop" r="textAreaRight" b="textAreaBottom"/>
              <a:pathLst>
                <a:path w="5504180" h="3103879">
                  <a:moveTo>
                    <a:pt x="0" y="3103626"/>
                  </a:moveTo>
                  <a:lnTo>
                    <a:pt x="5503926" y="3103626"/>
                  </a:lnTo>
                  <a:lnTo>
                    <a:pt x="5503926" y="0"/>
                  </a:lnTo>
                  <a:lnTo>
                    <a:pt x="0" y="0"/>
                  </a:lnTo>
                  <a:lnTo>
                    <a:pt x="0" y="3103626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42" name="object 5"/>
            <p:cNvPicPr/>
            <p:nvPr/>
          </p:nvPicPr>
          <p:blipFill>
            <a:blip r:embed="rId3"/>
            <a:stretch/>
          </p:blipFill>
          <p:spPr>
            <a:xfrm>
              <a:off x="5795640" y="1578960"/>
              <a:ext cx="4963680" cy="2878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3" name="object 6"/>
            <p:cNvSpPr/>
            <p:nvPr/>
          </p:nvSpPr>
          <p:spPr>
            <a:xfrm>
              <a:off x="5787000" y="1570320"/>
              <a:ext cx="4980960" cy="2896920"/>
            </a:xfrm>
            <a:custGeom>
              <a:avLst/>
              <a:gdLst>
                <a:gd name="textAreaLeft" fmla="*/ 0 w 4980960"/>
                <a:gd name="textAreaRight" fmla="*/ 4982400 w 4980960"/>
                <a:gd name="textAreaTop" fmla="*/ 0 h 2896920"/>
                <a:gd name="textAreaBottom" fmla="*/ 2898360 h 2896920"/>
              </a:gdLst>
              <a:ahLst/>
              <a:cxnLst/>
              <a:rect l="textAreaLeft" t="textAreaTop" r="textAreaRight" b="textAreaBottom"/>
              <a:pathLst>
                <a:path w="5504180" h="3103879">
                  <a:moveTo>
                    <a:pt x="0" y="3103626"/>
                  </a:moveTo>
                  <a:lnTo>
                    <a:pt x="5503926" y="3103626"/>
                  </a:lnTo>
                  <a:lnTo>
                    <a:pt x="5503926" y="0"/>
                  </a:lnTo>
                  <a:lnTo>
                    <a:pt x="0" y="0"/>
                  </a:lnTo>
                  <a:lnTo>
                    <a:pt x="0" y="3103626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44" name="object 7"/>
            <p:cNvSpPr/>
            <p:nvPr/>
          </p:nvSpPr>
          <p:spPr>
            <a:xfrm>
              <a:off x="6691680" y="3260520"/>
              <a:ext cx="4016160" cy="565560"/>
            </a:xfrm>
            <a:custGeom>
              <a:avLst/>
              <a:gdLst>
                <a:gd name="textAreaLeft" fmla="*/ 0 w 4016160"/>
                <a:gd name="textAreaRight" fmla="*/ 4017600 w 4016160"/>
                <a:gd name="textAreaTop" fmla="*/ 0 h 565560"/>
                <a:gd name="textAreaBottom" fmla="*/ 567000 h 565560"/>
              </a:gdLst>
              <a:ahLst/>
              <a:cxnLst/>
              <a:rect l="textAreaLeft" t="textAreaTop" r="textAreaRight" b="textAreaBottom"/>
              <a:pathLst>
                <a:path w="4438015" h="607060">
                  <a:moveTo>
                    <a:pt x="0" y="606551"/>
                  </a:moveTo>
                  <a:lnTo>
                    <a:pt x="4437888" y="606551"/>
                  </a:lnTo>
                  <a:lnTo>
                    <a:pt x="4437888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45" name="object 8"/>
            <p:cNvPicPr/>
            <p:nvPr/>
          </p:nvPicPr>
          <p:blipFill>
            <a:blip r:embed="rId4"/>
            <a:stretch/>
          </p:blipFill>
          <p:spPr>
            <a:xfrm>
              <a:off x="7093800" y="4320000"/>
              <a:ext cx="187560" cy="102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46" name="object 9"/>
            <p:cNvPicPr/>
            <p:nvPr/>
          </p:nvPicPr>
          <p:blipFill>
            <a:blip r:embed="rId5"/>
            <a:stretch/>
          </p:blipFill>
          <p:spPr>
            <a:xfrm>
              <a:off x="6447960" y="1603080"/>
              <a:ext cx="144720" cy="59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7" name="object 3"/>
          <p:cNvSpPr/>
          <p:nvPr/>
        </p:nvSpPr>
        <p:spPr>
          <a:xfrm>
            <a:off x="4663080" y="196200"/>
            <a:ext cx="714924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Контроль технической готовности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object 2"/>
          <p:cNvGrpSpPr/>
          <p:nvPr/>
        </p:nvGrpSpPr>
        <p:grpSpPr>
          <a:xfrm>
            <a:off x="5450040" y="1070640"/>
            <a:ext cx="6436440" cy="4584600"/>
            <a:chOff x="5450040" y="1070640"/>
            <a:chExt cx="6436440" cy="4584600"/>
          </a:xfrm>
        </p:grpSpPr>
        <p:pic>
          <p:nvPicPr>
            <p:cNvPr id="149" name="object 3"/>
            <p:cNvPicPr/>
            <p:nvPr/>
          </p:nvPicPr>
          <p:blipFill>
            <a:blip r:embed="rId2"/>
            <a:stretch/>
          </p:blipFill>
          <p:spPr>
            <a:xfrm>
              <a:off x="6683760" y="2769840"/>
              <a:ext cx="5193360" cy="2876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0" name="object 4"/>
            <p:cNvSpPr/>
            <p:nvPr/>
          </p:nvSpPr>
          <p:spPr>
            <a:xfrm>
              <a:off x="6675120" y="2761200"/>
              <a:ext cx="5211360" cy="2894040"/>
            </a:xfrm>
            <a:custGeom>
              <a:avLst/>
              <a:gdLst>
                <a:gd name="textAreaLeft" fmla="*/ 0 w 5211360"/>
                <a:gd name="textAreaRight" fmla="*/ 5212800 w 5211360"/>
                <a:gd name="textAreaTop" fmla="*/ 0 h 2894040"/>
                <a:gd name="textAreaBottom" fmla="*/ 2895480 h 2894040"/>
              </a:gdLst>
              <a:ahLst/>
              <a:cxnLst/>
              <a:rect l="textAreaLeft" t="textAreaTop" r="textAreaRight" b="textAreaBottom"/>
              <a:pathLst>
                <a:path w="5693409" h="3210560">
                  <a:moveTo>
                    <a:pt x="0" y="3210305"/>
                  </a:moveTo>
                  <a:lnTo>
                    <a:pt x="5692901" y="3210305"/>
                  </a:lnTo>
                  <a:lnTo>
                    <a:pt x="5692901" y="0"/>
                  </a:lnTo>
                  <a:lnTo>
                    <a:pt x="0" y="0"/>
                  </a:lnTo>
                  <a:lnTo>
                    <a:pt x="0" y="3210305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pic>
          <p:nvPicPr>
            <p:cNvPr id="151" name="object 5"/>
            <p:cNvPicPr/>
            <p:nvPr/>
          </p:nvPicPr>
          <p:blipFill>
            <a:blip r:embed="rId3"/>
            <a:stretch/>
          </p:blipFill>
          <p:spPr>
            <a:xfrm>
              <a:off x="5458680" y="1079280"/>
              <a:ext cx="5191920" cy="2876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2" name="object 6"/>
            <p:cNvSpPr/>
            <p:nvPr/>
          </p:nvSpPr>
          <p:spPr>
            <a:xfrm>
              <a:off x="5450040" y="1070640"/>
              <a:ext cx="5209560" cy="2894040"/>
            </a:xfrm>
            <a:custGeom>
              <a:avLst/>
              <a:gdLst>
                <a:gd name="textAreaLeft" fmla="*/ 0 w 5209560"/>
                <a:gd name="textAreaRight" fmla="*/ 5211000 w 5209560"/>
                <a:gd name="textAreaTop" fmla="*/ 0 h 2894040"/>
                <a:gd name="textAreaBottom" fmla="*/ 2895480 h 2894040"/>
              </a:gdLst>
              <a:ahLst/>
              <a:cxnLst/>
              <a:rect l="textAreaLeft" t="textAreaTop" r="textAreaRight" b="textAreaBottom"/>
              <a:pathLst>
                <a:path w="5691505" h="3210560">
                  <a:moveTo>
                    <a:pt x="0" y="3210306"/>
                  </a:moveTo>
                  <a:lnTo>
                    <a:pt x="5691377" y="3210306"/>
                  </a:lnTo>
                  <a:lnTo>
                    <a:pt x="5691377" y="0"/>
                  </a:lnTo>
                  <a:lnTo>
                    <a:pt x="0" y="0"/>
                  </a:lnTo>
                  <a:lnTo>
                    <a:pt x="0" y="3210306"/>
                  </a:lnTo>
                  <a:close/>
                </a:path>
              </a:pathLst>
            </a:custGeom>
            <a:noFill/>
            <a:ln w="19049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53" name="object 10"/>
          <p:cNvSpPr/>
          <p:nvPr/>
        </p:nvSpPr>
        <p:spPr>
          <a:xfrm>
            <a:off x="1157040" y="1684440"/>
            <a:ext cx="5722560" cy="378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31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1600" b="1" strike="noStrike" spc="-41">
                <a:solidFill>
                  <a:srgbClr val="0C255F"/>
                </a:solidFill>
                <a:latin typeface="Tahoma"/>
              </a:rPr>
              <a:t> </a:t>
            </a:r>
            <a:r>
              <a:rPr lang="ru-RU" sz="1600" b="1" strike="noStrike" spc="-46">
                <a:solidFill>
                  <a:srgbClr val="0C255F"/>
                </a:solidFill>
                <a:latin typeface="Tahoma"/>
              </a:rPr>
              <a:t>письменных</a:t>
            </a:r>
            <a:r>
              <a:rPr lang="ru-RU" sz="1600" b="1" strike="noStrike" spc="-55">
                <a:solidFill>
                  <a:srgbClr val="0C255F"/>
                </a:solidFill>
                <a:latin typeface="Tahoma"/>
              </a:rPr>
              <a:t> </a:t>
            </a:r>
            <a:r>
              <a:rPr lang="ru-RU" sz="16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загрузка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ключа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доступа</a:t>
            </a:r>
            <a:r>
              <a:rPr lang="ru-RU" sz="16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65">
                <a:solidFill>
                  <a:srgbClr val="0C255F"/>
                </a:solidFill>
                <a:latin typeface="Verdana"/>
              </a:rPr>
              <a:t>к</a:t>
            </a:r>
            <a:r>
              <a:rPr lang="ru-RU" sz="16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28">
                <a:solidFill>
                  <a:srgbClr val="0C255F"/>
                </a:solidFill>
                <a:latin typeface="Verdana"/>
              </a:rPr>
              <a:t>ЭМ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80">
                <a:solidFill>
                  <a:srgbClr val="0C255F"/>
                </a:solidFill>
                <a:latin typeface="Verdana"/>
              </a:rPr>
              <a:t>активация</a:t>
            </a:r>
            <a:r>
              <a:rPr lang="ru-RU" sz="16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ключа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доступа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75">
                <a:solidFill>
                  <a:srgbClr val="0C255F"/>
                </a:solidFill>
                <a:latin typeface="Verdana"/>
              </a:rPr>
              <a:t>чтение</a:t>
            </a:r>
            <a:r>
              <a:rPr lang="ru-RU" sz="16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28">
                <a:solidFill>
                  <a:srgbClr val="0C255F"/>
                </a:solidFill>
                <a:latin typeface="Verdana"/>
              </a:rPr>
              <a:t>ЭМ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печать</a:t>
            </a:r>
            <a:r>
              <a:rPr lang="ru-RU" sz="16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28">
                <a:solidFill>
                  <a:srgbClr val="0C255F"/>
                </a:solidFill>
                <a:latin typeface="Verdana"/>
              </a:rPr>
              <a:t>ЭМ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сканирование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экспорт</a:t>
            </a:r>
            <a:r>
              <a:rPr lang="ru-RU" sz="1600" b="0" strike="noStrike" spc="-6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сканирования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завершение</a:t>
            </a: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29">
                <a:solidFill>
                  <a:srgbClr val="0C255F"/>
                </a:solidFill>
                <a:latin typeface="Verdana"/>
              </a:rPr>
              <a:t>экзамена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935"/>
              </a:spcBef>
              <a:tabLst>
                <a:tab pos="354960" algn="l"/>
              </a:tabLst>
            </a:pPr>
            <a:r>
              <a:rPr lang="ru-RU" sz="1600" b="1" strike="noStrike" spc="-126">
                <a:solidFill>
                  <a:srgbClr val="0C255F"/>
                </a:solidFill>
                <a:latin typeface="Tahoma"/>
              </a:rPr>
              <a:t>Для</a:t>
            </a:r>
            <a:r>
              <a:rPr lang="ru-RU" sz="1600" b="1" strike="noStrike" spc="-32">
                <a:solidFill>
                  <a:srgbClr val="0C255F"/>
                </a:solidFill>
                <a:latin typeface="Tahoma"/>
              </a:rPr>
              <a:t> </a:t>
            </a:r>
            <a:r>
              <a:rPr lang="ru-RU" sz="1600" b="1" strike="noStrike" spc="-80">
                <a:solidFill>
                  <a:srgbClr val="0C255F"/>
                </a:solidFill>
                <a:latin typeface="Tahoma"/>
              </a:rPr>
              <a:t>технологичных</a:t>
            </a:r>
            <a:r>
              <a:rPr lang="ru-RU" sz="1600" b="1" strike="noStrike" spc="-35">
                <a:solidFill>
                  <a:srgbClr val="0C255F"/>
                </a:solidFill>
                <a:latin typeface="Tahoma"/>
              </a:rPr>
              <a:t> </a:t>
            </a:r>
            <a:r>
              <a:rPr lang="ru-RU" sz="1600" b="1" strike="noStrike" spc="-12">
                <a:solidFill>
                  <a:srgbClr val="0C255F"/>
                </a:solidFill>
                <a:latin typeface="Tahoma"/>
              </a:rPr>
              <a:t>экзаменов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spcBef>
                <a:spcPts val="6"/>
              </a:spcBef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загрузка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ключа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доступа</a:t>
            </a:r>
            <a:r>
              <a:rPr lang="ru-RU" sz="16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65">
                <a:solidFill>
                  <a:srgbClr val="0C255F"/>
                </a:solidFill>
                <a:latin typeface="Verdana"/>
              </a:rPr>
              <a:t>к</a:t>
            </a:r>
            <a:r>
              <a:rPr lang="ru-RU" sz="16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28">
                <a:solidFill>
                  <a:srgbClr val="0C255F"/>
                </a:solidFill>
                <a:latin typeface="Verdana"/>
              </a:rPr>
              <a:t>ЭМ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80">
                <a:solidFill>
                  <a:srgbClr val="0C255F"/>
                </a:solidFill>
                <a:latin typeface="Verdana"/>
              </a:rPr>
              <a:t>активация</a:t>
            </a:r>
            <a:r>
              <a:rPr lang="ru-RU" sz="16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ключа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доступа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75">
                <a:solidFill>
                  <a:srgbClr val="0C255F"/>
                </a:solidFill>
                <a:latin typeface="Verdana"/>
              </a:rPr>
              <a:t>чтение</a:t>
            </a:r>
            <a:r>
              <a:rPr lang="ru-RU" sz="16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28">
                <a:solidFill>
                  <a:srgbClr val="0C255F"/>
                </a:solidFill>
                <a:latin typeface="Verdana"/>
              </a:rPr>
              <a:t>ЭМ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308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печать</a:t>
            </a:r>
            <a:r>
              <a:rPr lang="ru-RU" sz="1600" b="0" strike="noStrike" spc="-126">
                <a:solidFill>
                  <a:srgbClr val="0C255F"/>
                </a:solidFill>
                <a:latin typeface="Verdana"/>
              </a:rPr>
              <a:t> БР</a:t>
            </a:r>
            <a:r>
              <a:rPr lang="ru-RU" sz="16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45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1600" b="0" strike="noStrike" spc="-13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записи</a:t>
            </a:r>
            <a:r>
              <a:rPr lang="ru-RU" sz="16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97">
                <a:solidFill>
                  <a:srgbClr val="0C255F"/>
                </a:solidFill>
                <a:latin typeface="Verdana"/>
              </a:rPr>
              <a:t>ответов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45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1600" b="0" strike="noStrike" spc="-13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32">
                <a:solidFill>
                  <a:srgbClr val="0C255F"/>
                </a:solidFill>
                <a:latin typeface="Verdana"/>
              </a:rPr>
              <a:t>устной</a:t>
            </a:r>
            <a:r>
              <a:rPr lang="ru-RU" sz="16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части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по</a:t>
            </a:r>
            <a:r>
              <a:rPr lang="ru-RU" sz="1600" b="0" strike="noStrike" spc="-7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иностранному</a:t>
            </a:r>
            <a:r>
              <a:rPr lang="ru-RU" sz="1600" b="0" strike="noStrike" spc="-6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02">
                <a:solidFill>
                  <a:srgbClr val="0C255F"/>
                </a:solidFill>
                <a:latin typeface="Verdana"/>
              </a:rPr>
              <a:t>языку</a:t>
            </a: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52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1600" b="0" strike="noStrike" spc="-6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06">
                <a:solidFill>
                  <a:srgbClr val="0C255F"/>
                </a:solidFill>
                <a:latin typeface="Verdana"/>
              </a:rPr>
              <a:t>выполнения</a:t>
            </a:r>
            <a:r>
              <a:rPr lang="ru-RU" sz="1600" b="0" strike="noStrike" spc="-4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заданий </a:t>
            </a:r>
            <a:r>
              <a:rPr lang="ru-RU" sz="1600" b="0" strike="noStrike" spc="-245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600" b="0" strike="noStrike" spc="-13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1">
                <a:solidFill>
                  <a:srgbClr val="0C255F"/>
                </a:solidFill>
                <a:latin typeface="Verdana"/>
              </a:rPr>
              <a:t>компьютерной</a:t>
            </a:r>
            <a:r>
              <a:rPr lang="ru-RU" sz="1600" b="0" strike="noStrike" spc="-10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194">
                <a:solidFill>
                  <a:srgbClr val="0C255F"/>
                </a:solidFill>
                <a:latin typeface="Verdana"/>
              </a:rPr>
              <a:t>форме</a:t>
            </a:r>
            <a:r>
              <a:rPr lang="ru-RU" sz="1600" b="0" strike="noStrike" spc="-9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по</a:t>
            </a: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29">
                <a:solidFill>
                  <a:srgbClr val="0C255F"/>
                </a:solidFill>
                <a:latin typeface="Verdana"/>
              </a:rPr>
              <a:t>информатике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object 11"/>
          <p:cNvSpPr/>
          <p:nvPr/>
        </p:nvSpPr>
        <p:spPr>
          <a:xfrm>
            <a:off x="1158840" y="5514480"/>
            <a:ext cx="11048760" cy="98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354960" indent="-342360" defTabSz="914400">
              <a:lnSpc>
                <a:spcPct val="100000"/>
              </a:lnSpc>
              <a:spcBef>
                <a:spcPts val="99"/>
              </a:spcBef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20">
                <a:solidFill>
                  <a:srgbClr val="0C255F"/>
                </a:solidFill>
                <a:latin typeface="Verdana"/>
              </a:rPr>
              <a:t>ввод</a:t>
            </a:r>
            <a:r>
              <a:rPr lang="ru-RU" sz="16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94">
                <a:solidFill>
                  <a:srgbClr val="0C255F"/>
                </a:solidFill>
                <a:latin typeface="Verdana"/>
              </a:rPr>
              <a:t>номера</a:t>
            </a:r>
            <a:r>
              <a:rPr lang="ru-RU" sz="16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31">
                <a:solidFill>
                  <a:srgbClr val="0C255F"/>
                </a:solidFill>
                <a:latin typeface="Verdana"/>
              </a:rPr>
              <a:t>БР</a:t>
            </a:r>
            <a:r>
              <a:rPr lang="ru-RU" sz="1600" b="0" strike="noStrike" spc="-111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31">
                <a:solidFill>
                  <a:srgbClr val="0C255F"/>
                </a:solidFill>
                <a:latin typeface="Verdana"/>
              </a:rPr>
              <a:t>(выполняет</a:t>
            </a:r>
            <a:r>
              <a:rPr lang="ru-RU" sz="1600" b="0" strike="noStrike" spc="-8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участник)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сканирование</a:t>
            </a:r>
            <a:r>
              <a:rPr lang="ru-RU" sz="1600" b="0" strike="noStrike" spc="-7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(по</a:t>
            </a:r>
            <a:r>
              <a:rPr lang="ru-RU" sz="1600" b="0" strike="noStrike" spc="-5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иностранному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02">
                <a:solidFill>
                  <a:srgbClr val="0C255F"/>
                </a:solidFill>
                <a:latin typeface="Verdana"/>
              </a:rPr>
              <a:t>языку</a:t>
            </a:r>
            <a:r>
              <a:rPr lang="ru-RU" sz="1600" b="0" strike="noStrike" spc="-8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45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600" b="0" strike="noStrike" spc="-8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штабе,</a:t>
            </a:r>
            <a:r>
              <a:rPr lang="ru-RU" sz="1600" b="0" strike="noStrike" spc="-7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по</a:t>
            </a:r>
            <a:r>
              <a:rPr lang="ru-RU" sz="1600" b="0" strike="noStrike" spc="-9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41">
                <a:solidFill>
                  <a:srgbClr val="0C255F"/>
                </a:solidFill>
                <a:latin typeface="Verdana"/>
              </a:rPr>
              <a:t>информатике</a:t>
            </a:r>
            <a:r>
              <a:rPr lang="ru-RU" sz="1600" b="0" strike="noStrike" spc="-5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45">
                <a:solidFill>
                  <a:srgbClr val="0C255F"/>
                </a:solidFill>
                <a:latin typeface="Verdana"/>
              </a:rPr>
              <a:t>в</a:t>
            </a:r>
            <a:r>
              <a:rPr lang="ru-RU" sz="1600" b="0" strike="noStrike" spc="-9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26">
                <a:solidFill>
                  <a:srgbClr val="0C255F"/>
                </a:solidFill>
                <a:latin typeface="Verdana"/>
              </a:rPr>
              <a:t>аудитории</a:t>
            </a:r>
            <a:r>
              <a:rPr lang="ru-RU" sz="1600" b="0" strike="noStrike" spc="-6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проведения)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экспорт</a:t>
            </a:r>
            <a:r>
              <a:rPr lang="ru-RU" sz="1600" b="0" strike="noStrike" spc="-6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-12">
                <a:solidFill>
                  <a:srgbClr val="0C255F"/>
                </a:solidFill>
                <a:latin typeface="Verdana"/>
              </a:rPr>
              <a:t>сканирования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54960" indent="-342360" defTabSz="914400">
              <a:lnSpc>
                <a:spcPct val="100000"/>
              </a:lnSpc>
              <a:buClr>
                <a:srgbClr val="0C255F"/>
              </a:buClr>
              <a:buFont typeface="Arial MT"/>
              <a:buChar char="•"/>
              <a:tabLst>
                <a:tab pos="354960" algn="l"/>
              </a:tabLst>
            </a:pPr>
            <a:r>
              <a:rPr lang="ru-RU" sz="1600" b="0" strike="noStrike" spc="-1">
                <a:solidFill>
                  <a:srgbClr val="0C255F"/>
                </a:solidFill>
                <a:latin typeface="Verdana"/>
              </a:rPr>
              <a:t>завершение</a:t>
            </a:r>
            <a:r>
              <a:rPr lang="ru-RU" sz="1600" b="0" strike="noStrike" spc="-72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600" b="0" strike="noStrike" spc="29">
                <a:solidFill>
                  <a:srgbClr val="0C255F"/>
                </a:solidFill>
                <a:latin typeface="Verdana"/>
              </a:rPr>
              <a:t>экзамена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object 3"/>
          <p:cNvSpPr/>
          <p:nvPr/>
        </p:nvSpPr>
        <p:spPr>
          <a:xfrm>
            <a:off x="7193880" y="200880"/>
            <a:ext cx="470124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Проведение экзамена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object 4"/>
          <p:cNvGrpSpPr/>
          <p:nvPr/>
        </p:nvGrpSpPr>
        <p:grpSpPr>
          <a:xfrm>
            <a:off x="177120" y="1490760"/>
            <a:ext cx="7513200" cy="4234680"/>
            <a:chOff x="177120" y="1490760"/>
            <a:chExt cx="7513200" cy="4234680"/>
          </a:xfrm>
        </p:grpSpPr>
        <p:pic>
          <p:nvPicPr>
            <p:cNvPr id="157" name="object 5"/>
            <p:cNvPicPr/>
            <p:nvPr/>
          </p:nvPicPr>
          <p:blipFill>
            <a:blip r:embed="rId2"/>
            <a:stretch/>
          </p:blipFill>
          <p:spPr>
            <a:xfrm>
              <a:off x="186840" y="1500120"/>
              <a:ext cx="7493760" cy="4215600"/>
            </a:xfrm>
            <a:prstGeom prst="rect">
              <a:avLst/>
            </a:prstGeom>
            <a:ln w="0">
              <a:noFill/>
            </a:ln>
            <a:effectLst>
              <a:outerShdw blurRad="291960" dist="138479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8" name="object 6"/>
            <p:cNvSpPr/>
            <p:nvPr/>
          </p:nvSpPr>
          <p:spPr>
            <a:xfrm>
              <a:off x="177120" y="1490760"/>
              <a:ext cx="7513200" cy="4234680"/>
            </a:xfrm>
            <a:custGeom>
              <a:avLst/>
              <a:gdLst>
                <a:gd name="textAreaLeft" fmla="*/ 0 w 7513200"/>
                <a:gd name="textAreaRight" fmla="*/ 7514640 w 7513200"/>
                <a:gd name="textAreaTop" fmla="*/ 0 h 4234680"/>
                <a:gd name="textAreaBottom" fmla="*/ 4236120 h 4234680"/>
              </a:gdLst>
              <a:ahLst/>
              <a:cxnLst/>
              <a:rect l="textAreaLeft" t="textAreaTop" r="textAreaRight" b="textAreaBottom"/>
              <a:pathLst>
                <a:path w="7514590" h="4236085">
                  <a:moveTo>
                    <a:pt x="0" y="4235958"/>
                  </a:moveTo>
                  <a:lnTo>
                    <a:pt x="7514082" y="4235958"/>
                  </a:lnTo>
                  <a:lnTo>
                    <a:pt x="7514082" y="0"/>
                  </a:lnTo>
                  <a:lnTo>
                    <a:pt x="0" y="0"/>
                  </a:lnTo>
                  <a:lnTo>
                    <a:pt x="0" y="4235958"/>
                  </a:lnTo>
                  <a:close/>
                </a:path>
              </a:pathLst>
            </a:custGeom>
            <a:noFill/>
            <a:ln w="1905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59" name="object 7"/>
            <p:cNvSpPr/>
            <p:nvPr/>
          </p:nvSpPr>
          <p:spPr>
            <a:xfrm>
              <a:off x="1329120" y="3115080"/>
              <a:ext cx="2586960" cy="1618920"/>
            </a:xfrm>
            <a:custGeom>
              <a:avLst/>
              <a:gdLst>
                <a:gd name="textAreaLeft" fmla="*/ 0 w 2586960"/>
                <a:gd name="textAreaRight" fmla="*/ 2588400 w 2586960"/>
                <a:gd name="textAreaTop" fmla="*/ 0 h 1618920"/>
                <a:gd name="textAreaBottom" fmla="*/ 1620360 h 1618920"/>
              </a:gdLst>
              <a:ahLst/>
              <a:cxnLst/>
              <a:rect l="textAreaLeft" t="textAreaTop" r="textAreaRight" b="textAreaBottom"/>
              <a:pathLst>
                <a:path w="2588260" h="1620520">
                  <a:moveTo>
                    <a:pt x="0" y="1620012"/>
                  </a:moveTo>
                  <a:lnTo>
                    <a:pt x="2587752" y="1620012"/>
                  </a:lnTo>
                  <a:lnTo>
                    <a:pt x="2587752" y="0"/>
                  </a:lnTo>
                  <a:lnTo>
                    <a:pt x="0" y="0"/>
                  </a:lnTo>
                  <a:lnTo>
                    <a:pt x="0" y="1620012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60" name="object 8"/>
            <p:cNvSpPr/>
            <p:nvPr/>
          </p:nvSpPr>
          <p:spPr>
            <a:xfrm>
              <a:off x="3993120" y="3026520"/>
              <a:ext cx="3683520" cy="918720"/>
            </a:xfrm>
            <a:custGeom>
              <a:avLst/>
              <a:gdLst>
                <a:gd name="textAreaLeft" fmla="*/ 0 w 3683520"/>
                <a:gd name="textAreaRight" fmla="*/ 3684960 w 3683520"/>
                <a:gd name="textAreaTop" fmla="*/ 0 h 918720"/>
                <a:gd name="textAreaBottom" fmla="*/ 920160 h 918720"/>
              </a:gdLst>
              <a:ahLst/>
              <a:cxnLst/>
              <a:rect l="textAreaLeft" t="textAreaTop" r="textAreaRight" b="textAreaBottom"/>
              <a:pathLst>
                <a:path w="3684904" h="920114">
                  <a:moveTo>
                    <a:pt x="73279" y="836549"/>
                  </a:moveTo>
                  <a:lnTo>
                    <a:pt x="0" y="898270"/>
                  </a:lnTo>
                  <a:lnTo>
                    <a:pt x="93345" y="919861"/>
                  </a:lnTo>
                  <a:lnTo>
                    <a:pt x="87472" y="895476"/>
                  </a:lnTo>
                  <a:lnTo>
                    <a:pt x="72771" y="895476"/>
                  </a:lnTo>
                  <a:lnTo>
                    <a:pt x="66167" y="867663"/>
                  </a:lnTo>
                  <a:lnTo>
                    <a:pt x="79974" y="864347"/>
                  </a:lnTo>
                  <a:lnTo>
                    <a:pt x="73279" y="836549"/>
                  </a:lnTo>
                  <a:close/>
                </a:path>
                <a:path w="3684904" h="920114">
                  <a:moveTo>
                    <a:pt x="79974" y="864347"/>
                  </a:moveTo>
                  <a:lnTo>
                    <a:pt x="66167" y="867663"/>
                  </a:lnTo>
                  <a:lnTo>
                    <a:pt x="72771" y="895476"/>
                  </a:lnTo>
                  <a:lnTo>
                    <a:pt x="86667" y="892138"/>
                  </a:lnTo>
                  <a:lnTo>
                    <a:pt x="79974" y="864347"/>
                  </a:lnTo>
                  <a:close/>
                </a:path>
                <a:path w="3684904" h="920114">
                  <a:moveTo>
                    <a:pt x="86667" y="892138"/>
                  </a:moveTo>
                  <a:lnTo>
                    <a:pt x="72771" y="895476"/>
                  </a:lnTo>
                  <a:lnTo>
                    <a:pt x="87472" y="895476"/>
                  </a:lnTo>
                  <a:lnTo>
                    <a:pt x="86667" y="892138"/>
                  </a:lnTo>
                  <a:close/>
                </a:path>
                <a:path w="3684904" h="920114">
                  <a:moveTo>
                    <a:pt x="3678174" y="0"/>
                  </a:moveTo>
                  <a:lnTo>
                    <a:pt x="79974" y="864347"/>
                  </a:lnTo>
                  <a:lnTo>
                    <a:pt x="86667" y="892138"/>
                  </a:lnTo>
                  <a:lnTo>
                    <a:pt x="3684778" y="27686"/>
                  </a:lnTo>
                  <a:lnTo>
                    <a:pt x="3678174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61" name="object 10"/>
          <p:cNvSpPr/>
          <p:nvPr/>
        </p:nvSpPr>
        <p:spPr>
          <a:xfrm>
            <a:off x="3428640" y="909000"/>
            <a:ext cx="8543880" cy="72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5036760" algn="ctr" defTabSz="914400">
              <a:lnSpc>
                <a:spcPct val="100000"/>
              </a:lnSpc>
              <a:spcBef>
                <a:spcPts val="2404"/>
              </a:spcBef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5036760" algn="ctr" defTabSz="914400">
              <a:lnSpc>
                <a:spcPct val="100000"/>
              </a:lnSpc>
              <a:spcBef>
                <a:spcPts val="2404"/>
              </a:spcBef>
            </a:pPr>
            <a:r>
              <a:rPr lang="ru-RU" sz="2000" b="1" strike="noStrike" spc="-75" dirty="0">
                <a:solidFill>
                  <a:srgbClr val="0C255F"/>
                </a:solidFill>
                <a:latin typeface="Tahoma"/>
              </a:rPr>
              <a:t>Возможные</a:t>
            </a:r>
            <a:r>
              <a:rPr lang="ru-RU" sz="2000" b="1" strike="noStrike" spc="-15" dirty="0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 dirty="0">
                <a:solidFill>
                  <a:srgbClr val="0C255F"/>
                </a:solidFill>
                <a:latin typeface="Tahoma"/>
              </a:rPr>
              <a:t>настройки сканера: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487400" defTabSz="914400">
              <a:lnSpc>
                <a:spcPct val="100000"/>
              </a:lnSpc>
              <a:spcBef>
                <a:spcPts val="524"/>
              </a:spcBef>
              <a:tabLst>
                <a:tab pos="5883120" algn="l"/>
                <a:tab pos="6279480" algn="l"/>
                <a:tab pos="8143200" algn="l"/>
              </a:tabLst>
            </a:pPr>
            <a:r>
              <a:rPr lang="ru-RU" sz="1900" b="1" strike="noStrike" spc="-1" dirty="0" err="1">
                <a:solidFill>
                  <a:srgbClr val="0C255F"/>
                </a:solidFill>
                <a:latin typeface="Tahoma"/>
              </a:rPr>
              <a:t>mode</a:t>
            </a:r>
            <a:r>
              <a:rPr lang="ru-RU" sz="1900" b="1" strike="noStrike" spc="1" dirty="0">
                <a:solidFill>
                  <a:srgbClr val="0C255F"/>
                </a:solidFill>
                <a:latin typeface="Tahoma"/>
              </a:rPr>
              <a:t> </a:t>
            </a:r>
            <a:r>
              <a:rPr lang="ru-RU" sz="1900" b="0" strike="noStrike" spc="-270" dirty="0">
                <a:solidFill>
                  <a:srgbClr val="0C255F"/>
                </a:solidFill>
                <a:latin typeface="Verdana"/>
              </a:rPr>
              <a:t>–</a:t>
            </a:r>
            <a:r>
              <a:rPr lang="ru-RU" sz="1900" b="0" strike="noStrike" spc="-97" dirty="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69" dirty="0">
                <a:solidFill>
                  <a:srgbClr val="0C255F"/>
                </a:solidFill>
                <a:latin typeface="Verdana"/>
              </a:rPr>
              <a:t>режим</a:t>
            </a:r>
            <a:r>
              <a:rPr lang="ru-RU" sz="1900" b="0" strike="noStrike" spc="-86" dirty="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сканирования </a:t>
            </a:r>
            <a:r>
              <a:rPr lang="ru-RU" sz="1900" b="1" strike="noStrike" spc="-12" dirty="0" err="1">
                <a:solidFill>
                  <a:srgbClr val="0C255F"/>
                </a:solidFill>
                <a:latin typeface="Tahoma"/>
              </a:rPr>
              <a:t>resolution</a:t>
            </a:r>
            <a:r>
              <a:rPr lang="ru-RU" sz="1900" b="1" strike="noStrike" spc="-1" dirty="0">
                <a:solidFill>
                  <a:srgbClr val="0C255F"/>
                </a:solidFill>
                <a:latin typeface="Tahoma"/>
              </a:rPr>
              <a:t>	</a:t>
            </a:r>
            <a:r>
              <a:rPr lang="ru-RU" sz="1900" b="0" strike="noStrike" spc="-270" dirty="0">
                <a:solidFill>
                  <a:srgbClr val="0C255F"/>
                </a:solidFill>
                <a:latin typeface="Verdana"/>
              </a:rPr>
              <a:t>–</a:t>
            </a:r>
            <a:r>
              <a:rPr lang="ru-RU" sz="1900" b="0" strike="noStrike" spc="-1" dirty="0">
                <a:solidFill>
                  <a:srgbClr val="0C255F"/>
                </a:solidFill>
                <a:latin typeface="Verdana"/>
              </a:rPr>
              <a:t>	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разрешение</a:t>
            </a:r>
            <a:r>
              <a:rPr lang="ru-RU" sz="1900" b="0" strike="noStrike" spc="-1" dirty="0">
                <a:solidFill>
                  <a:srgbClr val="0C255F"/>
                </a:solidFill>
                <a:latin typeface="Verdana"/>
              </a:rPr>
              <a:t>	</a:t>
            </a:r>
            <a:r>
              <a:rPr lang="ru-RU" sz="1900" b="0" strike="noStrike" spc="-160" dirty="0">
                <a:solidFill>
                  <a:srgbClr val="0C255F"/>
                </a:solidFill>
                <a:latin typeface="Verdana"/>
              </a:rPr>
              <a:t>для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сканирования</a:t>
            </a:r>
            <a:endParaRPr lang="ru-RU" sz="1900" b="0" strike="noStrike" spc="-1" dirty="0">
              <a:solidFill>
                <a:srgbClr val="000000"/>
              </a:solidFill>
              <a:latin typeface="Arial"/>
            </a:endParaRPr>
          </a:p>
          <a:p>
            <a:pPr marL="4487400" defTabSz="914400">
              <a:lnSpc>
                <a:spcPct val="100000"/>
              </a:lnSpc>
              <a:tabLst>
                <a:tab pos="5883120" algn="l"/>
                <a:tab pos="6279480" algn="l"/>
                <a:tab pos="8143200" algn="l"/>
              </a:tabLst>
            </a:pPr>
            <a:r>
              <a:rPr lang="ru-RU" sz="1900" b="1" strike="noStrike" spc="-1" dirty="0" err="1">
                <a:solidFill>
                  <a:srgbClr val="0C255F"/>
                </a:solidFill>
                <a:latin typeface="Tahoma"/>
              </a:rPr>
              <a:t>source</a:t>
            </a:r>
            <a:r>
              <a:rPr lang="ru-RU" sz="1900" b="1" strike="noStrike" spc="86" dirty="0">
                <a:solidFill>
                  <a:srgbClr val="0C255F"/>
                </a:solidFill>
                <a:latin typeface="Tahoma"/>
              </a:rPr>
              <a:t> </a:t>
            </a:r>
            <a:r>
              <a:rPr lang="ru-RU" sz="1900" b="0" strike="noStrike" spc="-270" dirty="0">
                <a:solidFill>
                  <a:srgbClr val="0C255F"/>
                </a:solidFill>
                <a:latin typeface="Verdana"/>
              </a:rPr>
              <a:t>–</a:t>
            </a:r>
            <a:r>
              <a:rPr lang="ru-RU" sz="1900" b="0" strike="noStrike" spc="94" dirty="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46" dirty="0">
                <a:solidFill>
                  <a:srgbClr val="0C255F"/>
                </a:solidFill>
                <a:latin typeface="Verdana"/>
              </a:rPr>
              <a:t>источник</a:t>
            </a:r>
            <a:r>
              <a:rPr lang="ru-RU" sz="1900" b="0" strike="noStrike" spc="35" dirty="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сканирования</a:t>
            </a:r>
            <a:endParaRPr lang="ru-RU" sz="1900" b="0" strike="noStrike" spc="-1" dirty="0">
              <a:solidFill>
                <a:srgbClr val="000000"/>
              </a:solidFill>
              <a:latin typeface="Arial"/>
            </a:endParaRPr>
          </a:p>
          <a:p>
            <a:pPr marL="4487400" defTabSz="914400">
              <a:lnSpc>
                <a:spcPct val="100000"/>
              </a:lnSpc>
              <a:tabLst>
                <a:tab pos="5883120" algn="l"/>
                <a:tab pos="6279480" algn="l"/>
                <a:tab pos="8143200" algn="l"/>
              </a:tabLst>
            </a:pP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материалов</a:t>
            </a:r>
            <a:endParaRPr lang="ru-RU" sz="1900" b="0" strike="noStrike" spc="-1" dirty="0">
              <a:solidFill>
                <a:srgbClr val="000000"/>
              </a:solidFill>
              <a:latin typeface="Arial"/>
            </a:endParaRPr>
          </a:p>
          <a:p>
            <a:pPr marL="4487400" defTabSz="914400">
              <a:lnSpc>
                <a:spcPct val="100000"/>
              </a:lnSpc>
              <a:tabLst>
                <a:tab pos="4869720" algn="l"/>
                <a:tab pos="5191200" algn="l"/>
              </a:tabLst>
            </a:pPr>
            <a:r>
              <a:rPr lang="ru-RU" sz="1900" b="1" strike="noStrike" spc="-26" dirty="0">
                <a:solidFill>
                  <a:srgbClr val="0C255F"/>
                </a:solidFill>
                <a:latin typeface="Tahoma"/>
              </a:rPr>
              <a:t>x,</a:t>
            </a:r>
            <a:r>
              <a:rPr lang="ru-RU" sz="1900" b="1" strike="noStrike" spc="-1" dirty="0">
                <a:solidFill>
                  <a:srgbClr val="0C255F"/>
                </a:solidFill>
                <a:latin typeface="Tahoma"/>
              </a:rPr>
              <a:t>	</a:t>
            </a:r>
            <a:r>
              <a:rPr lang="ru-RU" sz="1900" b="1" strike="noStrike" spc="-52" dirty="0">
                <a:solidFill>
                  <a:srgbClr val="0C255F"/>
                </a:solidFill>
                <a:latin typeface="Tahoma"/>
              </a:rPr>
              <a:t>y</a:t>
            </a:r>
            <a:r>
              <a:rPr lang="ru-RU" sz="1900" b="1" strike="noStrike" spc="-1" dirty="0">
                <a:solidFill>
                  <a:srgbClr val="0C255F"/>
                </a:solidFill>
                <a:latin typeface="Tahoma"/>
              </a:rPr>
              <a:t>	</a:t>
            </a:r>
            <a:r>
              <a:rPr lang="ru-RU" sz="1900" b="0" strike="noStrike" spc="-270" dirty="0">
                <a:solidFill>
                  <a:srgbClr val="0C255F"/>
                </a:solidFill>
                <a:latin typeface="Verdana"/>
              </a:rPr>
              <a:t>–</a:t>
            </a:r>
            <a:r>
              <a:rPr lang="ru-RU" sz="1900" b="0" strike="noStrike" spc="-72" dirty="0">
                <a:solidFill>
                  <a:srgbClr val="0C255F"/>
                </a:solidFill>
                <a:latin typeface="Verdana"/>
              </a:rPr>
              <a:t> 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координаты,</a:t>
            </a:r>
            <a:r>
              <a:rPr lang="ru-RU" sz="1900" b="0" strike="noStrike" spc="-60" dirty="0">
                <a:solidFill>
                  <a:srgbClr val="0C255F"/>
                </a:solidFill>
                <a:latin typeface="Verdana"/>
              </a:rPr>
              <a:t> 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задающие положение</a:t>
            </a:r>
            <a:r>
              <a:rPr lang="ru-RU" sz="1900" b="0" strike="noStrike" spc="-114" dirty="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1900" b="0" strike="noStrike" spc="-12" dirty="0">
                <a:solidFill>
                  <a:srgbClr val="0C255F"/>
                </a:solidFill>
                <a:latin typeface="Verdana"/>
              </a:rPr>
              <a:t>объекта</a:t>
            </a:r>
            <a:endParaRPr lang="ru-RU" sz="1900" b="0" strike="noStrike" spc="-1" dirty="0">
              <a:solidFill>
                <a:srgbClr val="000000"/>
              </a:solidFill>
              <a:latin typeface="Arial"/>
            </a:endParaRPr>
          </a:p>
          <a:p>
            <a:pPr marL="4487400" defTabSz="914400">
              <a:lnSpc>
                <a:spcPct val="100000"/>
              </a:lnSpc>
              <a:spcBef>
                <a:spcPts val="944"/>
              </a:spcBef>
              <a:tabLst>
                <a:tab pos="4869720" algn="l"/>
                <a:tab pos="5191200" algn="l"/>
              </a:tabLst>
            </a:pPr>
            <a:endParaRPr lang="ru-RU" sz="1900" b="0" strike="noStrike" spc="-1" dirty="0">
              <a:solidFill>
                <a:srgbClr val="000000"/>
              </a:solidFill>
              <a:latin typeface="Arial"/>
            </a:endParaRPr>
          </a:p>
          <a:p>
            <a:pPr marL="4871160" algn="ctr" defTabSz="914400">
              <a:lnSpc>
                <a:spcPct val="100000"/>
              </a:lnSpc>
              <a:tabLst>
                <a:tab pos="4869720" algn="l"/>
                <a:tab pos="5191200" algn="l"/>
              </a:tabLst>
            </a:pPr>
            <a:r>
              <a:rPr lang="ru-RU" sz="2000" b="1" strike="noStrike" spc="-12" dirty="0">
                <a:solidFill>
                  <a:srgbClr val="0C255F"/>
                </a:solidFill>
                <a:latin typeface="Tahoma"/>
              </a:rPr>
              <a:t>Расширенные</a:t>
            </a:r>
            <a:r>
              <a:rPr lang="ru-RU" sz="2000" b="1" strike="noStrike" spc="-100" dirty="0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 dirty="0">
                <a:solidFill>
                  <a:srgbClr val="0C255F"/>
                </a:solidFill>
                <a:latin typeface="Tahoma"/>
              </a:rPr>
              <a:t>настройки </a:t>
            </a:r>
            <a:r>
              <a:rPr lang="ru-RU" sz="2000" b="1" strike="noStrike" spc="-1" dirty="0">
                <a:solidFill>
                  <a:srgbClr val="0C255F"/>
                </a:solidFill>
                <a:latin typeface="Tahoma"/>
              </a:rPr>
              <a:t>сканера</a:t>
            </a:r>
            <a:r>
              <a:rPr lang="ru-RU" sz="2000" b="1" strike="noStrike" spc="253" dirty="0">
                <a:solidFill>
                  <a:srgbClr val="0C255F"/>
                </a:solidFill>
                <a:latin typeface="Tahoma"/>
              </a:rPr>
              <a:t> </a:t>
            </a:r>
            <a:r>
              <a:rPr lang="ru-RU" sz="2000" b="1" strike="noStrike" spc="-12" dirty="0">
                <a:solidFill>
                  <a:srgbClr val="0C255F"/>
                </a:solidFill>
                <a:latin typeface="Tahoma"/>
              </a:rPr>
              <a:t>заполняются автоматически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object 3"/>
          <p:cNvSpPr/>
          <p:nvPr/>
        </p:nvSpPr>
        <p:spPr>
          <a:xfrm>
            <a:off x="4728960" y="200880"/>
            <a:ext cx="716580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r" defTabSz="914400">
              <a:lnSpc>
                <a:spcPct val="100000"/>
              </a:lnSpc>
              <a:spcBef>
                <a:spcPts val="96"/>
              </a:spcBef>
            </a:pPr>
            <a:r>
              <a:rPr lang="ru-RU" sz="3600" b="1" strike="noStrike" spc="-1">
                <a:solidFill>
                  <a:schemeClr val="dk1"/>
                </a:solidFill>
                <a:latin typeface="Times New Roman"/>
              </a:rPr>
              <a:t>Расширенные настройки сканера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object 3"/>
          <p:cNvGraphicFramePr/>
          <p:nvPr/>
        </p:nvGraphicFramePr>
        <p:xfrm>
          <a:off x="290880" y="714960"/>
          <a:ext cx="11904840" cy="6029047"/>
        </p:xfrm>
        <a:graphic>
          <a:graphicData uri="http://schemas.openxmlformats.org/drawingml/2006/table">
            <a:tbl>
              <a:tblPr>
                <a:effectLst>
                  <a:outerShdw blurRad="50760" dist="37674" dir="8100000" rotWithShape="0">
                    <a:srgbClr val="000000">
                      <a:alpha val="40000"/>
                    </a:srgbClr>
                  </a:outerShdw>
                </a:effectLst>
              </a:tblPr>
              <a:tblGrid>
                <a:gridCol w="212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4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2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spcBef>
                          <a:spcPts val="544"/>
                        </a:spcBef>
                      </a:pPr>
                      <a:r>
                        <a:rPr lang="ru-RU" sz="17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Ситуация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0C255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rgbClr val="B0D5FF"/>
                    </a:solidFill>
                  </a:tcPr>
                </a:tc>
                <a:tc>
                  <a:txBody>
                    <a:bodyPr/>
                    <a:lstStyle/>
                    <a:p>
                      <a:pPr marL="720" algn="ctr" defTabSz="914400">
                        <a:lnSpc>
                          <a:spcPct val="100000"/>
                        </a:lnSpc>
                        <a:spcBef>
                          <a:spcPts val="544"/>
                        </a:spcBef>
                      </a:pPr>
                      <a:r>
                        <a:rPr lang="ru-RU" sz="17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Решение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C255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rgbClr val="B0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080">
                <a:tc>
                  <a:txBody>
                    <a:bodyPr/>
                    <a:lstStyle/>
                    <a:p>
                      <a:pPr marL="297720" algn="ctr" defTabSz="914400">
                        <a:lnSpc>
                          <a:spcPct val="100000"/>
                        </a:lnSpc>
                        <a:spcBef>
                          <a:spcPts val="374"/>
                        </a:spcBef>
                      </a:pP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Нет</a:t>
                      </a:r>
                      <a:r>
                        <a:rPr lang="ru-RU" sz="1200" b="1" strike="noStrike" spc="-60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доступного </a:t>
                      </a:r>
                      <a:r>
                        <a:rPr lang="ru-RU" sz="120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контейнера</a:t>
                      </a:r>
                      <a:r>
                        <a:rPr lang="ru-RU" sz="1200" b="1" strike="noStrike" spc="-8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токена </a:t>
                      </a:r>
                      <a:r>
                        <a:rPr lang="ru-RU" sz="1200" b="1" strike="noStrike" spc="-32">
                          <a:solidFill>
                            <a:srgbClr val="0C255F"/>
                          </a:solidFill>
                          <a:latin typeface="Tahoma"/>
                        </a:rPr>
                        <a:t>члена</a:t>
                      </a:r>
                      <a:r>
                        <a:rPr lang="ru-RU" sz="1200" b="1" strike="noStrike" spc="-4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21">
                          <a:solidFill>
                            <a:srgbClr val="0C255F"/>
                          </a:solidFill>
                          <a:latin typeface="Tahoma"/>
                        </a:rPr>
                        <a:t>ГЭК.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102240" indent="1800"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Не</a:t>
                      </a:r>
                      <a:r>
                        <a:rPr lang="ru-RU" sz="1200" b="1" strike="noStrike" spc="-80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обнаружен</a:t>
                      </a:r>
                      <a:r>
                        <a:rPr lang="ru-RU" sz="1200" b="1" strike="noStrike" spc="-60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токен, проверьте </a:t>
                      </a:r>
                      <a:r>
                        <a:rPr lang="ru-RU" sz="1200" b="1" strike="noStrike" spc="-41">
                          <a:solidFill>
                            <a:srgbClr val="0C255F"/>
                          </a:solidFill>
                          <a:latin typeface="Tahoma"/>
                        </a:rPr>
                        <a:t>подключение </a:t>
                      </a:r>
                      <a:r>
                        <a:rPr lang="ru-RU" sz="1200" b="1" strike="noStrike" spc="-92">
                          <a:solidFill>
                            <a:srgbClr val="0C255F"/>
                          </a:solidFill>
                          <a:latin typeface="Tahoma"/>
                        </a:rPr>
                        <a:t>в</a:t>
                      </a:r>
                      <a:r>
                        <a:rPr lang="ru-RU" sz="1200" b="1" strike="noStrike" spc="1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14">
                          <a:solidFill>
                            <a:srgbClr val="0C255F"/>
                          </a:solidFill>
                          <a:latin typeface="Tahoma"/>
                        </a:rPr>
                        <a:t>USB-</a:t>
                      </a:r>
                      <a:r>
                        <a:rPr lang="ru-RU" sz="1200" b="1" strike="noStrike" spc="-21">
                          <a:solidFill>
                            <a:srgbClr val="0C255F"/>
                          </a:solidFill>
                          <a:latin typeface="Tahoma"/>
                        </a:rPr>
                        <a:t>порт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0C255F"/>
                      </a:solidFill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55080" indent="187200" defTabSz="914400">
                        <a:lnSpc>
                          <a:spcPct val="100000"/>
                        </a:lnSpc>
                        <a:spcBef>
                          <a:spcPts val="196"/>
                        </a:spcBef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42640" algn="l"/>
                        </a:tabLst>
                      </a:pPr>
                      <a:r>
                        <a:rPr lang="ru-RU" sz="1250" b="0" strike="noStrike" spc="-92">
                          <a:solidFill>
                            <a:srgbClr val="0C255F"/>
                          </a:solidFill>
                          <a:latin typeface="Verdana"/>
                        </a:rPr>
                        <a:t>Для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Astra</a:t>
                      </a: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86">
                          <a:solidFill>
                            <a:srgbClr val="0C255F"/>
                          </a:solidFill>
                          <a:latin typeface="Verdana"/>
                        </a:rPr>
                        <a:t>Linux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85">
                          <a:solidFill>
                            <a:srgbClr val="0C255F"/>
                          </a:solidFill>
                          <a:latin typeface="Verdana"/>
                        </a:rPr>
                        <a:t>SE</a:t>
                      </a:r>
                      <a:r>
                        <a:rPr lang="ru-RU" sz="1250" b="0" strike="noStrike" spc="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14">
                          <a:solidFill>
                            <a:srgbClr val="0C255F"/>
                          </a:solidFill>
                          <a:latin typeface="Verdana"/>
                        </a:rPr>
                        <a:t>1.8.4,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Альт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Образование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97">
                          <a:solidFill>
                            <a:srgbClr val="0C255F"/>
                          </a:solidFill>
                          <a:latin typeface="Verdana"/>
                        </a:rPr>
                        <a:t>11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и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55">
                          <a:solidFill>
                            <a:srgbClr val="0C255F"/>
                          </a:solidFill>
                          <a:latin typeface="Verdana"/>
                        </a:rPr>
                        <a:t>МЭШ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06">
                          <a:solidFill>
                            <a:srgbClr val="0C255F"/>
                          </a:solidFill>
                          <a:latin typeface="Verdana"/>
                        </a:rPr>
                        <a:t>для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работы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токена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члена</a:t>
                      </a:r>
                      <a:r>
                        <a:rPr lang="ru-RU" sz="1250" b="0" strike="noStrike" spc="-1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ГЭК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установите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библиотеку </a:t>
                      </a:r>
                      <a:r>
                        <a:rPr lang="ru-RU" sz="1250" b="1" strike="noStrike" spc="-35">
                          <a:solidFill>
                            <a:srgbClr val="0C255F"/>
                          </a:solidFill>
                          <a:latin typeface="Tahoma"/>
                        </a:rPr>
                        <a:t>PKCS</a:t>
                      </a:r>
                      <a:r>
                        <a:rPr lang="ru-RU" sz="1250" b="1" strike="noStrike" spc="43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50" b="1" strike="noStrike" spc="-21">
                          <a:solidFill>
                            <a:srgbClr val="0C255F"/>
                          </a:solidFill>
                          <a:latin typeface="Tahoma"/>
                        </a:rPr>
                        <a:t>#11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,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скачав</a:t>
                      </a:r>
                      <a:r>
                        <a:rPr lang="ru-RU" sz="1250" b="0" strike="noStrike" spc="-8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49">
                          <a:solidFill>
                            <a:srgbClr val="0C255F"/>
                          </a:solidFill>
                          <a:latin typeface="Verdana"/>
                        </a:rPr>
                        <a:t>ее</a:t>
                      </a:r>
                      <a:r>
                        <a:rPr lang="ru-RU" sz="1250" b="0" strike="noStrike" spc="-8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</a:t>
                      </a:r>
                      <a:r>
                        <a:rPr lang="ru-RU" sz="1250" b="0" strike="noStrike" spc="-8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ссылке: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u="sng" strike="noStrike" spc="-12">
                          <a:solidFill>
                            <a:srgbClr val="0563C1"/>
                          </a:solidFill>
                          <a:uFill>
                            <a:solidFill>
                              <a:srgbClr val="234696"/>
                            </a:solidFill>
                          </a:uFill>
                          <a:latin typeface="Verdana"/>
                          <a:hlinkClick r:id="rId2"/>
                        </a:rPr>
                        <a:t>https://www.rutoken.ru/support/download/pkcs/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indent="2419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97360" algn="l"/>
                        </a:tabLst>
                      </a:pP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31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наличии</a:t>
                      </a:r>
                      <a:r>
                        <a:rPr lang="ru-RU" sz="1250" b="0" strike="noStrike" spc="32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установленной</a:t>
                      </a:r>
                      <a:r>
                        <a:rPr lang="ru-RU" sz="1250" b="0" strike="noStrike" spc="31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библиотеки</a:t>
                      </a:r>
                      <a:r>
                        <a:rPr lang="ru-RU" sz="1250" b="0" strike="noStrike" spc="31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и</a:t>
                      </a:r>
                      <a:r>
                        <a:rPr lang="ru-RU" sz="1250" b="0" strike="noStrike" spc="32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сохранении</a:t>
                      </a:r>
                      <a:r>
                        <a:rPr lang="ru-RU" sz="1250" b="0" strike="noStrike" spc="318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ошибки</a:t>
                      </a:r>
                      <a:r>
                        <a:rPr lang="ru-RU" sz="1250" b="0" strike="noStrike" spc="318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переустановите</a:t>
                      </a:r>
                      <a:r>
                        <a:rPr lang="ru-RU" sz="1250" b="0" strike="noStrike" spc="318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КриптоПРО</a:t>
                      </a:r>
                      <a:r>
                        <a:rPr lang="ru-RU" sz="1250" b="1" strike="noStrike" spc="384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5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CSP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,</a:t>
                      </a:r>
                      <a:r>
                        <a:rPr lang="ru-RU" sz="1250" b="0" strike="noStrike" spc="31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318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новой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установке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убедитесь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наличии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выставленного</a:t>
                      </a:r>
                      <a:r>
                        <a:rPr lang="ru-RU" sz="1250" b="0" strike="noStrike" spc="-8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97">
                          <a:solidFill>
                            <a:srgbClr val="0C255F"/>
                          </a:solidFill>
                          <a:latin typeface="Verdana"/>
                        </a:rPr>
                        <a:t>пункта:</a:t>
                      </a:r>
                      <a:r>
                        <a:rPr lang="ru-RU" sz="1250" b="0" strike="noStrike" spc="-1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Поддержка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токенов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и </a:t>
                      </a:r>
                      <a:r>
                        <a:rPr lang="ru-RU" sz="1250" b="0" strike="noStrike" spc="-92">
                          <a:solidFill>
                            <a:srgbClr val="0C255F"/>
                          </a:solidFill>
                          <a:latin typeface="Verdana"/>
                        </a:rPr>
                        <a:t>smart-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карт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60"/>
                        </a:spcBef>
                        <a:tabLst>
                          <a:tab pos="297360" algn="l"/>
                        </a:tabLst>
                      </a:pP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defTabSz="914400">
                        <a:lnSpc>
                          <a:spcPct val="100000"/>
                        </a:lnSpc>
                        <a:tabLst>
                          <a:tab pos="297360" algn="l"/>
                        </a:tabLst>
                      </a:pP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Не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следует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устанавливать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компьютеры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134">
                          <a:solidFill>
                            <a:srgbClr val="0C255F"/>
                          </a:solidFill>
                          <a:latin typeface="Verdana"/>
                        </a:rPr>
                        <a:t>с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установленными</a:t>
                      </a:r>
                      <a:r>
                        <a:rPr lang="ru-RU" sz="1250" b="0" strike="noStrike" spc="-1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криптосредствами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VipNet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C255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8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spcBef>
                          <a:spcPts val="1159"/>
                        </a:spcBef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300240" indent="1800"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Код</a:t>
                      </a:r>
                      <a:r>
                        <a:rPr lang="ru-RU" sz="1200" b="1" strike="noStrike" spc="-6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0C255F"/>
                          </a:solidFill>
                          <a:latin typeface="Tahoma"/>
                        </a:rPr>
                        <a:t>ошибки</a:t>
                      </a:r>
                      <a:r>
                        <a:rPr lang="ru-RU" sz="1200" b="1" strike="noStrike" spc="-55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0C255F"/>
                          </a:solidFill>
                          <a:latin typeface="Tahoma"/>
                        </a:rPr>
                        <a:t>106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при</a:t>
                      </a:r>
                      <a:r>
                        <a:rPr lang="ru-RU" sz="1200" b="1" strike="noStrike" spc="-52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35">
                          <a:solidFill>
                            <a:srgbClr val="0C255F"/>
                          </a:solidFill>
                          <a:latin typeface="Tahoma"/>
                        </a:rPr>
                        <a:t>загрузке</a:t>
                      </a:r>
                      <a:r>
                        <a:rPr lang="ru-RU" sz="1200" b="1" strike="noStrike" spc="-55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46">
                          <a:solidFill>
                            <a:srgbClr val="0C255F"/>
                          </a:solidFill>
                          <a:latin typeface="Tahoma"/>
                        </a:rPr>
                        <a:t>ключа </a:t>
                      </a:r>
                      <a:r>
                        <a:rPr lang="ru-RU" sz="120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на</a:t>
                      </a:r>
                      <a:r>
                        <a:rPr lang="ru-RU" sz="1200" b="1" strike="noStrike" spc="-15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станции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0C255F"/>
                      </a:solidFill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55080" algn="just" defTabSz="914400">
                        <a:lnSpc>
                          <a:spcPct val="100000"/>
                        </a:lnSpc>
                        <a:spcBef>
                          <a:spcPts val="196"/>
                        </a:spcBef>
                      </a:pP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Если</a:t>
                      </a:r>
                      <a:r>
                        <a:rPr lang="ru-RU" sz="1250" b="0" strike="noStrike" spc="-10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1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этапе </a:t>
                      </a:r>
                      <a:r>
                        <a:rPr lang="ru-RU" sz="1250" b="0" strike="noStrike" spc="-222">
                          <a:solidFill>
                            <a:srgbClr val="0C255F"/>
                          </a:solidFill>
                          <a:latin typeface="Verdana"/>
                        </a:rPr>
                        <a:t>КТГ</a:t>
                      </a:r>
                      <a:r>
                        <a:rPr lang="ru-RU" sz="1250" b="0" strike="noStrike" spc="10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</a:t>
                      </a:r>
                      <a:r>
                        <a:rPr lang="ru-RU" sz="1250" b="0" strike="noStrike" spc="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был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передан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акт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технической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готовности</a:t>
                      </a:r>
                      <a:r>
                        <a:rPr lang="ru-RU" sz="1250" b="0" strike="noStrike" spc="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126">
                          <a:solidFill>
                            <a:srgbClr val="0C255F"/>
                          </a:solidFill>
                          <a:latin typeface="Verdana"/>
                        </a:rPr>
                        <a:t>с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соответствующего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модуля,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проверьте,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передан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ли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акт </a:t>
                      </a:r>
                      <a:r>
                        <a:rPr lang="ru-RU" sz="1250" b="0" strike="noStrike" spc="126">
                          <a:solidFill>
                            <a:srgbClr val="0C255F"/>
                          </a:solidFill>
                          <a:latin typeface="Verdana"/>
                        </a:rPr>
                        <a:t>с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соответствующего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модуля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92">
                          <a:solidFill>
                            <a:srgbClr val="0C255F"/>
                          </a:solidFill>
                          <a:latin typeface="Verdana"/>
                        </a:rPr>
                        <a:t>ЛК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ППЭ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номеру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компьютера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странице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«Передача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актов».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algn="just" defTabSz="914400">
                        <a:lnSpc>
                          <a:spcPct val="100000"/>
                        </a:lnSpc>
                      </a:pP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Если</a:t>
                      </a:r>
                      <a:r>
                        <a:rPr lang="ru-RU" sz="1250" b="0" strike="noStrike" spc="44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запуск</a:t>
                      </a:r>
                      <a:r>
                        <a:rPr lang="ru-RU" sz="1250" b="0" strike="noStrike" spc="44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модуля</a:t>
                      </a:r>
                      <a:r>
                        <a:rPr lang="ru-RU" sz="1250" b="0" strike="noStrike" spc="44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выполняется</a:t>
                      </a:r>
                      <a:r>
                        <a:rPr lang="ru-RU" sz="1250" b="0" strike="noStrike" spc="44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14">
                          <a:solidFill>
                            <a:srgbClr val="0C255F"/>
                          </a:solidFill>
                          <a:latin typeface="Verdana"/>
                        </a:rPr>
                        <a:t>из-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под</a:t>
                      </a:r>
                      <a:r>
                        <a:rPr lang="ru-RU" sz="1250" b="0" strike="noStrike" spc="4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учетной</a:t>
                      </a:r>
                      <a:r>
                        <a:rPr lang="ru-RU" sz="1250" b="0" strike="noStrike" spc="44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записи,</a:t>
                      </a:r>
                      <a:r>
                        <a:rPr lang="ru-RU" sz="1250" b="0" strike="noStrike" spc="44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которая</a:t>
                      </a:r>
                      <a:r>
                        <a:rPr lang="ru-RU" sz="1250" b="0" strike="noStrike" spc="4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</a:t>
                      </a:r>
                      <a:r>
                        <a:rPr lang="ru-RU" sz="1250" b="0" strike="noStrike" spc="4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использовалась</a:t>
                      </a:r>
                      <a:r>
                        <a:rPr lang="ru-RU" sz="1250" b="0" strike="noStrike" spc="4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44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прохождении</a:t>
                      </a:r>
                      <a:r>
                        <a:rPr lang="ru-RU" sz="1250" b="0" strike="noStrike" spc="44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КТГ,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рекомендуется</a:t>
                      </a:r>
                      <a:r>
                        <a:rPr lang="ru-RU" sz="1250" b="0" strike="noStrike" spc="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перезапустить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компьютер,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запустить</a:t>
                      </a:r>
                      <a:r>
                        <a:rPr lang="ru-RU" sz="1250" b="0" strike="noStrike" spc="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модуль </a:t>
                      </a:r>
                      <a:r>
                        <a:rPr lang="ru-RU" sz="1250" b="0" strike="noStrike" spc="126">
                          <a:solidFill>
                            <a:srgbClr val="0C255F"/>
                          </a:solidFill>
                          <a:latin typeface="Verdana"/>
                        </a:rPr>
                        <a:t>с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правами</a:t>
                      </a:r>
                      <a:r>
                        <a:rPr lang="ru-RU" sz="1250" b="0" strike="noStrike" spc="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учетной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записи,</a:t>
                      </a:r>
                      <a:r>
                        <a:rPr lang="ru-RU" sz="1250" b="0" strike="noStrike" spc="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которая использовалась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при прохождении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КТГ.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algn="just" defTabSz="914400">
                        <a:lnSpc>
                          <a:spcPct val="100000"/>
                        </a:lnSpc>
                      </a:pP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необходимости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используйте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резервный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модуль,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запросив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резервный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ключ.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C255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94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649"/>
                        </a:spcBef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21760" indent="22212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Код</a:t>
                      </a:r>
                      <a:r>
                        <a:rPr lang="ru-RU" sz="1200" b="1" strike="noStrike" spc="-6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32">
                          <a:solidFill>
                            <a:srgbClr val="0C255F"/>
                          </a:solidFill>
                          <a:latin typeface="Tahoma"/>
                        </a:rPr>
                        <a:t>ошибки</a:t>
                      </a:r>
                      <a:r>
                        <a:rPr lang="ru-RU" sz="1200" b="1" strike="noStrike" spc="-55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0C255F"/>
                          </a:solidFill>
                          <a:latin typeface="Tahoma"/>
                        </a:rPr>
                        <a:t>200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при</a:t>
                      </a:r>
                      <a:r>
                        <a:rPr lang="ru-RU" sz="1200" b="1" strike="noStrike" spc="-4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26">
                          <a:solidFill>
                            <a:srgbClr val="0C255F"/>
                          </a:solidFill>
                          <a:latin typeface="Tahoma"/>
                        </a:rPr>
                        <a:t>активации</a:t>
                      </a:r>
                      <a:r>
                        <a:rPr lang="ru-RU" sz="1200" b="1" strike="noStrike" spc="-66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52">
                          <a:solidFill>
                            <a:srgbClr val="0C255F"/>
                          </a:solidFill>
                          <a:latin typeface="Tahoma"/>
                        </a:rPr>
                        <a:t>ключа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2020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доступа к</a:t>
                      </a:r>
                      <a:r>
                        <a:rPr lang="ru-RU" sz="1200" b="1" strike="noStrike" spc="35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29">
                          <a:solidFill>
                            <a:srgbClr val="0C255F"/>
                          </a:solidFill>
                          <a:latin typeface="Tahoma"/>
                        </a:rPr>
                        <a:t>ЭМ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0C255F"/>
                      </a:solidFill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230400" indent="-175320" defTabSz="914400">
                        <a:lnSpc>
                          <a:spcPct val="100000"/>
                        </a:lnSpc>
                        <a:spcBef>
                          <a:spcPts val="196"/>
                        </a:spcBef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Подключите</a:t>
                      </a: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6">
                          <a:solidFill>
                            <a:srgbClr val="0C255F"/>
                          </a:solidFill>
                          <a:latin typeface="Verdana"/>
                        </a:rPr>
                        <a:t>к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14">
                          <a:solidFill>
                            <a:srgbClr val="0C255F"/>
                          </a:solidFill>
                          <a:latin typeface="Verdana"/>
                        </a:rPr>
                        <a:t>ПК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5">
                          <a:solidFill>
                            <a:srgbClr val="0C255F"/>
                          </a:solidFill>
                          <a:latin typeface="Verdana"/>
                        </a:rPr>
                        <a:t>USB-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накопитель,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который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подготовке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модуля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был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сохранен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интернет-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пакет </a:t>
                      </a:r>
                      <a:r>
                        <a:rPr lang="ru-RU" sz="1250" b="0" strike="noStrike" spc="86">
                          <a:solidFill>
                            <a:srgbClr val="0C255F"/>
                          </a:solidFill>
                          <a:latin typeface="Verdana"/>
                        </a:rPr>
                        <a:t>ЭМ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1120" indent="-17604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1120" algn="l"/>
                        </a:tabLst>
                      </a:pPr>
                      <a:r>
                        <a:rPr lang="ru-RU" sz="1250" b="0" strike="noStrike" spc="-157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41">
                          <a:solidFill>
                            <a:srgbClr val="0C255F"/>
                          </a:solidFill>
                          <a:latin typeface="Verdana"/>
                        </a:rPr>
                        <a:t>АРМ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ГИА-</a:t>
                      </a:r>
                      <a:r>
                        <a:rPr lang="ru-RU" sz="1250" b="0" strike="noStrike" spc="-120">
                          <a:solidFill>
                            <a:srgbClr val="0C255F"/>
                          </a:solidFill>
                          <a:latin typeface="Verdana"/>
                        </a:rPr>
                        <a:t>11</a:t>
                      </a:r>
                      <a:r>
                        <a:rPr lang="ru-RU" sz="1250" b="0" strike="noStrike" spc="-8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ППЭ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перейдите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страницу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«Управление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экзаменами»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(кнопка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«Главная»)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0400" indent="-175320" defTabSz="914400">
                        <a:lnSpc>
                          <a:spcPct val="100000"/>
                        </a:lnSpc>
                        <a:spcBef>
                          <a:spcPts val="6"/>
                        </a:spcBef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Справа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вверху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нажмите</a:t>
                      </a:r>
                      <a:r>
                        <a:rPr lang="ru-RU" sz="1250" b="0" strike="noStrike" spc="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кнопку</a:t>
                      </a:r>
                      <a:r>
                        <a:rPr lang="ru-RU" sz="1250" b="0" strike="noStrike" spc="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«Добавить»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0400" indent="-1753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157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диалоговом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окне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«Добавление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модуля»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нажмите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кнопку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«Загрузить»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0400" indent="-1753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Выберите</a:t>
                      </a: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тот</a:t>
                      </a:r>
                      <a:r>
                        <a:rPr lang="ru-RU" sz="1250" b="1" strike="noStrike" spc="21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50" b="1" strike="noStrike" spc="-1">
                          <a:solidFill>
                            <a:srgbClr val="0C255F"/>
                          </a:solidFill>
                          <a:latin typeface="Tahoma"/>
                        </a:rPr>
                        <a:t>же</a:t>
                      </a:r>
                      <a:r>
                        <a:rPr lang="ru-RU" sz="1250" b="1" strike="noStrike" spc="29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интернет-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пакет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ЭМ,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06">
                          <a:solidFill>
                            <a:srgbClr val="0C255F"/>
                          </a:solidFill>
                          <a:latin typeface="Verdana"/>
                        </a:rPr>
                        <a:t>что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использовался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прохождении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подготовки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модуля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6">
                          <a:solidFill>
                            <a:srgbClr val="0C255F"/>
                          </a:solidFill>
                          <a:latin typeface="Verdana"/>
                        </a:rPr>
                        <a:t>к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экзамену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79360" indent="-22428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79360" algn="l"/>
                        </a:tabLst>
                      </a:pP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Закройте</a:t>
                      </a:r>
                      <a:r>
                        <a:rPr lang="ru-RU" sz="1250" b="0" strike="noStrike" spc="21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диалоговое</a:t>
                      </a:r>
                      <a:r>
                        <a:rPr lang="ru-RU" sz="1250" b="0" strike="noStrike" spc="21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окно</a:t>
                      </a:r>
                      <a:r>
                        <a:rPr lang="ru-RU" sz="1250" b="0" strike="noStrike" spc="21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«Добавление</a:t>
                      </a:r>
                      <a:r>
                        <a:rPr lang="ru-RU" sz="1250" b="0" strike="noStrike" spc="20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модуля»</a:t>
                      </a:r>
                      <a:r>
                        <a:rPr lang="ru-RU" sz="1250" b="0" strike="noStrike" spc="21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посредством</a:t>
                      </a:r>
                      <a:r>
                        <a:rPr lang="ru-RU" sz="1250" b="0" strike="noStrike" spc="219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нажатия</a:t>
                      </a:r>
                      <a:r>
                        <a:rPr lang="ru-RU" sz="1250" b="0" strike="noStrike" spc="21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22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пиктограмму</a:t>
                      </a:r>
                      <a:r>
                        <a:rPr lang="ru-RU" sz="1250" b="0" strike="noStrike" spc="22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«крестик»</a:t>
                      </a:r>
                      <a:r>
                        <a:rPr lang="ru-RU" sz="1250" b="0" strike="noStrike" spc="21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или</a:t>
                      </a:r>
                      <a:r>
                        <a:rPr lang="ru-RU" sz="1250" b="0" strike="noStrike" spc="21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кнопку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defTabSz="914400">
                        <a:lnSpc>
                          <a:spcPct val="100000"/>
                        </a:lnSpc>
                        <a:tabLst>
                          <a:tab pos="279360" algn="l"/>
                        </a:tabLst>
                      </a:pP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«Отменить»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indent="1753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 startAt="7"/>
                        <a:tabLst>
                          <a:tab pos="230400" algn="l"/>
                        </a:tabLst>
                      </a:pP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странице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«Управления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 экзаменами»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столбце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действия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80">
                          <a:solidFill>
                            <a:srgbClr val="0C255F"/>
                          </a:solidFill>
                          <a:latin typeface="Verdana"/>
                        </a:rPr>
                        <a:t>у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необходимого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модуля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нажмите</a:t>
                      </a:r>
                      <a:r>
                        <a:rPr lang="ru-RU" sz="1250" b="0" strike="noStrike" spc="4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кнопку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«Продолжить» </a:t>
                      </a:r>
                      <a:r>
                        <a:rPr lang="ru-RU" sz="1250" b="0" strike="noStrike" spc="-157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случае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сохранения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ошибки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воспользуйтесь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резервным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24">
                          <a:solidFill>
                            <a:srgbClr val="0C255F"/>
                          </a:solidFill>
                          <a:latin typeface="Verdana"/>
                        </a:rPr>
                        <a:t>модулем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C255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solidFill>
                        <a:srgbClr val="0C255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6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spcBef>
                          <a:spcPts val="471"/>
                        </a:spcBef>
                      </a:pP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spcBef>
                          <a:spcPts val="6"/>
                        </a:spcBef>
                      </a:pPr>
                      <a:r>
                        <a:rPr lang="ru-RU" sz="1200" b="1" strike="noStrike" spc="-41">
                          <a:solidFill>
                            <a:srgbClr val="0C255F"/>
                          </a:solidFill>
                          <a:latin typeface="Tahoma"/>
                        </a:rPr>
                        <a:t>Неполная</a:t>
                      </a:r>
                      <a:r>
                        <a:rPr lang="ru-RU" sz="1200" b="1" strike="noStrike" spc="-52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-12">
                          <a:solidFill>
                            <a:srgbClr val="0C255F"/>
                          </a:solidFill>
                          <a:latin typeface="Tahoma"/>
                        </a:rPr>
                        <a:t>печать</a:t>
                      </a:r>
                      <a:r>
                        <a:rPr lang="ru-RU" sz="1200" b="1" strike="noStrike" spc="-60">
                          <a:solidFill>
                            <a:srgbClr val="0C255F"/>
                          </a:solidFill>
                          <a:latin typeface="Tahoma"/>
                        </a:rPr>
                        <a:t> </a:t>
                      </a:r>
                      <a:r>
                        <a:rPr lang="ru-RU" sz="1200" b="1" strike="noStrike" spc="29">
                          <a:solidFill>
                            <a:srgbClr val="0C255F"/>
                          </a:solidFill>
                          <a:latin typeface="Tahoma"/>
                        </a:rPr>
                        <a:t>ЭМ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0C255F"/>
                      </a:solidFill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231120" indent="-176040" defTabSz="914400">
                        <a:lnSpc>
                          <a:spcPct val="100000"/>
                        </a:lnSpc>
                        <a:spcBef>
                          <a:spcPts val="201"/>
                        </a:spcBef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1120" algn="l"/>
                        </a:tabLst>
                      </a:pP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Прервите</a:t>
                      </a:r>
                      <a:r>
                        <a:rPr lang="ru-RU" sz="1250" b="0" strike="noStrike" spc="-8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печать</a:t>
                      </a: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и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закройте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41">
                          <a:solidFill>
                            <a:srgbClr val="0C255F"/>
                          </a:solidFill>
                          <a:latin typeface="Verdana"/>
                        </a:rPr>
                        <a:t>АРМ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 ГИА-</a:t>
                      </a:r>
                      <a:r>
                        <a:rPr lang="ru-RU" sz="1250" b="0" strike="noStrike" spc="-120">
                          <a:solidFill>
                            <a:srgbClr val="0C255F"/>
                          </a:solidFill>
                          <a:latin typeface="Verdana"/>
                        </a:rPr>
                        <a:t>11</a:t>
                      </a:r>
                      <a:r>
                        <a:rPr lang="ru-RU" sz="1250" b="0" strike="noStrike" spc="-8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ППЭ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0400" indent="-1753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75">
                          <a:solidFill>
                            <a:srgbClr val="0C255F"/>
                          </a:solidFill>
                          <a:latin typeface="Verdana"/>
                        </a:rPr>
                        <a:t>Выполните</a:t>
                      </a:r>
                      <a:r>
                        <a:rPr lang="ru-RU" sz="1250" b="0" strike="noStrike" spc="-8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действия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06">
                          <a:solidFill>
                            <a:srgbClr val="0C255F"/>
                          </a:solidFill>
                          <a:latin typeface="Verdana"/>
                        </a:rPr>
                        <a:t>чек-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листа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по</a:t>
                      </a:r>
                      <a:r>
                        <a:rPr lang="ru-RU" sz="1250" b="0" strike="noStrike" spc="-6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настройке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модуля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06">
                          <a:solidFill>
                            <a:srgbClr val="0C255F"/>
                          </a:solidFill>
                          <a:latin typeface="Verdana"/>
                        </a:rPr>
                        <a:t>«Печать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и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сканирование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аудитории»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30400" indent="-175320" defTabSz="914400">
                        <a:lnSpc>
                          <a:spcPct val="100000"/>
                        </a:lnSpc>
                        <a:buClr>
                          <a:srgbClr val="0C255F"/>
                        </a:buClr>
                        <a:buFont typeface="OpenSymbol"/>
                        <a:buAutoNum type="arabicPeriod"/>
                        <a:tabLst>
                          <a:tab pos="230400" algn="l"/>
                        </a:tabLst>
                      </a:pP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Запустите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АРМ</a:t>
                      </a:r>
                      <a:r>
                        <a:rPr lang="ru-RU" sz="1250" b="0" strike="noStrike" spc="-5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ГИА-</a:t>
                      </a:r>
                      <a:r>
                        <a:rPr lang="ru-RU" sz="1250" b="0" strike="noStrike" spc="-114">
                          <a:solidFill>
                            <a:srgbClr val="0C255F"/>
                          </a:solidFill>
                          <a:latin typeface="Verdana"/>
                        </a:rPr>
                        <a:t>11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60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ППЭ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defTabSz="914400">
                        <a:lnSpc>
                          <a:spcPts val="924"/>
                        </a:lnSpc>
                        <a:tabLst>
                          <a:tab pos="230400" algn="l"/>
                        </a:tabLst>
                      </a:pPr>
                      <a:r>
                        <a:rPr lang="ru-RU" sz="1250" b="0" strike="noStrike" spc="-157">
                          <a:solidFill>
                            <a:srgbClr val="0C255F"/>
                          </a:solidFill>
                          <a:latin typeface="Verdana"/>
                        </a:rPr>
                        <a:t>В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случае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если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 ситуация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была</a:t>
                      </a:r>
                      <a:r>
                        <a:rPr lang="ru-RU" sz="1250" b="0" strike="noStrike" spc="-7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решена,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используйте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5">
                          <a:solidFill>
                            <a:srgbClr val="0C255F"/>
                          </a:solidFill>
                          <a:latin typeface="Verdana"/>
                        </a:rPr>
                        <a:t>резервный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модуль,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запросив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1">
                          <a:solidFill>
                            <a:srgbClr val="0C255F"/>
                          </a:solidFill>
                          <a:latin typeface="Verdana"/>
                        </a:rPr>
                        <a:t>резервный</a:t>
                      </a:r>
                      <a:r>
                        <a:rPr lang="ru-RU" sz="1250" b="0" strike="noStrike" spc="-55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ключ.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55080" defTabSz="914400">
                        <a:lnSpc>
                          <a:spcPts val="2211"/>
                        </a:lnSpc>
                        <a:tabLst>
                          <a:tab pos="9272160" algn="l"/>
                        </a:tabLst>
                      </a:pP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При</a:t>
                      </a:r>
                      <a:r>
                        <a:rPr lang="ru-RU" sz="1250" b="0" strike="noStrike" spc="-26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необходимости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запросите</a:t>
                      </a:r>
                      <a:r>
                        <a:rPr lang="ru-RU" sz="1250" b="0" strike="noStrike" spc="-7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00">
                          <a:solidFill>
                            <a:srgbClr val="0C255F"/>
                          </a:solidFill>
                          <a:latin typeface="Verdana"/>
                        </a:rPr>
                        <a:t>ключ</a:t>
                      </a:r>
                      <a:r>
                        <a:rPr lang="ru-RU" sz="1250" b="0" strike="noStrike" spc="-21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11">
                          <a:solidFill>
                            <a:srgbClr val="0C255F"/>
                          </a:solidFill>
                          <a:latin typeface="Verdana"/>
                        </a:rPr>
                        <a:t>для</a:t>
                      </a:r>
                      <a:r>
                        <a:rPr lang="ru-RU" sz="1250" b="0" strike="noStrike" spc="-60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46">
                          <a:solidFill>
                            <a:srgbClr val="0C255F"/>
                          </a:solidFill>
                          <a:latin typeface="Verdana"/>
                        </a:rPr>
                        <a:t>дополнительной</a:t>
                      </a:r>
                      <a:r>
                        <a:rPr lang="ru-RU" sz="1250" b="0" strike="noStrike" spc="-32">
                          <a:solidFill>
                            <a:srgbClr val="0C255F"/>
                          </a:solidFill>
                          <a:latin typeface="Verdana"/>
                        </a:rPr>
                        <a:t> </a:t>
                      </a:r>
                      <a:r>
                        <a:rPr lang="ru-RU" sz="1250" b="0" strike="noStrike" spc="-12">
                          <a:solidFill>
                            <a:srgbClr val="0C255F"/>
                          </a:solidFill>
                          <a:latin typeface="Verdana"/>
                        </a:rPr>
                        <a:t>печати</a:t>
                      </a:r>
                      <a:r>
                        <a:rPr lang="ru-RU" sz="1250" b="0" strike="noStrike" spc="-1">
                          <a:solidFill>
                            <a:srgbClr val="0C255F"/>
                          </a:solidFill>
                          <a:latin typeface="Verdana"/>
                        </a:rPr>
                        <a:t>	</a:t>
                      </a:r>
                      <a:endParaRPr lang="ru-RU" sz="12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C255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0C255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8" name="object 3"/>
          <p:cNvSpPr/>
          <p:nvPr/>
        </p:nvSpPr>
        <p:spPr>
          <a:xfrm>
            <a:off x="7361280" y="259920"/>
            <a:ext cx="458892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2800" b="1" strike="noStrike" spc="-1">
                <a:solidFill>
                  <a:schemeClr val="dk1"/>
                </a:solidFill>
                <a:latin typeface="Times New Roman"/>
              </a:rPr>
              <a:t>Ошибки ПО «АРМ ГИА-11»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Заголовок 1"/>
          <p:cNvSpPr/>
          <p:nvPr/>
        </p:nvSpPr>
        <p:spPr>
          <a:xfrm>
            <a:off x="1390680" y="-2520"/>
            <a:ext cx="1051416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 defTabSz="914400">
              <a:lnSpc>
                <a:spcPct val="90000"/>
              </a:lnSpc>
              <a:tabLst>
                <a:tab pos="0" algn="l"/>
              </a:tabLst>
            </a:pPr>
            <a:r>
              <a:rPr lang="ru-RU" sz="4400" b="1" strike="noStrike" spc="-1">
                <a:solidFill>
                  <a:srgbClr val="000000"/>
                </a:solidFill>
                <a:latin typeface="Times New Roman"/>
              </a:rPr>
              <a:t>Ошибки ПО «АРМ ГИА-11»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Рисунок 5"/>
          <p:cNvSpPr/>
          <p:nvPr/>
        </p:nvSpPr>
        <p:spPr>
          <a:xfrm>
            <a:off x="2533320" y="1523160"/>
            <a:ext cx="7124040" cy="3115800"/>
          </a:xfrm>
          <a:prstGeom prst="roundRect">
            <a:avLst>
              <a:gd name="adj" fmla="val 16667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TextBox 6"/>
          <p:cNvSpPr/>
          <p:nvPr/>
        </p:nvSpPr>
        <p:spPr>
          <a:xfrm>
            <a:off x="3790440" y="5031720"/>
            <a:ext cx="460944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strike="noStrike" spc="-1" dirty="0">
                <a:solidFill>
                  <a:srgbClr val="FF0000"/>
                </a:solidFill>
                <a:latin typeface="Times New Roman"/>
              </a:rPr>
              <a:t>su –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strike="noStrike" spc="-1" dirty="0" err="1">
                <a:solidFill>
                  <a:srgbClr val="FF0000"/>
                </a:solidFill>
                <a:latin typeface="Times New Roman"/>
              </a:rPr>
              <a:t>systemctl</a:t>
            </a:r>
            <a:r>
              <a:rPr lang="en-US" sz="3200" b="1" strike="noStrike" spc="-1" dirty="0">
                <a:solidFill>
                  <a:srgbClr val="FF0000"/>
                </a:solidFill>
                <a:latin typeface="Times New Roman"/>
              </a:rPr>
              <a:t> start gia11_cpd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Прямоугольник: скругленные углы 8"/>
          <p:cNvSpPr/>
          <p:nvPr/>
        </p:nvSpPr>
        <p:spPr>
          <a:xfrm>
            <a:off x="3616920" y="5031720"/>
            <a:ext cx="4912200" cy="1182960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Прямоугольник 182"/>
          <p:cNvSpPr/>
          <p:nvPr/>
        </p:nvSpPr>
        <p:spPr>
          <a:xfrm>
            <a:off x="4815338" y="156236"/>
            <a:ext cx="7261822" cy="89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spc="-1" dirty="0">
                <a:solidFill>
                  <a:srgbClr val="000000"/>
                </a:solidFill>
                <a:latin typeface="Times New Roman"/>
              </a:rPr>
              <a:t>Проблемы на последнем РТМ</a:t>
            </a:r>
            <a:endParaRPr lang="ru-RU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4787069" y="1494475"/>
            <a:ext cx="7404931" cy="11580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3465A4"/>
                </a:solidFill>
                <a:latin typeface="Verdana"/>
              </a:rPr>
              <a:t>Сбивается время/часовой пояс: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3465A4"/>
                </a:solidFill>
                <a:latin typeface="Verdana"/>
              </a:rPr>
              <a:t>- Отключение опции сохранения времени по Гринвичу при установке Альт Образование или после установки в настройках системы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5" name="Рисунок 184"/>
          <p:cNvPicPr/>
          <p:nvPr/>
        </p:nvPicPr>
        <p:blipFill>
          <a:blip r:embed="rId2"/>
          <a:stretch/>
        </p:blipFill>
        <p:spPr>
          <a:xfrm>
            <a:off x="114840" y="605696"/>
            <a:ext cx="3898800" cy="2403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7" name="Рисунок 186"/>
          <p:cNvPicPr/>
          <p:nvPr/>
        </p:nvPicPr>
        <p:blipFill>
          <a:blip r:embed="rId3"/>
          <a:srcRect l="9288" t="7029"/>
          <a:stretch/>
        </p:blipFill>
        <p:spPr>
          <a:xfrm>
            <a:off x="500040" y="2369855"/>
            <a:ext cx="3513600" cy="2339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8" name="Рисунок 187"/>
          <p:cNvPicPr/>
          <p:nvPr/>
        </p:nvPicPr>
        <p:blipFill>
          <a:blip r:embed="rId4"/>
          <a:srcRect r="17961" b="18185"/>
          <a:stretch/>
        </p:blipFill>
        <p:spPr>
          <a:xfrm>
            <a:off x="1226985" y="4020430"/>
            <a:ext cx="3813840" cy="197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3">
            <a:extLst>
              <a:ext uri="{FF2B5EF4-FFF2-40B4-BE49-F238E27FC236}">
                <a16:creationId xmlns:a16="http://schemas.microsoft.com/office/drawing/2014/main" id="{0CFD3D28-7019-9FB1-8D58-E3EE877C03A1}"/>
              </a:ext>
            </a:extLst>
          </p:cNvPr>
          <p:cNvSpPr/>
          <p:nvPr/>
        </p:nvSpPr>
        <p:spPr>
          <a:xfrm>
            <a:off x="1575052" y="4341420"/>
            <a:ext cx="2738329" cy="2398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ACD5C4D7-CF2F-B18D-0A68-C8A8A1442BB9}"/>
              </a:ext>
            </a:extLst>
          </p:cNvPr>
          <p:cNvSpPr/>
          <p:nvPr/>
        </p:nvSpPr>
        <p:spPr>
          <a:xfrm>
            <a:off x="1226985" y="3535920"/>
            <a:ext cx="841960" cy="1770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" name="Прямоугольник 13">
            <a:extLst>
              <a:ext uri="{FF2B5EF4-FFF2-40B4-BE49-F238E27FC236}">
                <a16:creationId xmlns:a16="http://schemas.microsoft.com/office/drawing/2014/main" id="{85ED9183-58BB-C16F-C794-406DDC3749B1}"/>
              </a:ext>
            </a:extLst>
          </p:cNvPr>
          <p:cNvSpPr/>
          <p:nvPr/>
        </p:nvSpPr>
        <p:spPr>
          <a:xfrm>
            <a:off x="2651400" y="1938060"/>
            <a:ext cx="1308960" cy="343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" name="Прямоугольник 13">
            <a:extLst>
              <a:ext uri="{FF2B5EF4-FFF2-40B4-BE49-F238E27FC236}">
                <a16:creationId xmlns:a16="http://schemas.microsoft.com/office/drawing/2014/main" id="{C9817AFA-7E7F-629D-DED2-3048AF3A2455}"/>
              </a:ext>
            </a:extLst>
          </p:cNvPr>
          <p:cNvSpPr/>
          <p:nvPr/>
        </p:nvSpPr>
        <p:spPr>
          <a:xfrm>
            <a:off x="1699491" y="5140264"/>
            <a:ext cx="812799" cy="2907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5513331" y="3204768"/>
            <a:ext cx="6461363" cy="20014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 проведении экзамена пакеты и журналы собирать в ОДИН </a:t>
            </a:r>
            <a:r>
              <a:rPr lang="ru-RU" sz="2000" b="1" strike="noStrike" spc="-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флеш</a:t>
            </a:r>
            <a:r>
              <a:rPr lang="ru-RU" sz="2000" b="1" strike="noStrike" spc="-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-накопитель, иначе скопированные в него данные из других накопителей ПО АРМ ГИА-11 не увидит!</a:t>
            </a:r>
            <a:br>
              <a:rPr sz="2600" dirty="0"/>
            </a:br>
            <a:endParaRPr lang="ru-RU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Группа 12"/>
          <p:cNvGrpSpPr/>
          <p:nvPr/>
        </p:nvGrpSpPr>
        <p:grpSpPr>
          <a:xfrm>
            <a:off x="596880" y="417600"/>
            <a:ext cx="6661440" cy="4466880"/>
            <a:chOff x="596880" y="417600"/>
            <a:chExt cx="6661440" cy="4466880"/>
          </a:xfrm>
        </p:grpSpPr>
        <p:pic>
          <p:nvPicPr>
            <p:cNvPr id="192" name="Рисунок 8" descr="Изображение выглядит как текст, программное обеспечение, Значок на компьютере, веб-страница&#10;&#10;Автоматически созданное описание"/>
            <p:cNvPicPr/>
            <p:nvPr/>
          </p:nvPicPr>
          <p:blipFill>
            <a:blip r:embed="rId2"/>
            <a:stretch/>
          </p:blipFill>
          <p:spPr>
            <a:xfrm>
              <a:off x="596880" y="417600"/>
              <a:ext cx="6661440" cy="4466880"/>
            </a:xfrm>
            <a:prstGeom prst="rect">
              <a:avLst/>
            </a:prstGeom>
            <a:ln w="0">
              <a:noFill/>
            </a:ln>
            <a:effectLst>
              <a:outerShdw blurRad="291960" dist="138479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3" name="Прямоугольник 11"/>
            <p:cNvSpPr/>
            <p:nvPr/>
          </p:nvSpPr>
          <p:spPr>
            <a:xfrm>
              <a:off x="984960" y="852840"/>
              <a:ext cx="1293840" cy="17964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457200">
                <a:lnSpc>
                  <a:spcPct val="100000"/>
                </a:lnSpc>
                <a:tabLst>
                  <a:tab pos="0" algn="l"/>
                </a:tabLst>
              </a:pPr>
              <a:endParaRPr lang="ru-RU" sz="1800" b="0" strike="noStrike" spc="-1">
                <a:solidFill>
                  <a:srgbClr val="FFFFFF"/>
                </a:solidFill>
                <a:latin typeface="Century Gothic"/>
              </a:endParaRPr>
            </a:p>
          </p:txBody>
        </p:sp>
      </p:grpSp>
      <p:pic>
        <p:nvPicPr>
          <p:cNvPr id="194" name="Рисунок 10" descr="Изображение выглядит как текст, снимок экрана, программное обеспечение, Значок на компьютере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984960" y="1779480"/>
            <a:ext cx="7227360" cy="406116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5" name="Заголовок 1"/>
          <p:cNvSpPr/>
          <p:nvPr/>
        </p:nvSpPr>
        <p:spPr>
          <a:xfrm>
            <a:off x="8589960" y="160200"/>
            <a:ext cx="3207240" cy="13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89166"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ru-RU" sz="3600" b="1" strike="noStrike" spc="-1">
                <a:solidFill>
                  <a:srgbClr val="000000"/>
                </a:solidFill>
                <a:latin typeface="Times New Roman"/>
              </a:rPr>
              <a:t>Передача форм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ru-RU" sz="3600" b="1" strike="noStrike" spc="-1">
                <a:solidFill>
                  <a:srgbClr val="000000"/>
                </a:solidFill>
                <a:latin typeface="Times New Roman"/>
              </a:rPr>
              <a:t>по </a:t>
            </a:r>
            <a:r>
              <a:rPr lang="en-US" sz="3600" b="1" strike="noStrike" spc="-1">
                <a:solidFill>
                  <a:srgbClr val="000000"/>
                </a:solidFill>
                <a:latin typeface="Times New Roman"/>
              </a:rPr>
              <a:t>VipNet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object 10"/>
          <p:cNvSpPr/>
          <p:nvPr/>
        </p:nvSpPr>
        <p:spPr>
          <a:xfrm>
            <a:off x="8691480" y="2706120"/>
            <a:ext cx="3392640" cy="74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1600" b="1" strike="noStrike" spc="-131">
                <a:solidFill>
                  <a:srgbClr val="0C255F"/>
                </a:solidFill>
                <a:latin typeface="Tahoma"/>
              </a:rPr>
              <a:t>На компьютерах, где установлен </a:t>
            </a:r>
            <a:r>
              <a:rPr lang="en-US" sz="1600" b="1" strike="noStrike" spc="-131">
                <a:solidFill>
                  <a:srgbClr val="0C255F"/>
                </a:solidFill>
                <a:latin typeface="Tahoma"/>
              </a:rPr>
              <a:t>VipNet</a:t>
            </a:r>
            <a:r>
              <a:rPr lang="ru-RU" sz="1600" b="1" strike="noStrike" spc="-131">
                <a:solidFill>
                  <a:srgbClr val="0C255F"/>
                </a:solidFill>
                <a:latin typeface="Tahoma"/>
              </a:rPr>
              <a:t> </a:t>
            </a:r>
            <a:r>
              <a:rPr lang="en-US" sz="1600" b="1" strike="noStrike" spc="-131">
                <a:solidFill>
                  <a:srgbClr val="0C255F"/>
                </a:solidFill>
                <a:latin typeface="Tahoma"/>
              </a:rPr>
              <a:t>Client,</a:t>
            </a:r>
            <a:r>
              <a:rPr lang="ru-RU" sz="1600" b="1" strike="noStrike" spc="-131">
                <a:solidFill>
                  <a:srgbClr val="0C255F"/>
                </a:solidFill>
                <a:latin typeface="Tahoma"/>
              </a:rPr>
              <a:t> операционную систему </a:t>
            </a:r>
            <a:r>
              <a:rPr lang="en-US" sz="1600" b="1" strike="noStrike" spc="-131">
                <a:solidFill>
                  <a:srgbClr val="00B050"/>
                </a:solidFill>
                <a:latin typeface="Tahoma"/>
              </a:rPr>
              <a:t>Windows</a:t>
            </a:r>
            <a:r>
              <a:rPr lang="en-US" sz="1600" b="1" strike="noStrike" spc="-131">
                <a:solidFill>
                  <a:srgbClr val="0C255F"/>
                </a:solidFill>
                <a:latin typeface="Tahoma"/>
              </a:rPr>
              <a:t> </a:t>
            </a:r>
            <a:r>
              <a:rPr lang="ru-RU" sz="1600" b="1" strike="noStrike" spc="-131">
                <a:solidFill>
                  <a:srgbClr val="FF0000"/>
                </a:solidFill>
                <a:latin typeface="Tahoma"/>
              </a:rPr>
              <a:t>не меняем</a:t>
            </a:r>
            <a:r>
              <a:rPr lang="ru-RU" sz="1600" b="1" strike="noStrike" spc="-131">
                <a:solidFill>
                  <a:srgbClr val="0C255F"/>
                </a:solidFill>
                <a:latin typeface="Tahoma"/>
              </a:rPr>
              <a:t>!!!</a:t>
            </a:r>
            <a:r>
              <a:rPr lang="en-US" sz="1600" b="1" strike="noStrike" spc="-131">
                <a:solidFill>
                  <a:srgbClr val="0C255F"/>
                </a:solidFill>
                <a:latin typeface="Tahoma"/>
              </a:rPr>
              <a:t>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object 3"/>
          <p:cNvSpPr/>
          <p:nvPr/>
        </p:nvSpPr>
        <p:spPr>
          <a:xfrm>
            <a:off x="9235637" y="317965"/>
            <a:ext cx="2762398" cy="4432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2800" b="1" strike="noStrike" spc="-1" dirty="0">
                <a:solidFill>
                  <a:schemeClr val="dk1"/>
                </a:solidFill>
                <a:latin typeface="Times New Roman"/>
              </a:rPr>
              <a:t>Ответ на письмо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 descr="Изображение выглядит как текст, письмо, Шриф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2AF4CC6-A2A4-A2C1-434A-3ED2ABD440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90"/>
          <a:stretch/>
        </p:blipFill>
        <p:spPr>
          <a:xfrm>
            <a:off x="167442" y="761212"/>
            <a:ext cx="5795391" cy="5538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998681B-2C01-DF07-5D4B-9E8106C020D1}"/>
              </a:ext>
            </a:extLst>
          </p:cNvPr>
          <p:cNvGrpSpPr/>
          <p:nvPr/>
        </p:nvGrpSpPr>
        <p:grpSpPr>
          <a:xfrm>
            <a:off x="6096000" y="1204458"/>
            <a:ext cx="5928558" cy="4854497"/>
            <a:chOff x="6396608" y="874493"/>
            <a:chExt cx="5678056" cy="4645957"/>
          </a:xfrm>
        </p:grpSpPr>
        <p:pic>
          <p:nvPicPr>
            <p:cNvPr id="6" name="Рисунок 5" descr="Изображение выглядит как текст, письмо, снимок экрана, документ&#10;&#10;Автоматически созданное описание">
              <a:extLst>
                <a:ext uri="{FF2B5EF4-FFF2-40B4-BE49-F238E27FC236}">
                  <a16:creationId xmlns:a16="http://schemas.microsoft.com/office/drawing/2014/main" id="{39544A66-F3F6-0455-A144-5C136FE93E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8" b="47773"/>
            <a:stretch/>
          </p:blipFill>
          <p:spPr>
            <a:xfrm>
              <a:off x="6396609" y="874493"/>
              <a:ext cx="5678055" cy="27882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Рисунок 7" descr="Изображение выглядит как текст, чек, снимок экран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03753C50-E308-EA5F-CE77-0AA6E4122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265" r="2109"/>
            <a:stretch/>
          </p:blipFill>
          <p:spPr>
            <a:xfrm>
              <a:off x="6396608" y="3662791"/>
              <a:ext cx="5678055" cy="18576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Прямоугольник 13">
            <a:extLst>
              <a:ext uri="{FF2B5EF4-FFF2-40B4-BE49-F238E27FC236}">
                <a16:creationId xmlns:a16="http://schemas.microsoft.com/office/drawing/2014/main" id="{F5051616-146D-612C-ED9D-7E12DA64A548}"/>
              </a:ext>
            </a:extLst>
          </p:cNvPr>
          <p:cNvSpPr/>
          <p:nvPr/>
        </p:nvSpPr>
        <p:spPr>
          <a:xfrm>
            <a:off x="8252943" y="4396509"/>
            <a:ext cx="3652730" cy="314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091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object 3"/>
          <p:cNvSpPr/>
          <p:nvPr/>
        </p:nvSpPr>
        <p:spPr>
          <a:xfrm>
            <a:off x="7757821" y="138975"/>
            <a:ext cx="4248560" cy="4432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2800" b="1" strike="noStrike" spc="-1" dirty="0">
                <a:solidFill>
                  <a:schemeClr val="dk1"/>
                </a:solidFill>
                <a:latin typeface="Times New Roman"/>
              </a:rPr>
              <a:t>Перечень ПО КЕГЭ 2027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Рисунок 3" descr="Изображение выглядит как текст, снимок экрана, документ, меню&#10;&#10;Автоматически созданное описание">
            <a:extLst>
              <a:ext uri="{FF2B5EF4-FFF2-40B4-BE49-F238E27FC236}">
                <a16:creationId xmlns:a16="http://schemas.microsoft.com/office/drawing/2014/main" id="{FC9DE11F-98A2-B81D-5842-46313C245D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t="27091" r="583" b="9957"/>
          <a:stretch/>
        </p:blipFill>
        <p:spPr>
          <a:xfrm>
            <a:off x="3038764" y="708727"/>
            <a:ext cx="6114472" cy="5908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5290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bject 5"/>
          <p:cNvSpPr/>
          <p:nvPr/>
        </p:nvSpPr>
        <p:spPr>
          <a:xfrm>
            <a:off x="2210400" y="916560"/>
            <a:ext cx="9130680" cy="43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4640" rIns="0" bIns="0" anchor="t">
            <a:spAutoFit/>
          </a:bodyPr>
          <a:lstStyle/>
          <a:p>
            <a:pPr marL="354960" indent="-342360" defTabSz="914400">
              <a:lnSpc>
                <a:spcPct val="100000"/>
              </a:lnSpc>
              <a:spcBef>
                <a:spcPts val="360"/>
              </a:spcBef>
              <a:buClr>
                <a:srgbClr val="0C255F"/>
              </a:buClr>
              <a:buFont typeface="Wingdings" charset="2"/>
              <a:buChar char=""/>
              <a:tabLst>
                <a:tab pos="354960" algn="l"/>
              </a:tabLst>
            </a:pPr>
            <a:r>
              <a:rPr lang="ru-RU" sz="2000" b="1" strike="noStrike" spc="-75">
                <a:solidFill>
                  <a:srgbClr val="0C255F"/>
                </a:solidFill>
                <a:latin typeface="Tahoma"/>
              </a:rPr>
              <a:t>Для Альт-Образования </a:t>
            </a:r>
            <a:r>
              <a:rPr lang="ru-RU" sz="2000" b="0" strike="noStrike" spc="-256">
                <a:solidFill>
                  <a:srgbClr val="0C255F"/>
                </a:solidFill>
                <a:latin typeface="Verdana"/>
              </a:rPr>
              <a:t>–  </a:t>
            </a:r>
            <a:r>
              <a:rPr lang="ru-RU" sz="2000" b="0" strike="noStrike" spc="-157">
                <a:solidFill>
                  <a:srgbClr val="0C255F"/>
                </a:solidFill>
                <a:latin typeface="Verdana"/>
              </a:rPr>
              <a:t>магазин</a:t>
            </a:r>
            <a:r>
              <a:rPr lang="ru-RU" sz="20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65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20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загрузки</a:t>
            </a:r>
            <a:r>
              <a:rPr lang="ru-RU" sz="2000" b="0" strike="noStrike" spc="-12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2">
                <a:solidFill>
                  <a:srgbClr val="0C255F"/>
                </a:solidFill>
                <a:latin typeface="Verdana"/>
              </a:rPr>
              <a:t>приложений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2" name="object 9"/>
          <p:cNvGrpSpPr/>
          <p:nvPr/>
        </p:nvGrpSpPr>
        <p:grpSpPr>
          <a:xfrm>
            <a:off x="2354760" y="1576440"/>
            <a:ext cx="7481160" cy="4432320"/>
            <a:chOff x="2354760" y="1576440"/>
            <a:chExt cx="7481160" cy="4432320"/>
          </a:xfrm>
        </p:grpSpPr>
        <p:pic>
          <p:nvPicPr>
            <p:cNvPr id="173" name="object 10"/>
            <p:cNvPicPr/>
            <p:nvPr/>
          </p:nvPicPr>
          <p:blipFill>
            <a:blip r:embed="rId2"/>
            <a:stretch/>
          </p:blipFill>
          <p:spPr>
            <a:xfrm>
              <a:off x="2368080" y="1587960"/>
              <a:ext cx="7453800" cy="4408200"/>
            </a:xfrm>
            <a:prstGeom prst="rect">
              <a:avLst/>
            </a:prstGeom>
            <a:ln w="0">
              <a:noFill/>
            </a:ln>
            <a:effectLst>
              <a:outerShdw blurRad="291960" dist="138479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4" name="object 11"/>
            <p:cNvSpPr/>
            <p:nvPr/>
          </p:nvSpPr>
          <p:spPr>
            <a:xfrm>
              <a:off x="2354760" y="1576440"/>
              <a:ext cx="7481160" cy="4432320"/>
            </a:xfrm>
            <a:custGeom>
              <a:avLst/>
              <a:gdLst>
                <a:gd name="textAreaLeft" fmla="*/ 0 w 7481160"/>
                <a:gd name="textAreaRight" fmla="*/ 7482600 w 7481160"/>
                <a:gd name="textAreaTop" fmla="*/ 0 h 4432320"/>
                <a:gd name="textAreaBottom" fmla="*/ 4433760 h 4432320"/>
              </a:gdLst>
              <a:ahLst/>
              <a:cxnLst/>
              <a:rect l="textAreaLeft" t="textAreaTop" r="textAreaRight" b="textAreaBottom"/>
              <a:pathLst>
                <a:path w="3569970" h="2410460">
                  <a:moveTo>
                    <a:pt x="0" y="2409951"/>
                  </a:moveTo>
                  <a:lnTo>
                    <a:pt x="3569716" y="2409951"/>
                  </a:lnTo>
                  <a:lnTo>
                    <a:pt x="3569716" y="0"/>
                  </a:lnTo>
                  <a:lnTo>
                    <a:pt x="0" y="0"/>
                  </a:lnTo>
                  <a:lnTo>
                    <a:pt x="0" y="2409951"/>
                  </a:lnTo>
                  <a:close/>
                </a:path>
              </a:pathLst>
            </a:custGeom>
            <a:noFill/>
            <a:ln w="12700">
              <a:solidFill>
                <a:srgbClr val="001F5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</p:grpSp>
      <p:sp>
        <p:nvSpPr>
          <p:cNvPr id="175" name="object 4"/>
          <p:cNvSpPr/>
          <p:nvPr/>
        </p:nvSpPr>
        <p:spPr>
          <a:xfrm>
            <a:off x="1599120" y="6198120"/>
            <a:ext cx="8991360" cy="31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">
                <a:solidFill>
                  <a:srgbClr val="0C255F"/>
                </a:solidFill>
                <a:latin typeface="Verdana"/>
              </a:rPr>
              <a:t>ПО</a:t>
            </a:r>
            <a:r>
              <a:rPr lang="ru-RU" sz="2000" b="0" strike="noStrike" spc="-137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71">
                <a:solidFill>
                  <a:srgbClr val="0C255F"/>
                </a:solidFill>
                <a:latin typeface="Verdana"/>
              </a:rPr>
              <a:t>для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46">
                <a:solidFill>
                  <a:srgbClr val="0C255F"/>
                </a:solidFill>
                <a:latin typeface="Verdana"/>
              </a:rPr>
              <a:t>проведения</a:t>
            </a:r>
            <a:r>
              <a:rPr lang="ru-RU" sz="2000" b="0" strike="noStrike" spc="-14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КЕГЭ</a:t>
            </a:r>
            <a:r>
              <a:rPr lang="ru-RU" sz="2000" b="0" strike="noStrike" spc="-126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69">
                <a:solidFill>
                  <a:srgbClr val="0C255F"/>
                </a:solidFill>
                <a:latin typeface="Verdana"/>
              </a:rPr>
              <a:t>можно</a:t>
            </a:r>
            <a:r>
              <a:rPr lang="ru-RU" sz="2000" b="0" strike="noStrike" spc="-145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75">
                <a:solidFill>
                  <a:srgbClr val="0C255F"/>
                </a:solidFill>
                <a:latin typeface="Verdana"/>
              </a:rPr>
              <a:t>устанавливать</a:t>
            </a:r>
            <a:r>
              <a:rPr lang="ru-RU" sz="2000" b="0" strike="noStrike" spc="-140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60">
                <a:solidFill>
                  <a:srgbClr val="0C255F"/>
                </a:solidFill>
                <a:latin typeface="Verdana"/>
              </a:rPr>
              <a:t>и</a:t>
            </a:r>
            <a:r>
              <a:rPr lang="ru-RU" sz="2000" b="0" strike="noStrike" spc="-137">
                <a:solidFill>
                  <a:srgbClr val="0C255F"/>
                </a:solidFill>
                <a:latin typeface="Verdana"/>
              </a:rPr>
              <a:t> из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100">
                <a:solidFill>
                  <a:srgbClr val="0C255F"/>
                </a:solidFill>
                <a:latin typeface="Verdana"/>
              </a:rPr>
              <a:t>других</a:t>
            </a:r>
            <a:r>
              <a:rPr lang="ru-RU" sz="2000" b="0" strike="noStrike" spc="-114">
                <a:solidFill>
                  <a:srgbClr val="0C255F"/>
                </a:solidFill>
                <a:latin typeface="Verdana"/>
              </a:rPr>
              <a:t> </a:t>
            </a:r>
            <a:r>
              <a:rPr lang="ru-RU" sz="2000" b="0" strike="noStrike" spc="-32">
                <a:solidFill>
                  <a:srgbClr val="0C255F"/>
                </a:solidFill>
                <a:latin typeface="Verdana"/>
              </a:rPr>
              <a:t>источников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object 3"/>
          <p:cNvSpPr/>
          <p:nvPr/>
        </p:nvSpPr>
        <p:spPr>
          <a:xfrm>
            <a:off x="3777840" y="305640"/>
            <a:ext cx="8265240" cy="43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ru-RU" sz="2800" b="1" strike="noStrike" spc="-1">
                <a:solidFill>
                  <a:schemeClr val="dk1"/>
                </a:solidFill>
                <a:latin typeface="Times New Roman"/>
              </a:rPr>
              <a:t>Подготовка стороннего ПО для проведения КЕГЭ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1" strike="noStrike" spc="-1">
                <a:solidFill>
                  <a:schemeClr val="dk1"/>
                </a:solidFill>
                <a:latin typeface="Times New Roman"/>
              </a:rPr>
              <a:t>Спасибо за внимание!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1162440" y="1983240"/>
            <a:ext cx="7968600" cy="434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409">
                <a:solidFill>
                  <a:schemeClr val="dk1"/>
                </a:solidFill>
                <a:latin typeface="Times New Roman"/>
              </a:rPr>
              <a:t>Сайт</a:t>
            </a:r>
            <a:r>
              <a:rPr lang="ru-RU" sz="3200" b="0" strike="noStrike" spc="-1">
                <a:solidFill>
                  <a:schemeClr val="dk1"/>
                </a:solidFill>
                <a:latin typeface="Times New Roman"/>
              </a:rPr>
              <a:t>: 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strike="noStrike" spc="409">
                <a:solidFill>
                  <a:schemeClr val="dk1"/>
                </a:solidFill>
                <a:latin typeface="Times New Roman"/>
              </a:rPr>
              <a:t>COKO08.RU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409">
                <a:solidFill>
                  <a:schemeClr val="dk1"/>
                </a:solidFill>
                <a:latin typeface="Times New Roman"/>
              </a:rPr>
              <a:t>Почта: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strike="noStrike" spc="409">
                <a:solidFill>
                  <a:schemeClr val="dk1"/>
                </a:solidFill>
                <a:latin typeface="Times New Roman"/>
              </a:rPr>
              <a:t>COKO08@MAIL.RU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409">
                <a:solidFill>
                  <a:schemeClr val="dk1"/>
                </a:solidFill>
                <a:latin typeface="Times New Roman"/>
              </a:rPr>
              <a:t>Тел: 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1" strike="noStrike" spc="409">
                <a:solidFill>
                  <a:schemeClr val="dk1"/>
                </a:solidFill>
                <a:latin typeface="Times New Roman"/>
              </a:rPr>
              <a:t>8(84722)39090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1" strike="noStrike" spc="409">
                <a:solidFill>
                  <a:schemeClr val="dk1"/>
                </a:solidFill>
                <a:latin typeface="Times New Roman"/>
              </a:rPr>
              <a:t>8999259900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9" name="Рисунок 4"/>
          <p:cNvPicPr/>
          <p:nvPr/>
        </p:nvPicPr>
        <p:blipFill>
          <a:blip r:embed="rId2"/>
          <a:stretch/>
        </p:blipFill>
        <p:spPr>
          <a:xfrm>
            <a:off x="9365040" y="5313600"/>
            <a:ext cx="2825280" cy="1635120"/>
          </a:xfrm>
          <a:prstGeom prst="rect">
            <a:avLst/>
          </a:prstGeom>
          <a:ln w="0">
            <a:noFill/>
          </a:ln>
        </p:spPr>
      </p:pic>
      <p:sp>
        <p:nvSpPr>
          <p:cNvPr id="200" name="TextBox 6"/>
          <p:cNvSpPr/>
          <p:nvPr/>
        </p:nvSpPr>
        <p:spPr>
          <a:xfrm>
            <a:off x="1162440" y="1398240"/>
            <a:ext cx="699660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200" b="0" strike="noStrike" spc="409">
                <a:solidFill>
                  <a:schemeClr val="dk1"/>
                </a:solidFill>
                <a:latin typeface="Times New Roman"/>
              </a:rPr>
              <a:t>Контактная информация: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9118</TotalTime>
  <Words>1392</Words>
  <Application>Microsoft Office PowerPoint</Application>
  <PresentationFormat>Широкоэкранный</PresentationFormat>
  <Paragraphs>163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24</vt:i4>
      </vt:variant>
    </vt:vector>
  </HeadingPairs>
  <TitlesOfParts>
    <vt:vector size="46" baseType="lpstr">
      <vt:lpstr>Arial</vt:lpstr>
      <vt:lpstr>Arial MT</vt:lpstr>
      <vt:lpstr>Calibri</vt:lpstr>
      <vt:lpstr>Century Gothic</vt:lpstr>
      <vt:lpstr>OpenSymbol</vt:lpstr>
      <vt:lpstr>Symbol</vt:lpstr>
      <vt:lpstr>Tahoma</vt:lpstr>
      <vt:lpstr>Times New Roman</vt:lpstr>
      <vt:lpstr>Verdana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Региональное тренировочное мероприятие с использованием АРМ ГИА-11 в ППЭ на ОС Альт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для технического специалиста образовательной организации</dc:title>
  <dc:subject/>
  <dc:creator>user</dc:creator>
  <dc:description/>
  <cp:lastModifiedBy>TavkhaevEV</cp:lastModifiedBy>
  <cp:revision>165</cp:revision>
  <dcterms:created xsi:type="dcterms:W3CDTF">2024-01-30T11:04:54Z</dcterms:created>
  <dcterms:modified xsi:type="dcterms:W3CDTF">2026-11-05T06:17:22Z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22</vt:i4>
  </property>
</Properties>
</file>